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tags/tag8.xml" ContentType="application/vnd.openxmlformats-officedocument.presentationml.tags+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tags/tag4.xml" ContentType="application/vnd.openxmlformats-officedocument.presentationml.tags+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23.xml" ContentType="application/vnd.openxmlformats-officedocument.presentationml.notesSlide+xml"/>
  <Override PartName="/docProps/custom.xml" ContentType="application/vnd.openxmlformats-officedocument.custom-properties+xml"/>
  <Override PartName="/ppt/notesSlides/notesSlide12.xml" ContentType="application/vnd.openxmlformats-officedocument.presentationml.notesSlide+xml"/>
  <Override PartName="/ppt/notesSlides/notesSlide7.xml" ContentType="application/vnd.openxmlformats-officedocument.presentationml.notesSlide+xml"/>
  <Override PartName="/ppt/diagrams/layout1.xml" ContentType="application/vnd.openxmlformats-officedocument.drawingml.diagramLayout+xml"/>
  <Override PartName="/ppt/slides/slide9.xml" ContentType="application/vnd.openxmlformats-officedocument.presentationml.slide+xml"/>
  <Override PartName="/ppt/viewProps.xml" ContentType="application/vnd.openxmlformats-officedocument.presentationml.viewProps+xml"/>
  <Override PartName="/ppt/tags/tag9.xml" ContentType="application/vnd.openxmlformats-officedocument.presentationml.tag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notesSlides/notesSlide3.xml" ContentType="application/vnd.openxmlformats-officedocument.presentationml.notesSlide+xml"/>
  <Default Extension="bin" ContentType="application/vnd.openxmlformats-officedocument.oleObject"/>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Default Extension="jpeg" ContentType="image/jpeg"/>
  <Default Extension="emf" ContentType="image/x-emf"/>
  <Override PartName="/ppt/notesSlides/notesSlide17.xml" ContentType="application/vnd.openxmlformats-officedocument.presentationml.notesSlide+xml"/>
  <Override PartName="/ppt/diagrams/quickStyle1.xml" ContentType="application/vnd.openxmlformats-officedocument.drawingml.diagramStyle+xml"/>
  <Override PartName="/ppt/tags/tag3.xml" ContentType="application/vnd.openxmlformats-officedocument.presentationml.tags+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notesSlides/notesSlide15.xml" ContentType="application/vnd.openxmlformats-officedocument.presentationml.notesSlide+xml"/>
  <Override PartName="/ppt/tags/tag1.xml" ContentType="application/vnd.openxmlformats-officedocument.presentationml.tags+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ppt/diagrams/data1.xml" ContentType="application/vnd.openxmlformats-officedocument.drawingml.diagramData+xml"/>
  <Override PartName="/ppt/tags/tag11.xml" ContentType="application/vnd.openxmlformats-officedocument.presentationml.tags+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diagrams/colors1.xml" ContentType="application/vnd.openxmlformats-officedocument.drawingml.diagramColors+xml"/>
  <Override PartName="/ppt/tags/tag6.xml" ContentType="application/vnd.openxmlformats-officedocument.presentationml.tag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Default Extension="wmf" ContentType="image/x-wmf"/>
  <Override PartName="/ppt/notesSlides/notesSlide18.xml" ContentType="application/vnd.openxmlformats-officedocument.presentationml.notesSlide+xml"/>
  <Default Extension="xls" ContentType="application/vnd.ms-excel"/>
  <Override PartName="/ppt/tags/tag2.xml" ContentType="application/vnd.openxmlformats-officedocument.presentationml.tags+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tags/tag10.xml" ContentType="application/vnd.openxmlformats-officedocument.presentationml.tags+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notesSlides/notesSlide1.xml" ContentType="application/vnd.openxmlformats-officedocument.presentationml.notesSlide+xml"/>
  <Override PartName="/ppt/tags/tag7.xml" ContentType="application/vnd.openxmlformats-officedocument.presentationml.tags+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notesSlides/notesSlide19.xml" ContentType="application/vnd.openxmlformats-officedocument.presentationml.notesSlide+xml"/>
  <Override PartName="/ppt/diagrams/drawing1.xml" ContentType="application/vnd.ms-office.drawingml.diagramDrawing+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45" r:id="rId2"/>
  </p:sldMasterIdLst>
  <p:notesMasterIdLst>
    <p:notesMasterId r:id="rId61"/>
  </p:notesMasterIdLst>
  <p:sldIdLst>
    <p:sldId id="280" r:id="rId3"/>
    <p:sldId id="376" r:id="rId4"/>
    <p:sldId id="268" r:id="rId5"/>
    <p:sldId id="377" r:id="rId6"/>
    <p:sldId id="258" r:id="rId7"/>
    <p:sldId id="260" r:id="rId8"/>
    <p:sldId id="262" r:id="rId9"/>
    <p:sldId id="263" r:id="rId10"/>
    <p:sldId id="283" r:id="rId11"/>
    <p:sldId id="309" r:id="rId12"/>
    <p:sldId id="329" r:id="rId13"/>
    <p:sldId id="330" r:id="rId14"/>
    <p:sldId id="343" r:id="rId15"/>
    <p:sldId id="284" r:id="rId16"/>
    <p:sldId id="344" r:id="rId17"/>
    <p:sldId id="345" r:id="rId18"/>
    <p:sldId id="346" r:id="rId19"/>
    <p:sldId id="347" r:id="rId20"/>
    <p:sldId id="348" r:id="rId21"/>
    <p:sldId id="349" r:id="rId22"/>
    <p:sldId id="350" r:id="rId23"/>
    <p:sldId id="351" r:id="rId24"/>
    <p:sldId id="352" r:id="rId25"/>
    <p:sldId id="353" r:id="rId26"/>
    <p:sldId id="354" r:id="rId27"/>
    <p:sldId id="362" r:id="rId28"/>
    <p:sldId id="380" r:id="rId29"/>
    <p:sldId id="359" r:id="rId30"/>
    <p:sldId id="360" r:id="rId31"/>
    <p:sldId id="379" r:id="rId32"/>
    <p:sldId id="356" r:id="rId33"/>
    <p:sldId id="357" r:id="rId34"/>
    <p:sldId id="295" r:id="rId35"/>
    <p:sldId id="315" r:id="rId36"/>
    <p:sldId id="296" r:id="rId37"/>
    <p:sldId id="372" r:id="rId38"/>
    <p:sldId id="371" r:id="rId39"/>
    <p:sldId id="298" r:id="rId40"/>
    <p:sldId id="299" r:id="rId41"/>
    <p:sldId id="342" r:id="rId42"/>
    <p:sldId id="339" r:id="rId43"/>
    <p:sldId id="341" r:id="rId44"/>
    <p:sldId id="370" r:id="rId45"/>
    <p:sldId id="375" r:id="rId46"/>
    <p:sldId id="374" r:id="rId47"/>
    <p:sldId id="373" r:id="rId48"/>
    <p:sldId id="316" r:id="rId49"/>
    <p:sldId id="304" r:id="rId50"/>
    <p:sldId id="368" r:id="rId51"/>
    <p:sldId id="382" r:id="rId52"/>
    <p:sldId id="381" r:id="rId53"/>
    <p:sldId id="378" r:id="rId54"/>
    <p:sldId id="369" r:id="rId55"/>
    <p:sldId id="367" r:id="rId56"/>
    <p:sldId id="312" r:id="rId57"/>
    <p:sldId id="365" r:id="rId58"/>
    <p:sldId id="364" r:id="rId59"/>
    <p:sldId id="366" r:id="rId60"/>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0033"/>
    <a:srgbClr val="B2D1E4"/>
    <a:srgbClr val="87B7D5"/>
    <a:srgbClr val="66CCFF"/>
    <a:srgbClr val="B3C9E3"/>
    <a:srgbClr val="B9CDE5"/>
    <a:srgbClr val="6699FF"/>
    <a:srgbClr val="4F81BD"/>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30" autoAdjust="0"/>
    <p:restoredTop sz="94660"/>
  </p:normalViewPr>
  <p:slideViewPr>
    <p:cSldViewPr>
      <p:cViewPr varScale="1">
        <p:scale>
          <a:sx n="45" d="100"/>
          <a:sy n="45" d="100"/>
        </p:scale>
        <p:origin x="-566" y="-77"/>
      </p:cViewPr>
      <p:guideLst>
        <p:guide orient="horz" pos="2160"/>
        <p:guide pos="2880"/>
      </p:guideLst>
    </p:cSldViewPr>
  </p:slideViewPr>
  <p:notesTextViewPr>
    <p:cViewPr>
      <p:scale>
        <a:sx n="100" d="100"/>
        <a:sy n="100" d="100"/>
      </p:scale>
      <p:origin x="0" y="0"/>
    </p:cViewPr>
  </p:notesTextViewPr>
  <p:sorterViewPr>
    <p:cViewPr>
      <p:scale>
        <a:sx n="66" d="100"/>
        <a:sy n="66" d="100"/>
      </p:scale>
      <p:origin x="0" y="5010"/>
    </p:cViewPr>
  </p:sorterViewPr>
  <p:notesViewPr>
    <p:cSldViewPr>
      <p:cViewPr>
        <p:scale>
          <a:sx n="75" d="100"/>
          <a:sy n="75" d="100"/>
        </p:scale>
        <p:origin x="-594" y="216"/>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6ECF41E-01C8-4ED6-A192-1D34FA84235B}" type="doc">
      <dgm:prSet loTypeId="urn:microsoft.com/office/officeart/2005/8/layout/cycle6" loCatId="cycle" qsTypeId="urn:microsoft.com/office/officeart/2005/8/quickstyle/simple1" qsCatId="simple" csTypeId="urn:microsoft.com/office/officeart/2005/8/colors/accent1_2" csCatId="accent1" phldr="1"/>
      <dgm:spPr/>
      <dgm:t>
        <a:bodyPr/>
        <a:lstStyle/>
        <a:p>
          <a:endParaRPr lang="en-US"/>
        </a:p>
      </dgm:t>
    </dgm:pt>
    <dgm:pt modelId="{D244871F-CB6C-4F76-9C99-53C0D0B9E89D}">
      <dgm:prSet phldrT="[Text]" custT="1"/>
      <dgm:spPr/>
      <dgm:t>
        <a:bodyPr/>
        <a:lstStyle/>
        <a:p>
          <a:r>
            <a:rPr lang="en-US" sz="1800" b="1" i="0" dirty="0" smtClean="0"/>
            <a:t>AFR</a:t>
          </a:r>
          <a:endParaRPr lang="en-US" sz="1800" b="1" i="0" dirty="0"/>
        </a:p>
      </dgm:t>
    </dgm:pt>
    <dgm:pt modelId="{D52DBD14-8572-4F0A-BAEF-B8A492516DCF}" type="parTrans" cxnId="{4505B308-19E9-4DF7-B46E-46C71FA34609}">
      <dgm:prSet/>
      <dgm:spPr/>
      <dgm:t>
        <a:bodyPr/>
        <a:lstStyle/>
        <a:p>
          <a:endParaRPr lang="en-US"/>
        </a:p>
      </dgm:t>
    </dgm:pt>
    <dgm:pt modelId="{976B739E-AAEE-4221-9044-95618D931A0C}" type="sibTrans" cxnId="{4505B308-19E9-4DF7-B46E-46C71FA34609}">
      <dgm:prSet/>
      <dgm:spPr/>
      <dgm:t>
        <a:bodyPr/>
        <a:lstStyle/>
        <a:p>
          <a:endParaRPr lang="en-US"/>
        </a:p>
      </dgm:t>
    </dgm:pt>
    <dgm:pt modelId="{D908308F-015C-4FDC-9CAC-3944D81080BB}">
      <dgm:prSet phldrT="[Text]" custT="1"/>
      <dgm:spPr/>
      <dgm:t>
        <a:bodyPr/>
        <a:lstStyle/>
        <a:p>
          <a:r>
            <a:rPr lang="en-US" sz="2000" b="1" dirty="0" smtClean="0"/>
            <a:t>SAR</a:t>
          </a:r>
          <a:endParaRPr lang="en-US" sz="2000" b="1" dirty="0"/>
        </a:p>
      </dgm:t>
    </dgm:pt>
    <dgm:pt modelId="{C349CFE7-233E-403E-8C46-1BAA6C61E9CA}" type="parTrans" cxnId="{9A72BCE2-A40C-4B67-B88C-6454DF5F5D2A}">
      <dgm:prSet/>
      <dgm:spPr/>
      <dgm:t>
        <a:bodyPr/>
        <a:lstStyle/>
        <a:p>
          <a:endParaRPr lang="en-US"/>
        </a:p>
      </dgm:t>
    </dgm:pt>
    <dgm:pt modelId="{201C7A59-A06C-4F91-ACB6-2EF12542384F}" type="sibTrans" cxnId="{9A72BCE2-A40C-4B67-B88C-6454DF5F5D2A}">
      <dgm:prSet/>
      <dgm:spPr/>
      <dgm:t>
        <a:bodyPr/>
        <a:lstStyle/>
        <a:p>
          <a:endParaRPr lang="en-US"/>
        </a:p>
      </dgm:t>
    </dgm:pt>
    <dgm:pt modelId="{92CCFAD6-86EF-4AFB-B72D-610005A8D354}">
      <dgm:prSet phldrT="[Text]"/>
      <dgm:spPr>
        <a:solidFill>
          <a:schemeClr val="accent6">
            <a:lumMod val="75000"/>
          </a:schemeClr>
        </a:solidFill>
      </dgm:spPr>
      <dgm:t>
        <a:bodyPr/>
        <a:lstStyle/>
        <a:p>
          <a:r>
            <a:rPr lang="en-US" dirty="0" smtClean="0"/>
            <a:t>LAC Legislative Transparency Network</a:t>
          </a:r>
          <a:endParaRPr lang="en-US" dirty="0"/>
        </a:p>
      </dgm:t>
    </dgm:pt>
    <dgm:pt modelId="{31728B3B-E814-46FE-8031-0E0294028EBA}" type="parTrans" cxnId="{EAD1A5D2-441A-4980-8BC8-58DF2FEC31B6}">
      <dgm:prSet/>
      <dgm:spPr/>
      <dgm:t>
        <a:bodyPr/>
        <a:lstStyle/>
        <a:p>
          <a:endParaRPr lang="en-US"/>
        </a:p>
      </dgm:t>
    </dgm:pt>
    <dgm:pt modelId="{0ACF74A6-195D-4B7E-A792-207D0D5C4608}" type="sibTrans" cxnId="{EAD1A5D2-441A-4980-8BC8-58DF2FEC31B6}">
      <dgm:prSet/>
      <dgm:spPr/>
      <dgm:t>
        <a:bodyPr/>
        <a:lstStyle/>
        <a:p>
          <a:endParaRPr lang="en-US"/>
        </a:p>
      </dgm:t>
    </dgm:pt>
    <dgm:pt modelId="{DEACEBFA-284A-4627-B312-9A719823B5B3}">
      <dgm:prSet phldrT="[Text]" custT="1"/>
      <dgm:spPr>
        <a:solidFill>
          <a:schemeClr val="accent1"/>
        </a:solidFill>
      </dgm:spPr>
      <dgm:t>
        <a:bodyPr/>
        <a:lstStyle/>
        <a:p>
          <a:r>
            <a:rPr lang="en-US" sz="1400" b="1" dirty="0" smtClean="0">
              <a:solidFill>
                <a:schemeClr val="bg1"/>
              </a:solidFill>
            </a:rPr>
            <a:t>ANSA </a:t>
          </a:r>
        </a:p>
        <a:p>
          <a:r>
            <a:rPr lang="en-US" sz="1400" b="1" dirty="0" smtClean="0">
              <a:solidFill>
                <a:schemeClr val="bg1"/>
              </a:solidFill>
            </a:rPr>
            <a:t>Arab World</a:t>
          </a:r>
          <a:endParaRPr lang="en-US" sz="1400" b="1" dirty="0">
            <a:solidFill>
              <a:schemeClr val="bg1"/>
            </a:solidFill>
          </a:endParaRPr>
        </a:p>
      </dgm:t>
    </dgm:pt>
    <dgm:pt modelId="{A917DBE2-F8D8-4829-A175-D4F315FDABD5}" type="parTrans" cxnId="{85DAAA22-C9BB-46E9-A632-404D0F873075}">
      <dgm:prSet/>
      <dgm:spPr/>
      <dgm:t>
        <a:bodyPr/>
        <a:lstStyle/>
        <a:p>
          <a:endParaRPr lang="en-US"/>
        </a:p>
      </dgm:t>
    </dgm:pt>
    <dgm:pt modelId="{29367764-0034-4155-A1C5-7580945C46EE}" type="sibTrans" cxnId="{85DAAA22-C9BB-46E9-A632-404D0F873075}">
      <dgm:prSet/>
      <dgm:spPr/>
      <dgm:t>
        <a:bodyPr/>
        <a:lstStyle/>
        <a:p>
          <a:endParaRPr lang="en-US"/>
        </a:p>
      </dgm:t>
    </dgm:pt>
    <dgm:pt modelId="{00E9CAFA-60A4-4A14-96E8-6B66C46A641D}">
      <dgm:prSet phldrT="[Text]" custT="1"/>
      <dgm:spPr/>
      <dgm:t>
        <a:bodyPr/>
        <a:lstStyle/>
        <a:p>
          <a:r>
            <a:rPr lang="en-US" sz="1800" b="1" dirty="0" smtClean="0"/>
            <a:t>EAP</a:t>
          </a:r>
          <a:endParaRPr lang="en-US" sz="1800" b="1" dirty="0"/>
        </a:p>
      </dgm:t>
    </dgm:pt>
    <dgm:pt modelId="{FD07B4F3-F820-4723-8990-D49D59BECD99}" type="parTrans" cxnId="{1096927F-2827-48CC-9946-26B25DBABCDE}">
      <dgm:prSet/>
      <dgm:spPr/>
      <dgm:t>
        <a:bodyPr/>
        <a:lstStyle/>
        <a:p>
          <a:endParaRPr lang="en-US"/>
        </a:p>
      </dgm:t>
    </dgm:pt>
    <dgm:pt modelId="{31F8EF6A-2121-4453-82D7-4C1B11302EB4}" type="sibTrans" cxnId="{1096927F-2827-48CC-9946-26B25DBABCDE}">
      <dgm:prSet/>
      <dgm:spPr/>
      <dgm:t>
        <a:bodyPr/>
        <a:lstStyle/>
        <a:p>
          <a:endParaRPr lang="en-US"/>
        </a:p>
      </dgm:t>
    </dgm:pt>
    <dgm:pt modelId="{C13E276F-55DD-44E0-9161-DAA44DF58B23}" type="pres">
      <dgm:prSet presAssocID="{46ECF41E-01C8-4ED6-A192-1D34FA84235B}" presName="cycle" presStyleCnt="0">
        <dgm:presLayoutVars>
          <dgm:dir/>
          <dgm:resizeHandles val="exact"/>
        </dgm:presLayoutVars>
      </dgm:prSet>
      <dgm:spPr/>
      <dgm:t>
        <a:bodyPr/>
        <a:lstStyle/>
        <a:p>
          <a:endParaRPr lang="en-US"/>
        </a:p>
      </dgm:t>
    </dgm:pt>
    <dgm:pt modelId="{4B3EBB19-B83A-4977-91E4-CDEA0E03AA65}" type="pres">
      <dgm:prSet presAssocID="{D244871F-CB6C-4F76-9C99-53C0D0B9E89D}" presName="node" presStyleLbl="node1" presStyleIdx="0" presStyleCnt="5" custScaleY="156534">
        <dgm:presLayoutVars>
          <dgm:bulletEnabled val="1"/>
        </dgm:presLayoutVars>
      </dgm:prSet>
      <dgm:spPr>
        <a:prstGeom prst="flowChartConnector">
          <a:avLst/>
        </a:prstGeom>
      </dgm:spPr>
      <dgm:t>
        <a:bodyPr/>
        <a:lstStyle/>
        <a:p>
          <a:endParaRPr lang="en-US"/>
        </a:p>
      </dgm:t>
    </dgm:pt>
    <dgm:pt modelId="{541B1938-08B1-4E97-8CF9-057903732343}" type="pres">
      <dgm:prSet presAssocID="{D244871F-CB6C-4F76-9C99-53C0D0B9E89D}" presName="spNode" presStyleCnt="0"/>
      <dgm:spPr/>
    </dgm:pt>
    <dgm:pt modelId="{DF22D232-1C73-4804-82C4-5BA877DE7DD0}" type="pres">
      <dgm:prSet presAssocID="{976B739E-AAEE-4221-9044-95618D931A0C}" presName="sibTrans" presStyleLbl="sibTrans1D1" presStyleIdx="0" presStyleCnt="5"/>
      <dgm:spPr/>
      <dgm:t>
        <a:bodyPr/>
        <a:lstStyle/>
        <a:p>
          <a:endParaRPr lang="en-US"/>
        </a:p>
      </dgm:t>
    </dgm:pt>
    <dgm:pt modelId="{7364E11D-91FB-4238-A0F3-301775EB61BA}" type="pres">
      <dgm:prSet presAssocID="{D908308F-015C-4FDC-9CAC-3944D81080BB}" presName="node" presStyleLbl="node1" presStyleIdx="1" presStyleCnt="5" custScaleY="162637">
        <dgm:presLayoutVars>
          <dgm:bulletEnabled val="1"/>
        </dgm:presLayoutVars>
      </dgm:prSet>
      <dgm:spPr>
        <a:prstGeom prst="flowChartConnector">
          <a:avLst/>
        </a:prstGeom>
      </dgm:spPr>
      <dgm:t>
        <a:bodyPr/>
        <a:lstStyle/>
        <a:p>
          <a:endParaRPr lang="en-US"/>
        </a:p>
      </dgm:t>
    </dgm:pt>
    <dgm:pt modelId="{381B18E6-DF93-4443-917B-F137D799E579}" type="pres">
      <dgm:prSet presAssocID="{D908308F-015C-4FDC-9CAC-3944D81080BB}" presName="spNode" presStyleCnt="0"/>
      <dgm:spPr/>
    </dgm:pt>
    <dgm:pt modelId="{FDEA8EEB-33D2-4ACE-A119-A4AE5140BECC}" type="pres">
      <dgm:prSet presAssocID="{201C7A59-A06C-4F91-ACB6-2EF12542384F}" presName="sibTrans" presStyleLbl="sibTrans1D1" presStyleIdx="1" presStyleCnt="5"/>
      <dgm:spPr/>
      <dgm:t>
        <a:bodyPr/>
        <a:lstStyle/>
        <a:p>
          <a:endParaRPr lang="en-US"/>
        </a:p>
      </dgm:t>
    </dgm:pt>
    <dgm:pt modelId="{D689CAFA-F384-4550-8A20-A24420820EAB}" type="pres">
      <dgm:prSet presAssocID="{92CCFAD6-86EF-4AFB-B72D-610005A8D354}" presName="node" presStyleLbl="node1" presStyleIdx="2" presStyleCnt="5" custScaleY="158491" custRadScaleRad="104743" custRadScaleInc="-31336">
        <dgm:presLayoutVars>
          <dgm:bulletEnabled val="1"/>
        </dgm:presLayoutVars>
      </dgm:prSet>
      <dgm:spPr>
        <a:prstGeom prst="flowChartConnector">
          <a:avLst/>
        </a:prstGeom>
      </dgm:spPr>
      <dgm:t>
        <a:bodyPr/>
        <a:lstStyle/>
        <a:p>
          <a:endParaRPr lang="en-US"/>
        </a:p>
      </dgm:t>
    </dgm:pt>
    <dgm:pt modelId="{2DAD0E0C-CC38-4CCB-BAD8-F27D0C88500B}" type="pres">
      <dgm:prSet presAssocID="{92CCFAD6-86EF-4AFB-B72D-610005A8D354}" presName="spNode" presStyleCnt="0"/>
      <dgm:spPr/>
    </dgm:pt>
    <dgm:pt modelId="{908619C2-FC36-491F-BF3B-6151D4C9F097}" type="pres">
      <dgm:prSet presAssocID="{0ACF74A6-195D-4B7E-A792-207D0D5C4608}" presName="sibTrans" presStyleLbl="sibTrans1D1" presStyleIdx="2" presStyleCnt="5"/>
      <dgm:spPr/>
      <dgm:t>
        <a:bodyPr/>
        <a:lstStyle/>
        <a:p>
          <a:endParaRPr lang="en-US"/>
        </a:p>
      </dgm:t>
    </dgm:pt>
    <dgm:pt modelId="{C546A7D7-1031-432C-A2F0-120F4492E20A}" type="pres">
      <dgm:prSet presAssocID="{DEACEBFA-284A-4627-B312-9A719823B5B3}" presName="node" presStyleLbl="node1" presStyleIdx="3" presStyleCnt="5" custScaleY="161493" custRadScaleRad="111257" custRadScaleInc="7410">
        <dgm:presLayoutVars>
          <dgm:bulletEnabled val="1"/>
        </dgm:presLayoutVars>
      </dgm:prSet>
      <dgm:spPr>
        <a:prstGeom prst="flowChartConnector">
          <a:avLst/>
        </a:prstGeom>
      </dgm:spPr>
      <dgm:t>
        <a:bodyPr/>
        <a:lstStyle/>
        <a:p>
          <a:endParaRPr lang="en-US"/>
        </a:p>
      </dgm:t>
    </dgm:pt>
    <dgm:pt modelId="{E98ECD0E-C113-4D6C-A99F-E710B5ACF75E}" type="pres">
      <dgm:prSet presAssocID="{DEACEBFA-284A-4627-B312-9A719823B5B3}" presName="spNode" presStyleCnt="0"/>
      <dgm:spPr/>
    </dgm:pt>
    <dgm:pt modelId="{FF50BC7A-72CC-478D-8548-737CB4B06A0C}" type="pres">
      <dgm:prSet presAssocID="{29367764-0034-4155-A1C5-7580945C46EE}" presName="sibTrans" presStyleLbl="sibTrans1D1" presStyleIdx="3" presStyleCnt="5"/>
      <dgm:spPr/>
      <dgm:t>
        <a:bodyPr/>
        <a:lstStyle/>
        <a:p>
          <a:endParaRPr lang="en-US"/>
        </a:p>
      </dgm:t>
    </dgm:pt>
    <dgm:pt modelId="{F1A00C88-5752-40CB-9C62-E39AE868CE5C}" type="pres">
      <dgm:prSet presAssocID="{00E9CAFA-60A4-4A14-96E8-6B66C46A641D}" presName="node" presStyleLbl="node1" presStyleIdx="4" presStyleCnt="5" custScaleY="148396">
        <dgm:presLayoutVars>
          <dgm:bulletEnabled val="1"/>
        </dgm:presLayoutVars>
      </dgm:prSet>
      <dgm:spPr>
        <a:prstGeom prst="flowChartConnector">
          <a:avLst/>
        </a:prstGeom>
      </dgm:spPr>
      <dgm:t>
        <a:bodyPr/>
        <a:lstStyle/>
        <a:p>
          <a:endParaRPr lang="en-US"/>
        </a:p>
      </dgm:t>
    </dgm:pt>
    <dgm:pt modelId="{E8A23DE6-3183-4404-B2D6-FE64E79F96DE}" type="pres">
      <dgm:prSet presAssocID="{00E9CAFA-60A4-4A14-96E8-6B66C46A641D}" presName="spNode" presStyleCnt="0"/>
      <dgm:spPr/>
    </dgm:pt>
    <dgm:pt modelId="{729E46BC-5E81-4CF3-9181-3311E72EBB55}" type="pres">
      <dgm:prSet presAssocID="{31F8EF6A-2121-4453-82D7-4C1B11302EB4}" presName="sibTrans" presStyleLbl="sibTrans1D1" presStyleIdx="4" presStyleCnt="5"/>
      <dgm:spPr/>
      <dgm:t>
        <a:bodyPr/>
        <a:lstStyle/>
        <a:p>
          <a:endParaRPr lang="en-US"/>
        </a:p>
      </dgm:t>
    </dgm:pt>
  </dgm:ptLst>
  <dgm:cxnLst>
    <dgm:cxn modelId="{9AD0E11E-C977-483D-BF9D-4464D153BB10}" type="presOf" srcId="{29367764-0034-4155-A1C5-7580945C46EE}" destId="{FF50BC7A-72CC-478D-8548-737CB4B06A0C}" srcOrd="0" destOrd="0" presId="urn:microsoft.com/office/officeart/2005/8/layout/cycle6"/>
    <dgm:cxn modelId="{7C379F46-F210-4100-B32B-0CE7A436E0AD}" type="presOf" srcId="{201C7A59-A06C-4F91-ACB6-2EF12542384F}" destId="{FDEA8EEB-33D2-4ACE-A119-A4AE5140BECC}" srcOrd="0" destOrd="0" presId="urn:microsoft.com/office/officeart/2005/8/layout/cycle6"/>
    <dgm:cxn modelId="{F4299E89-CD1C-42A1-B11C-8568AF9AE3F6}" type="presOf" srcId="{31F8EF6A-2121-4453-82D7-4C1B11302EB4}" destId="{729E46BC-5E81-4CF3-9181-3311E72EBB55}" srcOrd="0" destOrd="0" presId="urn:microsoft.com/office/officeart/2005/8/layout/cycle6"/>
    <dgm:cxn modelId="{2A1BD1CE-670F-48FF-913D-3393CD3C67DB}" type="presOf" srcId="{976B739E-AAEE-4221-9044-95618D931A0C}" destId="{DF22D232-1C73-4804-82C4-5BA877DE7DD0}" srcOrd="0" destOrd="0" presId="urn:microsoft.com/office/officeart/2005/8/layout/cycle6"/>
    <dgm:cxn modelId="{259343D0-3639-4735-9CC0-71292E869CBF}" type="presOf" srcId="{00E9CAFA-60A4-4A14-96E8-6B66C46A641D}" destId="{F1A00C88-5752-40CB-9C62-E39AE868CE5C}" srcOrd="0" destOrd="0" presId="urn:microsoft.com/office/officeart/2005/8/layout/cycle6"/>
    <dgm:cxn modelId="{EAD1A5D2-441A-4980-8BC8-58DF2FEC31B6}" srcId="{46ECF41E-01C8-4ED6-A192-1D34FA84235B}" destId="{92CCFAD6-86EF-4AFB-B72D-610005A8D354}" srcOrd="2" destOrd="0" parTransId="{31728B3B-E814-46FE-8031-0E0294028EBA}" sibTransId="{0ACF74A6-195D-4B7E-A792-207D0D5C4608}"/>
    <dgm:cxn modelId="{69D6162F-4B23-4206-AB81-567C0ACF1CD0}" type="presOf" srcId="{46ECF41E-01C8-4ED6-A192-1D34FA84235B}" destId="{C13E276F-55DD-44E0-9161-DAA44DF58B23}" srcOrd="0" destOrd="0" presId="urn:microsoft.com/office/officeart/2005/8/layout/cycle6"/>
    <dgm:cxn modelId="{B3B9DBCB-391C-4D29-BCAA-D7CCA4DAA8A5}" type="presOf" srcId="{DEACEBFA-284A-4627-B312-9A719823B5B3}" destId="{C546A7D7-1031-432C-A2F0-120F4492E20A}" srcOrd="0" destOrd="0" presId="urn:microsoft.com/office/officeart/2005/8/layout/cycle6"/>
    <dgm:cxn modelId="{9A72BCE2-A40C-4B67-B88C-6454DF5F5D2A}" srcId="{46ECF41E-01C8-4ED6-A192-1D34FA84235B}" destId="{D908308F-015C-4FDC-9CAC-3944D81080BB}" srcOrd="1" destOrd="0" parTransId="{C349CFE7-233E-403E-8C46-1BAA6C61E9CA}" sibTransId="{201C7A59-A06C-4F91-ACB6-2EF12542384F}"/>
    <dgm:cxn modelId="{36C4DD1C-8B79-475D-BD24-896D2DCBEE0D}" type="presOf" srcId="{92CCFAD6-86EF-4AFB-B72D-610005A8D354}" destId="{D689CAFA-F384-4550-8A20-A24420820EAB}" srcOrd="0" destOrd="0" presId="urn:microsoft.com/office/officeart/2005/8/layout/cycle6"/>
    <dgm:cxn modelId="{99A61835-EE63-486E-947E-9DCA1C03690F}" type="presOf" srcId="{0ACF74A6-195D-4B7E-A792-207D0D5C4608}" destId="{908619C2-FC36-491F-BF3B-6151D4C9F097}" srcOrd="0" destOrd="0" presId="urn:microsoft.com/office/officeart/2005/8/layout/cycle6"/>
    <dgm:cxn modelId="{1096927F-2827-48CC-9946-26B25DBABCDE}" srcId="{46ECF41E-01C8-4ED6-A192-1D34FA84235B}" destId="{00E9CAFA-60A4-4A14-96E8-6B66C46A641D}" srcOrd="4" destOrd="0" parTransId="{FD07B4F3-F820-4723-8990-D49D59BECD99}" sibTransId="{31F8EF6A-2121-4453-82D7-4C1B11302EB4}"/>
    <dgm:cxn modelId="{85DAAA22-C9BB-46E9-A632-404D0F873075}" srcId="{46ECF41E-01C8-4ED6-A192-1D34FA84235B}" destId="{DEACEBFA-284A-4627-B312-9A719823B5B3}" srcOrd="3" destOrd="0" parTransId="{A917DBE2-F8D8-4829-A175-D4F315FDABD5}" sibTransId="{29367764-0034-4155-A1C5-7580945C46EE}"/>
    <dgm:cxn modelId="{2EF73C77-588E-4899-B1DC-02560B357FD3}" type="presOf" srcId="{D244871F-CB6C-4F76-9C99-53C0D0B9E89D}" destId="{4B3EBB19-B83A-4977-91E4-CDEA0E03AA65}" srcOrd="0" destOrd="0" presId="urn:microsoft.com/office/officeart/2005/8/layout/cycle6"/>
    <dgm:cxn modelId="{4505B308-19E9-4DF7-B46E-46C71FA34609}" srcId="{46ECF41E-01C8-4ED6-A192-1D34FA84235B}" destId="{D244871F-CB6C-4F76-9C99-53C0D0B9E89D}" srcOrd="0" destOrd="0" parTransId="{D52DBD14-8572-4F0A-BAEF-B8A492516DCF}" sibTransId="{976B739E-AAEE-4221-9044-95618D931A0C}"/>
    <dgm:cxn modelId="{9BF18A53-8B14-4A08-B0FA-ECE810F2ADB6}" type="presOf" srcId="{D908308F-015C-4FDC-9CAC-3944D81080BB}" destId="{7364E11D-91FB-4238-A0F3-301775EB61BA}" srcOrd="0" destOrd="0" presId="urn:microsoft.com/office/officeart/2005/8/layout/cycle6"/>
    <dgm:cxn modelId="{BFFEAEF8-BB7A-430F-BB94-E9693C738F5D}" type="presParOf" srcId="{C13E276F-55DD-44E0-9161-DAA44DF58B23}" destId="{4B3EBB19-B83A-4977-91E4-CDEA0E03AA65}" srcOrd="0" destOrd="0" presId="urn:microsoft.com/office/officeart/2005/8/layout/cycle6"/>
    <dgm:cxn modelId="{C60BACEA-D27B-4C1C-9188-D184015E4772}" type="presParOf" srcId="{C13E276F-55DD-44E0-9161-DAA44DF58B23}" destId="{541B1938-08B1-4E97-8CF9-057903732343}" srcOrd="1" destOrd="0" presId="urn:microsoft.com/office/officeart/2005/8/layout/cycle6"/>
    <dgm:cxn modelId="{507A25B1-D898-49DB-9999-7D05FFCE5BDE}" type="presParOf" srcId="{C13E276F-55DD-44E0-9161-DAA44DF58B23}" destId="{DF22D232-1C73-4804-82C4-5BA877DE7DD0}" srcOrd="2" destOrd="0" presId="urn:microsoft.com/office/officeart/2005/8/layout/cycle6"/>
    <dgm:cxn modelId="{325027F7-CC63-4FBC-B514-B4AE63CEBDA3}" type="presParOf" srcId="{C13E276F-55DD-44E0-9161-DAA44DF58B23}" destId="{7364E11D-91FB-4238-A0F3-301775EB61BA}" srcOrd="3" destOrd="0" presId="urn:microsoft.com/office/officeart/2005/8/layout/cycle6"/>
    <dgm:cxn modelId="{636917F6-D700-46F1-925E-147F57AD8322}" type="presParOf" srcId="{C13E276F-55DD-44E0-9161-DAA44DF58B23}" destId="{381B18E6-DF93-4443-917B-F137D799E579}" srcOrd="4" destOrd="0" presId="urn:microsoft.com/office/officeart/2005/8/layout/cycle6"/>
    <dgm:cxn modelId="{BE43148C-AF16-4AFF-9BBD-3477E1A9B921}" type="presParOf" srcId="{C13E276F-55DD-44E0-9161-DAA44DF58B23}" destId="{FDEA8EEB-33D2-4ACE-A119-A4AE5140BECC}" srcOrd="5" destOrd="0" presId="urn:microsoft.com/office/officeart/2005/8/layout/cycle6"/>
    <dgm:cxn modelId="{CB1732DF-1ABD-4A1C-86C5-87CC47E099CE}" type="presParOf" srcId="{C13E276F-55DD-44E0-9161-DAA44DF58B23}" destId="{D689CAFA-F384-4550-8A20-A24420820EAB}" srcOrd="6" destOrd="0" presId="urn:microsoft.com/office/officeart/2005/8/layout/cycle6"/>
    <dgm:cxn modelId="{6659143B-A6DC-42BB-91E0-358C5B377185}" type="presParOf" srcId="{C13E276F-55DD-44E0-9161-DAA44DF58B23}" destId="{2DAD0E0C-CC38-4CCB-BAD8-F27D0C88500B}" srcOrd="7" destOrd="0" presId="urn:microsoft.com/office/officeart/2005/8/layout/cycle6"/>
    <dgm:cxn modelId="{02BC99B9-85F2-4658-A442-C438A2E5D665}" type="presParOf" srcId="{C13E276F-55DD-44E0-9161-DAA44DF58B23}" destId="{908619C2-FC36-491F-BF3B-6151D4C9F097}" srcOrd="8" destOrd="0" presId="urn:microsoft.com/office/officeart/2005/8/layout/cycle6"/>
    <dgm:cxn modelId="{69AD66C6-D44B-41AA-97A0-038260163CDC}" type="presParOf" srcId="{C13E276F-55DD-44E0-9161-DAA44DF58B23}" destId="{C546A7D7-1031-432C-A2F0-120F4492E20A}" srcOrd="9" destOrd="0" presId="urn:microsoft.com/office/officeart/2005/8/layout/cycle6"/>
    <dgm:cxn modelId="{2E55C9B0-AF3D-4E52-9624-C3CFB8324E69}" type="presParOf" srcId="{C13E276F-55DD-44E0-9161-DAA44DF58B23}" destId="{E98ECD0E-C113-4D6C-A99F-E710B5ACF75E}" srcOrd="10" destOrd="0" presId="urn:microsoft.com/office/officeart/2005/8/layout/cycle6"/>
    <dgm:cxn modelId="{6C341B9D-1FDE-45D6-9ECA-80413E89E127}" type="presParOf" srcId="{C13E276F-55DD-44E0-9161-DAA44DF58B23}" destId="{FF50BC7A-72CC-478D-8548-737CB4B06A0C}" srcOrd="11" destOrd="0" presId="urn:microsoft.com/office/officeart/2005/8/layout/cycle6"/>
    <dgm:cxn modelId="{90EE37BC-3AEE-442D-89DF-8BFCD403AF07}" type="presParOf" srcId="{C13E276F-55DD-44E0-9161-DAA44DF58B23}" destId="{F1A00C88-5752-40CB-9C62-E39AE868CE5C}" srcOrd="12" destOrd="0" presId="urn:microsoft.com/office/officeart/2005/8/layout/cycle6"/>
    <dgm:cxn modelId="{1A86AAED-A96B-483D-9CFA-56466DF32ADE}" type="presParOf" srcId="{C13E276F-55DD-44E0-9161-DAA44DF58B23}" destId="{E8A23DE6-3183-4404-B2D6-FE64E79F96DE}" srcOrd="13" destOrd="0" presId="urn:microsoft.com/office/officeart/2005/8/layout/cycle6"/>
    <dgm:cxn modelId="{16F84F70-56E5-4A83-AF67-BC72A7132060}" type="presParOf" srcId="{C13E276F-55DD-44E0-9161-DAA44DF58B23}" destId="{729E46BC-5E81-4CF3-9181-3311E72EBB55}" srcOrd="14" destOrd="0" presId="urn:microsoft.com/office/officeart/2005/8/layout/cycle6"/>
  </dgm:cxnLst>
  <dgm:bg>
    <a:noFill/>
  </dgm:bg>
  <dgm:whole/>
  <dgm:extLst>
    <a:ext uri="http://schemas.microsoft.com/office/drawing/2008/diagram">
      <dsp:dataModelExt xmlns:dsp="http://schemas.microsoft.com/office/drawing/2008/diagram" xmlns="" relId="rId8"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image" Target="../media/image7.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2.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921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6656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922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922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922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0407B202-C5C2-48AB-81AF-D327ADA56BED}"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wbi.worldbank.org/wbi/" TargetMode="External"/><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p>
            <a:fld id="{1F9B09D6-A781-4043-80E4-2767E21E1819}" type="slidenum">
              <a:rPr lang="en-US" smtClean="0"/>
              <a:pPr/>
              <a:t>1</a:t>
            </a:fld>
            <a:endParaRPr lang="en-US" smtClean="0"/>
          </a:p>
        </p:txBody>
      </p:sp>
      <p:sp>
        <p:nvSpPr>
          <p:cNvPr id="67587" name="Rectangle 2"/>
          <p:cNvSpPr>
            <a:spLocks noGrp="1" noRot="1" noChangeAspect="1" noChangeArrowheads="1" noTextEdit="1"/>
          </p:cNvSpPr>
          <p:nvPr>
            <p:ph type="sldImg"/>
          </p:nvPr>
        </p:nvSpPr>
        <p:spPr>
          <a:xfrm>
            <a:off x="1311275" y="808038"/>
            <a:ext cx="4246563" cy="3184525"/>
          </a:xfrm>
          <a:ln w="12700" cap="flat">
            <a:solidFill>
              <a:schemeClr val="tx1"/>
            </a:solidFill>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p:spPr>
        <p:txBody>
          <a:bodyPr/>
          <a:lstStyle/>
          <a:p>
            <a:fld id="{E38C4EBC-5E91-4F73-A003-803FE4C6BA23}" type="slidenum">
              <a:rPr lang="en-US" smtClean="0"/>
              <a:pPr/>
              <a:t>12</a:t>
            </a:fld>
            <a:endParaRPr lang="en-US" smtClean="0"/>
          </a:p>
        </p:txBody>
      </p:sp>
      <p:sp>
        <p:nvSpPr>
          <p:cNvPr id="76803" name="Rectangle 2"/>
          <p:cNvSpPr>
            <a:spLocks noGrp="1" noRot="1" noChangeAspect="1" noChangeArrowheads="1" noTextEdit="1"/>
          </p:cNvSpPr>
          <p:nvPr>
            <p:ph type="sldImg"/>
          </p:nvPr>
        </p:nvSpPr>
        <p:spPr>
          <a:xfrm>
            <a:off x="1311275" y="804863"/>
            <a:ext cx="4254500" cy="3190875"/>
          </a:xfrm>
          <a:ln/>
        </p:spPr>
      </p:sp>
      <p:sp>
        <p:nvSpPr>
          <p:cNvPr id="76804" name="Rectangle 3"/>
          <p:cNvSpPr>
            <a:spLocks noGrp="1" noChangeArrowheads="1"/>
          </p:cNvSpPr>
          <p:nvPr>
            <p:ph type="body" idx="1"/>
          </p:nvPr>
        </p:nvSpPr>
        <p:spPr>
          <a:xfrm>
            <a:off x="914400" y="4343400"/>
            <a:ext cx="5029200" cy="4116388"/>
          </a:xfrm>
          <a:noFill/>
          <a:ln/>
        </p:spPr>
        <p:txBody>
          <a:bodyPr/>
          <a:lstStyle/>
          <a:p>
            <a:pPr eaLnBrk="1" hangingPunct="1"/>
            <a:r>
              <a:rPr lang="fr-FR" smtClean="0"/>
              <a:t>Decentralization/local government can be an entry point</a:t>
            </a:r>
          </a:p>
          <a:p>
            <a:pPr eaLnBrk="1" hangingPunct="1"/>
            <a:r>
              <a:rPr lang="fr-FR" smtClean="0"/>
              <a:t>Upward influence of local governance – Philippines</a:t>
            </a:r>
          </a:p>
          <a:p>
            <a:pPr eaLnBrk="1" hangingPunct="1"/>
            <a:r>
              <a:rPr lang="fr-FR" smtClean="0"/>
              <a:t>Pressures from below can induce reforms at the top -- China</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p>
            <a:fld id="{BC1A54A6-8A47-4D79-8ABD-CE8A236B99FD}" type="slidenum">
              <a:rPr lang="en-US" smtClean="0"/>
              <a:pPr/>
              <a:t>13</a:t>
            </a:fld>
            <a:endParaRPr lang="en-US" smtClean="0"/>
          </a:p>
        </p:txBody>
      </p:sp>
      <p:sp>
        <p:nvSpPr>
          <p:cNvPr id="77827" name="Rectangle 2"/>
          <p:cNvSpPr>
            <a:spLocks noGrp="1" noRot="1" noChangeAspect="1" noChangeArrowheads="1" noTextEdit="1"/>
          </p:cNvSpPr>
          <p:nvPr>
            <p:ph type="sldImg"/>
          </p:nvPr>
        </p:nvSpPr>
        <p:spPr>
          <a:xfrm>
            <a:off x="1311275" y="804863"/>
            <a:ext cx="4254500" cy="3190875"/>
          </a:xfrm>
          <a:ln/>
        </p:spPr>
      </p:sp>
      <p:sp>
        <p:nvSpPr>
          <p:cNvPr id="77828" name="Rectangle 3"/>
          <p:cNvSpPr>
            <a:spLocks noGrp="1" noChangeArrowheads="1"/>
          </p:cNvSpPr>
          <p:nvPr>
            <p:ph type="body" idx="1"/>
          </p:nvPr>
        </p:nvSpPr>
        <p:spPr>
          <a:xfrm>
            <a:off x="914400" y="4343400"/>
            <a:ext cx="5029200" cy="4116388"/>
          </a:xfrm>
          <a:noFill/>
          <a:ln/>
        </p:spPr>
        <p:txBody>
          <a:bodyPr/>
          <a:lstStyle/>
          <a:p>
            <a:pPr eaLnBrk="1" hangingPunct="1"/>
            <a:r>
              <a:rPr lang="fr-FR" smtClean="0"/>
              <a:t>Decentralization/local government can be an entry point</a:t>
            </a:r>
          </a:p>
          <a:p>
            <a:pPr eaLnBrk="1" hangingPunct="1"/>
            <a:r>
              <a:rPr lang="fr-FR" smtClean="0"/>
              <a:t>Upward influence of local governance – Philippines</a:t>
            </a:r>
          </a:p>
          <a:p>
            <a:pPr eaLnBrk="1" hangingPunct="1"/>
            <a:r>
              <a:rPr lang="fr-FR" smtClean="0"/>
              <a:t>Pressures from below can induce reforms at the top -- China</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p:spPr>
        <p:txBody>
          <a:bodyPr/>
          <a:lstStyle/>
          <a:p>
            <a:fld id="{8C2071E7-4962-49EF-B745-2CBA724C6F07}" type="slidenum">
              <a:rPr lang="en-US" smtClean="0"/>
              <a:pPr/>
              <a:t>25</a:t>
            </a:fld>
            <a:endParaRPr lang="en-US" smtClean="0"/>
          </a:p>
        </p:txBody>
      </p:sp>
      <p:sp>
        <p:nvSpPr>
          <p:cNvPr id="78851" name="Rectangle 2"/>
          <p:cNvSpPr>
            <a:spLocks noGrp="1" noRot="1" noChangeAspect="1" noChangeArrowheads="1" noTextEdit="1"/>
          </p:cNvSpPr>
          <p:nvPr>
            <p:ph type="sldImg"/>
          </p:nvPr>
        </p:nvSpPr>
        <p:spPr>
          <a:xfrm>
            <a:off x="1160463" y="684213"/>
            <a:ext cx="4541837" cy="3408362"/>
          </a:xfrm>
          <a:ln/>
        </p:spPr>
      </p:sp>
      <p:sp>
        <p:nvSpPr>
          <p:cNvPr id="78852" name="Rectangle 3"/>
          <p:cNvSpPr>
            <a:spLocks noGrp="1" noChangeArrowheads="1"/>
          </p:cNvSpPr>
          <p:nvPr>
            <p:ph type="body" idx="1"/>
          </p:nvPr>
        </p:nvSpPr>
        <p:spPr>
          <a:xfrm>
            <a:off x="914400" y="5029200"/>
            <a:ext cx="5029200" cy="3322638"/>
          </a:xfrm>
          <a:noFill/>
          <a:ln/>
        </p:spPr>
        <p:txBody>
          <a:bodyPr lIns="91644" tIns="45822" rIns="91644" bIns="45822"/>
          <a:lstStyle/>
          <a:p>
            <a:pPr eaLnBrk="1" hangingPunct="1"/>
            <a:r>
              <a:rPr lang="en-US" smtClean="0"/>
              <a:t>More recent surveys in Albania, Georgia, and Latvia were able to estimate the extent of bribes paid to “purchase” public jobs in these setting.  The results of these surveys (and related surveys of citizens and firms) were discussed in workshops and reported by the press, and they helped to underscore the extent of the corruption problem, catalyze public discussion of the issues, and mobilize support for change.</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p:spPr>
        <p:txBody>
          <a:bodyPr/>
          <a:lstStyle/>
          <a:p>
            <a:fld id="{9CDAC08A-1236-4E18-B9B0-16D007925460}" type="slidenum">
              <a:rPr lang="en-US" smtClean="0"/>
              <a:pPr/>
              <a:t>28</a:t>
            </a:fld>
            <a:endParaRPr lang="en-US" smtClean="0"/>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p:spPr>
        <p:txBody>
          <a:bodyPr/>
          <a:lstStyle/>
          <a:p>
            <a:fld id="{FFBB7A66-7623-42CD-B1CA-626DB15B8A3C}" type="slidenum">
              <a:rPr lang="en-US" smtClean="0"/>
              <a:pPr/>
              <a:t>29</a:t>
            </a:fld>
            <a:endParaRPr lang="en-US" smtClean="0"/>
          </a:p>
        </p:txBody>
      </p:sp>
      <p:sp>
        <p:nvSpPr>
          <p:cNvPr id="80899" name="Rectangle 2"/>
          <p:cNvSpPr>
            <a:spLocks noGrp="1" noRot="1" noChangeAspect="1" noChangeArrowheads="1" noTextEdit="1"/>
          </p:cNvSpPr>
          <p:nvPr>
            <p:ph type="sldImg"/>
          </p:nvPr>
        </p:nvSpPr>
        <p:spPr>
          <a:xfrm>
            <a:off x="1306513" y="806450"/>
            <a:ext cx="4249737" cy="3187700"/>
          </a:xfrm>
          <a:ln/>
        </p:spPr>
      </p:sp>
      <p:sp>
        <p:nvSpPr>
          <p:cNvPr id="80900" name="Rectangle 3"/>
          <p:cNvSpPr>
            <a:spLocks noGrp="1" noChangeArrowheads="1"/>
          </p:cNvSpPr>
          <p:nvPr>
            <p:ph type="body" idx="1"/>
          </p:nvPr>
        </p:nvSpPr>
        <p:spPr>
          <a:xfrm>
            <a:off x="914400" y="4343400"/>
            <a:ext cx="5029200" cy="4114800"/>
          </a:xfrm>
          <a:noFill/>
          <a:ln/>
        </p:spPr>
        <p:txBody>
          <a:bodyPr lIns="93061" tIns="46530" rIns="93061" bIns="46530"/>
          <a:lstStyle/>
          <a:p>
            <a:pPr eaLnBrk="1" hangingPunct="1"/>
            <a:endParaRPr lang="fr-FR"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p:spPr>
        <p:txBody>
          <a:bodyPr/>
          <a:lstStyle/>
          <a:p>
            <a:fld id="{6E912BBD-AC09-4D1D-AD43-ED4E5E7401A6}" type="slidenum">
              <a:rPr lang="en-US" smtClean="0"/>
              <a:pPr/>
              <a:t>31</a:t>
            </a:fld>
            <a:endParaRPr lang="en-US" smtClean="0"/>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p:spPr>
        <p:txBody>
          <a:bodyPr/>
          <a:lstStyle/>
          <a:p>
            <a:fld id="{E77C594F-E41E-4EE9-BD12-0B57BF21A770}" type="slidenum">
              <a:rPr lang="en-US" smtClean="0"/>
              <a:pPr/>
              <a:t>32</a:t>
            </a:fld>
            <a:endParaRPr lang="en-US" smtClean="0"/>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a:ln/>
        </p:spPr>
        <p:txBody>
          <a:bodyPr/>
          <a:lstStyle/>
          <a:p>
            <a:pPr eaLnBrk="1" hangingPunct="1"/>
            <a:endParaRPr lang="fr-FR"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p:spPr>
        <p:txBody>
          <a:bodyPr/>
          <a:lstStyle/>
          <a:p>
            <a:fld id="{B5F42A2A-3299-485B-834F-E0C0A292F886}" type="slidenum">
              <a:rPr lang="en-US" smtClean="0"/>
              <a:pPr/>
              <a:t>34</a:t>
            </a:fld>
            <a:endParaRPr lang="en-US" smtClean="0"/>
          </a:p>
        </p:txBody>
      </p:sp>
      <p:sp>
        <p:nvSpPr>
          <p:cNvPr id="83971" name="Rectangle 2"/>
          <p:cNvSpPr>
            <a:spLocks noGrp="1" noRot="1" noChangeAspect="1" noChangeArrowheads="1" noTextEdit="1"/>
          </p:cNvSpPr>
          <p:nvPr>
            <p:ph type="sldImg"/>
          </p:nvPr>
        </p:nvSpPr>
        <p:spPr>
          <a:ln/>
        </p:spPr>
      </p:sp>
      <p:sp>
        <p:nvSpPr>
          <p:cNvPr id="8397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ln/>
        </p:spPr>
      </p:sp>
      <p:sp>
        <p:nvSpPr>
          <p:cNvPr id="84995" name="Notes Placeholder 2"/>
          <p:cNvSpPr>
            <a:spLocks noGrp="1"/>
          </p:cNvSpPr>
          <p:nvPr>
            <p:ph type="body" idx="1"/>
          </p:nvPr>
        </p:nvSpPr>
        <p:spPr>
          <a:noFill/>
          <a:ln/>
        </p:spPr>
        <p:txBody>
          <a:bodyPr/>
          <a:lstStyle/>
          <a:p>
            <a:pPr eaLnBrk="1" hangingPunct="1"/>
            <a:endParaRPr lang="en-US" smtClean="0"/>
          </a:p>
        </p:txBody>
      </p:sp>
      <p:sp>
        <p:nvSpPr>
          <p:cNvPr id="84996" name="Slide Number Placeholder 3"/>
          <p:cNvSpPr>
            <a:spLocks noGrp="1"/>
          </p:cNvSpPr>
          <p:nvPr>
            <p:ph type="sldNum" sz="quarter" idx="5"/>
          </p:nvPr>
        </p:nvSpPr>
        <p:spPr>
          <a:noFill/>
        </p:spPr>
        <p:txBody>
          <a:bodyPr/>
          <a:lstStyle/>
          <a:p>
            <a:fld id="{804F83B7-8A24-4A42-8C58-031FFA164F95}" type="slidenum">
              <a:rPr lang="en-US" smtClean="0"/>
              <a:pPr/>
              <a:t>37</a:t>
            </a:fld>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p:spPr>
        <p:txBody>
          <a:bodyPr/>
          <a:lstStyle/>
          <a:p>
            <a:fld id="{5E065C25-286F-44AA-BBFD-D1C5F99CDCFB}" type="slidenum">
              <a:rPr lang="en-US" smtClean="0"/>
              <a:pPr/>
              <a:t>38</a:t>
            </a:fld>
            <a:endParaRPr lang="en-US" smtClean="0"/>
          </a:p>
        </p:txBody>
      </p:sp>
      <p:sp>
        <p:nvSpPr>
          <p:cNvPr id="86019" name="Rectangle 2"/>
          <p:cNvSpPr>
            <a:spLocks noGrp="1" noRot="1" noChangeAspect="1" noChangeArrowheads="1" noTextEdit="1"/>
          </p:cNvSpPr>
          <p:nvPr>
            <p:ph type="sldImg"/>
          </p:nvPr>
        </p:nvSpPr>
        <p:spPr>
          <a:xfrm>
            <a:off x="1144588" y="687388"/>
            <a:ext cx="4570412" cy="3427412"/>
          </a:xfrm>
          <a:ln/>
        </p:spPr>
      </p:sp>
      <p:sp>
        <p:nvSpPr>
          <p:cNvPr id="86020" name="Rectangle 3"/>
          <p:cNvSpPr>
            <a:spLocks noGrp="1" noChangeArrowheads="1"/>
          </p:cNvSpPr>
          <p:nvPr>
            <p:ph type="body" idx="1"/>
          </p:nvPr>
        </p:nvSpPr>
        <p:spPr>
          <a:xfrm>
            <a:off x="914400" y="4343400"/>
            <a:ext cx="5029200" cy="4113213"/>
          </a:xfrm>
          <a:noFill/>
          <a:ln/>
        </p:spPr>
        <p:txBody>
          <a:bodyPr/>
          <a:lstStyle/>
          <a:p>
            <a:pPr eaLnBrk="1" hangingPunct="1"/>
            <a:r>
              <a:rPr lang="en-US" smtClean="0"/>
              <a:t>First, strengthen poor people’s voice in policymaking by increasing their access to information.</a:t>
            </a:r>
          </a:p>
          <a:p>
            <a:pPr eaLnBrk="1" hangingPunct="1"/>
            <a:endParaRPr lang="en-US" smtClean="0"/>
          </a:p>
          <a:p>
            <a:pPr eaLnBrk="1" hangingPunct="1"/>
            <a:r>
              <a:rPr lang="en-US" smtClean="0"/>
              <a:t>In the early 1990s, primary schools in Uganda were receiving less than 13 percent of the money they were allocated for textbooks, equipment, and the like.  Poor schools were receiving nothing.</a:t>
            </a:r>
          </a:p>
          <a:p>
            <a:pPr eaLnBrk="1" hangingPunct="1"/>
            <a:endParaRPr lang="en-US" smtClean="0"/>
          </a:p>
          <a:p>
            <a:pPr eaLnBrk="1" hangingPunct="1"/>
            <a:r>
              <a:rPr lang="en-US" smtClean="0"/>
              <a:t>To improve this dismal performance, the Ministries of Finance, Education and Local Government jointly launched a public information campaign on fiscal transfers. This created a groundswell of activity to increase the share going to primary schools.  The newspapers published the funds flowing to schools on a monthly basis (they still do), and school principals  had to post the entire school budget on the schoolroom door.  The result was that the share increased from 13 percent to 80 percent.</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lIns="91422" tIns="45711" rIns="91422" bIns="45711" anchor="b"/>
          <a:lstStyle/>
          <a:p>
            <a:pPr algn="r" defTabSz="912813"/>
            <a:fld id="{0960821A-5B04-454A-A067-40AB8CCC515D}" type="slidenum">
              <a:rPr lang="en-US" sz="1100">
                <a:latin typeface="Times New Roman" pitchFamily="18" charset="0"/>
              </a:rPr>
              <a:pPr algn="r" defTabSz="912813"/>
              <a:t>2</a:t>
            </a:fld>
            <a:endParaRPr lang="en-US" sz="1100">
              <a:latin typeface="Times New Roman" pitchFamily="18" charset="0"/>
            </a:endParaRPr>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p:spPr>
        <p:txBody>
          <a:bodyPr/>
          <a:lstStyle/>
          <a:p>
            <a:fld id="{36933FD0-77FF-4896-B88B-2FA2D2397C96}" type="slidenum">
              <a:rPr lang="en-US" smtClean="0"/>
              <a:pPr/>
              <a:t>42</a:t>
            </a:fld>
            <a:endParaRPr lang="en-US" smtClean="0"/>
          </a:p>
        </p:txBody>
      </p:sp>
      <p:sp>
        <p:nvSpPr>
          <p:cNvPr id="87043" name="Rectangle 2"/>
          <p:cNvSpPr>
            <a:spLocks noGrp="1" noRot="1" noChangeAspect="1" noChangeArrowheads="1" noTextEdit="1"/>
          </p:cNvSpPr>
          <p:nvPr>
            <p:ph type="sldImg"/>
          </p:nvPr>
        </p:nvSpPr>
        <p:spPr>
          <a:xfrm>
            <a:off x="1144588" y="685800"/>
            <a:ext cx="4572000" cy="3429000"/>
          </a:xfrm>
          <a:ln/>
        </p:spPr>
      </p:sp>
      <p:sp>
        <p:nvSpPr>
          <p:cNvPr id="87044" name="Rectangle 3"/>
          <p:cNvSpPr>
            <a:spLocks noGrp="1" noChangeArrowheads="1"/>
          </p:cNvSpPr>
          <p:nvPr>
            <p:ph type="body" idx="1"/>
          </p:nvPr>
        </p:nvSpPr>
        <p:spPr>
          <a:xfrm>
            <a:off x="914400" y="4343400"/>
            <a:ext cx="5029200" cy="4114800"/>
          </a:xfrm>
          <a:noFill/>
          <a:ln/>
        </p:spPr>
        <p:txBody>
          <a:bodyPr/>
          <a:lstStyle/>
          <a:p>
            <a:pPr eaLnBrk="1" hangingPunct="1"/>
            <a:r>
              <a:rPr lang="en-US" smtClean="0"/>
              <a:t>Dramatic improvements across nine city agencies between 1994 and 2003.  Improvement even in city council, electricity, telephones across three report cards.  Other services, hospitals, police, land, buses see huge improvements between 1999 and 2003.  BATF tell similar story. </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a:bodyPr>
          <a:lstStyle/>
          <a:p>
            <a:pPr eaLnBrk="1" hangingPunct="1">
              <a:defRPr/>
            </a:pPr>
            <a:r>
              <a:rPr lang="en-US" sz="1100" dirty="0" smtClean="0">
                <a:latin typeface="+mn-lt"/>
              </a:rPr>
              <a:t>Across the border in Bangladesh, </a:t>
            </a:r>
            <a:r>
              <a:rPr lang="en-US" sz="1100" dirty="0" err="1" smtClean="0">
                <a:latin typeface="+mn-lt"/>
              </a:rPr>
              <a:t>Shamima</a:t>
            </a:r>
            <a:r>
              <a:rPr lang="en-US" sz="1100" dirty="0" smtClean="0">
                <a:latin typeface="+mn-lt"/>
              </a:rPr>
              <a:t> </a:t>
            </a:r>
            <a:r>
              <a:rPr lang="en-US" sz="1100" dirty="0" err="1" smtClean="0">
                <a:latin typeface="+mn-lt"/>
              </a:rPr>
              <a:t>Akter</a:t>
            </a:r>
            <a:r>
              <a:rPr lang="en-US" sz="1100" dirty="0" smtClean="0">
                <a:latin typeface="+mn-lt"/>
              </a:rPr>
              <a:t> is an 18-year-old college student who lives in a small village in </a:t>
            </a:r>
            <a:r>
              <a:rPr lang="en-US" sz="1100" dirty="0" err="1" smtClean="0">
                <a:latin typeface="+mn-lt"/>
              </a:rPr>
              <a:t>Jamalganj</a:t>
            </a:r>
            <a:r>
              <a:rPr lang="en-US" sz="1100" dirty="0" smtClean="0">
                <a:latin typeface="+mn-lt"/>
              </a:rPr>
              <a:t> one of the nation’s poorest districts. The village has no running water or electricity and she and her friends walk five kilometers each way to college as there is no public transportation. </a:t>
            </a:r>
          </a:p>
          <a:p>
            <a:pPr eaLnBrk="1" hangingPunct="1">
              <a:defRPr/>
            </a:pPr>
            <a:r>
              <a:rPr lang="en-US" sz="1100" dirty="0" smtClean="0">
                <a:latin typeface="+mn-lt"/>
              </a:rPr>
              <a:t>She is the secretary of a youth group that was recently trained in ATI by an NGO called </a:t>
            </a:r>
            <a:r>
              <a:rPr lang="en-US" sz="1100" dirty="0" err="1" smtClean="0">
                <a:latin typeface="+mn-lt"/>
              </a:rPr>
              <a:t>Intercooperation</a:t>
            </a:r>
            <a:r>
              <a:rPr lang="en-US" sz="1100" dirty="0" smtClean="0">
                <a:latin typeface="+mn-lt"/>
              </a:rPr>
              <a:t> supported by the </a:t>
            </a:r>
            <a:r>
              <a:rPr lang="en-US" sz="1100" dirty="0" smtClean="0">
                <a:latin typeface="+mn-lt"/>
                <a:hlinkClick r:id="rId3"/>
              </a:rPr>
              <a:t>World Bank Institute's </a:t>
            </a:r>
            <a:r>
              <a:rPr lang="en-US" sz="1100" dirty="0" smtClean="0">
                <a:latin typeface="+mn-lt"/>
              </a:rPr>
              <a:t>(WBI). During the training they learnt about their right to information and that of their community members. </a:t>
            </a:r>
          </a:p>
          <a:p>
            <a:pPr eaLnBrk="1" hangingPunct="1">
              <a:defRPr/>
            </a:pPr>
            <a:r>
              <a:rPr lang="en-US" sz="1100" dirty="0" smtClean="0">
                <a:latin typeface="+mn-lt"/>
              </a:rPr>
              <a:t>At the same time as the training, their local government administration was preparing a new Vulnerable Group Development list for 2011-12. Members on the list would receive financial assistance from the government. </a:t>
            </a:r>
            <a:r>
              <a:rPr lang="en-US" sz="1100" dirty="0" err="1" smtClean="0">
                <a:latin typeface="+mn-lt"/>
              </a:rPr>
              <a:t>Shamima</a:t>
            </a:r>
            <a:r>
              <a:rPr lang="en-US" sz="1100" dirty="0" smtClean="0">
                <a:latin typeface="+mn-lt"/>
              </a:rPr>
              <a:t> learnt that some extremely poor women from her village were not included in the list.  She and her fellow group members decided to use their recent  training lessons to fight this exclusion and submitted a </a:t>
            </a:r>
            <a:r>
              <a:rPr lang="en-US" sz="1100" i="1" dirty="0" smtClean="0">
                <a:latin typeface="+mn-lt"/>
              </a:rPr>
              <a:t>‘Right to Information’</a:t>
            </a:r>
            <a:r>
              <a:rPr lang="en-US" sz="1100" dirty="0" smtClean="0">
                <a:latin typeface="+mn-lt"/>
              </a:rPr>
              <a:t> application to see the list. Just a few years ago, </a:t>
            </a:r>
            <a:r>
              <a:rPr lang="en-US" sz="1100" dirty="0" err="1" smtClean="0">
                <a:latin typeface="+mn-lt"/>
              </a:rPr>
              <a:t>Shamina</a:t>
            </a:r>
            <a:r>
              <a:rPr lang="en-US" sz="1100" dirty="0" smtClean="0">
                <a:latin typeface="+mn-lt"/>
              </a:rPr>
              <a:t> would have been unable to submit such a request.</a:t>
            </a:r>
          </a:p>
          <a:p>
            <a:pPr eaLnBrk="1" hangingPunct="1">
              <a:defRPr/>
            </a:pPr>
            <a:r>
              <a:rPr lang="en-US" sz="1100" dirty="0" smtClean="0">
                <a:latin typeface="+mn-lt"/>
              </a:rPr>
              <a:t>The application was filed with the local government chairman on January 10th. She did not receive any written information by January 25th, the official response date. By this time the </a:t>
            </a:r>
            <a:r>
              <a:rPr lang="en-US" sz="1100" dirty="0" err="1" smtClean="0">
                <a:latin typeface="+mn-lt"/>
              </a:rPr>
              <a:t>Upazilla</a:t>
            </a:r>
            <a:r>
              <a:rPr lang="en-US" sz="1100" dirty="0" smtClean="0">
                <a:latin typeface="+mn-lt"/>
              </a:rPr>
              <a:t> </a:t>
            </a:r>
            <a:r>
              <a:rPr lang="en-US" sz="1100" dirty="0" err="1" smtClean="0">
                <a:latin typeface="+mn-lt"/>
              </a:rPr>
              <a:t>Nirbahi</a:t>
            </a:r>
            <a:r>
              <a:rPr lang="en-US" sz="1100" dirty="0" smtClean="0">
                <a:latin typeface="+mn-lt"/>
              </a:rPr>
              <a:t> Officer, a local official, came to know about the complaint and reviewed the list with a small team which decided to remove a few names that were not eligible and to include four women who actually were.</a:t>
            </a:r>
          </a:p>
          <a:p>
            <a:pPr eaLnBrk="1" hangingPunct="1">
              <a:defRPr/>
            </a:pPr>
            <a:r>
              <a:rPr lang="en-US" sz="1100" dirty="0" smtClean="0">
                <a:latin typeface="+mn-lt"/>
              </a:rPr>
              <a:t>On February 23rd, </a:t>
            </a:r>
            <a:r>
              <a:rPr lang="en-US" sz="1100" dirty="0" err="1" smtClean="0">
                <a:latin typeface="+mn-lt"/>
              </a:rPr>
              <a:t>Shamima</a:t>
            </a:r>
            <a:r>
              <a:rPr lang="en-US" sz="1100" dirty="0" smtClean="0">
                <a:latin typeface="+mn-lt"/>
              </a:rPr>
              <a:t> finally received the revised list from the authorities and saw the names of the four women. </a:t>
            </a:r>
            <a:r>
              <a:rPr lang="en-US" sz="1100" dirty="0" err="1" smtClean="0">
                <a:latin typeface="+mn-lt"/>
              </a:rPr>
              <a:t>Shamima</a:t>
            </a:r>
            <a:r>
              <a:rPr lang="en-US" sz="1100" dirty="0" smtClean="0">
                <a:latin typeface="+mn-lt"/>
              </a:rPr>
              <a:t> and other citizens can now verify if the beneficiaries selected are the appropriate ones and what criteria were applied.</a:t>
            </a:r>
          </a:p>
          <a:p>
            <a:pPr eaLnBrk="1" hangingPunct="1">
              <a:defRPr/>
            </a:pPr>
            <a:endParaRPr lang="en-US" dirty="0"/>
          </a:p>
        </p:txBody>
      </p:sp>
      <p:sp>
        <p:nvSpPr>
          <p:cNvPr id="88068" name="Slide Number Placeholder 3"/>
          <p:cNvSpPr>
            <a:spLocks noGrp="1"/>
          </p:cNvSpPr>
          <p:nvPr>
            <p:ph type="sldNum" sz="quarter" idx="5"/>
          </p:nvPr>
        </p:nvSpPr>
        <p:spPr>
          <a:noFill/>
        </p:spPr>
        <p:txBody>
          <a:bodyPr/>
          <a:lstStyle/>
          <a:p>
            <a:fld id="{1BAFB79C-F787-461C-83B7-580D0CD8F089}" type="slidenum">
              <a:rPr lang="en-US" smtClean="0"/>
              <a:pPr/>
              <a:t>43</a:t>
            </a:fld>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p:spPr>
        <p:txBody>
          <a:bodyPr/>
          <a:lstStyle/>
          <a:p>
            <a:pPr>
              <a:buFont typeface="Calibri" pitchFamily="34" charset="0"/>
              <a:buNone/>
            </a:pPr>
            <a:fld id="{AAF3A1F0-3276-408F-985B-544A37AEED7F}" type="slidenum">
              <a:rPr lang="en-US" smtClean="0">
                <a:latin typeface="Calibri" pitchFamily="34" charset="0"/>
              </a:rPr>
              <a:pPr>
                <a:buFont typeface="Calibri" pitchFamily="34" charset="0"/>
                <a:buNone/>
              </a:pPr>
              <a:t>44</a:t>
            </a:fld>
            <a:endParaRPr lang="en-US" smtClean="0">
              <a:latin typeface="Calibri" pitchFamily="34" charset="0"/>
            </a:endParaRPr>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noFill/>
          <a:ln/>
        </p:spPr>
        <p:txBody>
          <a:bodyPr/>
          <a:lstStyle/>
          <a:p>
            <a:pPr eaLnBrk="1" hangingPunct="1"/>
            <a:r>
              <a:rPr lang="en-US" b="1" smtClean="0">
                <a:latin typeface="Times New Roman" pitchFamily="18" charset="0"/>
                <a:ea typeface="MS PGothic" pitchFamily="34" charset="-128"/>
              </a:rPr>
              <a:t>Kenya working with</a:t>
            </a:r>
            <a:r>
              <a:rPr lang="en-US" smtClean="0">
                <a:latin typeface="Times New Roman" pitchFamily="18" charset="0"/>
                <a:ea typeface="MS PGothic" pitchFamily="34" charset="-128"/>
              </a:rPr>
              <a:t> with Ushahidi to build a tool designed to amplify citizen voices around how citizens experience public services. </a:t>
            </a:r>
          </a:p>
          <a:p>
            <a:pPr eaLnBrk="1" hangingPunct="1"/>
            <a:endParaRPr lang="en-US" smtClean="0">
              <a:latin typeface="Times New Roman" pitchFamily="18" charset="0"/>
              <a:ea typeface="MS PGothic" pitchFamily="34" charset="-128"/>
            </a:endParaRPr>
          </a:p>
          <a:p>
            <a:pPr eaLnBrk="1" hangingPunct="1"/>
            <a:r>
              <a:rPr lang="en-US" smtClean="0">
                <a:latin typeface="Times New Roman" pitchFamily="18" charset="0"/>
                <a:ea typeface="MS PGothic" pitchFamily="34" charset="-128"/>
              </a:rPr>
              <a:t>Referencing the power and possibility of mass participation, this tool leverages the deep penetration of mobile phones, SMS short codes, and citizen desires to make their voices heard on public service problems. </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a:ln/>
        </p:spPr>
      </p:sp>
      <p:sp>
        <p:nvSpPr>
          <p:cNvPr id="90115" name="Notes Placeholder 2"/>
          <p:cNvSpPr>
            <a:spLocks noGrp="1"/>
          </p:cNvSpPr>
          <p:nvPr>
            <p:ph type="body" idx="1"/>
          </p:nvPr>
        </p:nvSpPr>
        <p:spPr>
          <a:noFill/>
          <a:ln/>
        </p:spPr>
        <p:txBody>
          <a:bodyPr/>
          <a:lstStyle/>
          <a:p>
            <a:pPr eaLnBrk="1" hangingPunct="1">
              <a:lnSpc>
                <a:spcPct val="150000"/>
              </a:lnSpc>
            </a:pPr>
            <a:r>
              <a:rPr lang="en-US" sz="1100" smtClean="0">
                <a:solidFill>
                  <a:schemeClr val="bg1"/>
                </a:solidFill>
              </a:rPr>
              <a:t>Strengthen and leverage</a:t>
            </a:r>
            <a:r>
              <a:rPr lang="en-US" sz="1100" b="1" smtClean="0">
                <a:solidFill>
                  <a:schemeClr val="bg1"/>
                </a:solidFill>
              </a:rPr>
              <a:t> ANSAs </a:t>
            </a:r>
            <a:r>
              <a:rPr lang="en-US" sz="1100" smtClean="0">
                <a:solidFill>
                  <a:schemeClr val="bg1"/>
                </a:solidFill>
              </a:rPr>
              <a:t>to build CSO capacities to improve accountability of core themes and sectors-PFM, procurement, GEI -  through cross – country learning and collaboration, and incubating innovations</a:t>
            </a:r>
          </a:p>
          <a:p>
            <a:pPr eaLnBrk="1" hangingPunct="1">
              <a:lnSpc>
                <a:spcPct val="150000"/>
              </a:lnSpc>
            </a:pPr>
            <a:r>
              <a:rPr lang="en-US" sz="1100" smtClean="0">
                <a:solidFill>
                  <a:schemeClr val="bg1"/>
                </a:solidFill>
              </a:rPr>
              <a:t>Support fledgling </a:t>
            </a:r>
            <a:r>
              <a:rPr lang="en-US" sz="1100" b="1" smtClean="0">
                <a:solidFill>
                  <a:schemeClr val="bg1"/>
                </a:solidFill>
              </a:rPr>
              <a:t>ANSA-MNA</a:t>
            </a:r>
            <a:r>
              <a:rPr lang="en-US" sz="1100" smtClean="0">
                <a:solidFill>
                  <a:schemeClr val="bg1"/>
                </a:solidFill>
              </a:rPr>
              <a:t> to be a catalyst for fostering accountability relationships for a new social  contract between governments and citizens.</a:t>
            </a:r>
          </a:p>
          <a:p>
            <a:pPr eaLnBrk="1" hangingPunct="1">
              <a:lnSpc>
                <a:spcPct val="150000"/>
              </a:lnSpc>
            </a:pPr>
            <a:r>
              <a:rPr lang="en-US" sz="1100" smtClean="0">
                <a:solidFill>
                  <a:schemeClr val="bg1"/>
                </a:solidFill>
              </a:rPr>
              <a:t>Proposed</a:t>
            </a:r>
            <a:r>
              <a:rPr lang="en-US" sz="1100" b="1" smtClean="0">
                <a:solidFill>
                  <a:schemeClr val="bg1"/>
                </a:solidFill>
              </a:rPr>
              <a:t> Global CSO Fund </a:t>
            </a:r>
            <a:r>
              <a:rPr lang="en-US" sz="1100" smtClean="0">
                <a:solidFill>
                  <a:schemeClr val="bg1"/>
                </a:solidFill>
              </a:rPr>
              <a:t>to support CSO capacity building for social accountability and service delivery</a:t>
            </a:r>
          </a:p>
          <a:p>
            <a:pPr eaLnBrk="1" hangingPunct="1">
              <a:lnSpc>
                <a:spcPct val="150000"/>
              </a:lnSpc>
            </a:pPr>
            <a:r>
              <a:rPr lang="en-US" sz="1100" smtClean="0">
                <a:solidFill>
                  <a:schemeClr val="bg1"/>
                </a:solidFill>
              </a:rPr>
              <a:t>Improve capacities of multi-stakeholder coalitions (youth, journalists &amp; ATI practitioners, business, parliamentarians) for reform advocacy </a:t>
            </a:r>
          </a:p>
          <a:p>
            <a:pPr eaLnBrk="1" hangingPunct="1">
              <a:lnSpc>
                <a:spcPct val="150000"/>
              </a:lnSpc>
            </a:pPr>
            <a:r>
              <a:rPr lang="en-US" sz="1100" smtClean="0">
                <a:solidFill>
                  <a:schemeClr val="bg1"/>
                </a:solidFill>
              </a:rPr>
              <a:t>Pilot and scale up, through these networks, use of ICT for more open and accessible government </a:t>
            </a:r>
          </a:p>
          <a:p>
            <a:pPr eaLnBrk="1" hangingPunct="1"/>
            <a:endParaRPr lang="en-US" smtClean="0"/>
          </a:p>
        </p:txBody>
      </p:sp>
      <p:sp>
        <p:nvSpPr>
          <p:cNvPr id="90116" name="Slide Number Placeholder 3"/>
          <p:cNvSpPr>
            <a:spLocks noGrp="1"/>
          </p:cNvSpPr>
          <p:nvPr>
            <p:ph type="sldNum" sz="quarter" idx="5"/>
          </p:nvPr>
        </p:nvSpPr>
        <p:spPr>
          <a:noFill/>
        </p:spPr>
        <p:txBody>
          <a:bodyPr/>
          <a:lstStyle/>
          <a:p>
            <a:fld id="{FE2F4C42-4C36-44CD-A4FE-BF3763726F4A}" type="slidenum">
              <a:rPr lang="en-US" smtClean="0"/>
              <a:pPr/>
              <a:t>46</a:t>
            </a:fld>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a:ln/>
        </p:spPr>
      </p:sp>
      <p:sp>
        <p:nvSpPr>
          <p:cNvPr id="91139" name="Notes Placeholder 2"/>
          <p:cNvSpPr>
            <a:spLocks noGrp="1"/>
          </p:cNvSpPr>
          <p:nvPr>
            <p:ph type="body" idx="1"/>
          </p:nvPr>
        </p:nvSpPr>
        <p:spPr>
          <a:noFill/>
          <a:ln/>
        </p:spPr>
        <p:txBody>
          <a:bodyPr/>
          <a:lstStyle/>
          <a:p>
            <a:pPr eaLnBrk="1" hangingPunct="1"/>
            <a:endParaRPr lang="en-US" smtClean="0"/>
          </a:p>
        </p:txBody>
      </p:sp>
      <p:sp>
        <p:nvSpPr>
          <p:cNvPr id="91140" name="Slide Number Placeholder 3"/>
          <p:cNvSpPr>
            <a:spLocks noGrp="1"/>
          </p:cNvSpPr>
          <p:nvPr>
            <p:ph type="sldNum" sz="quarter" idx="5"/>
          </p:nvPr>
        </p:nvSpPr>
        <p:spPr>
          <a:noFill/>
        </p:spPr>
        <p:txBody>
          <a:bodyPr/>
          <a:lstStyle/>
          <a:p>
            <a:fld id="{A5AC6FB6-2866-4C3E-B03F-7CF62B4F8214}" type="slidenum">
              <a:rPr lang="en-US" smtClean="0"/>
              <a:pPr/>
              <a:t>49</a:t>
            </a:fld>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a:ln/>
        </p:spPr>
      </p:sp>
      <p:sp>
        <p:nvSpPr>
          <p:cNvPr id="21507" name="Notes Placeholder 2"/>
          <p:cNvSpPr>
            <a:spLocks noGrp="1"/>
          </p:cNvSpPr>
          <p:nvPr>
            <p:ph type="body" idx="1"/>
          </p:nvPr>
        </p:nvSpPr>
        <p:spPr/>
        <p:txBody>
          <a:bodyPr/>
          <a:lstStyle/>
          <a:p>
            <a:pPr>
              <a:defRPr/>
            </a:pPr>
            <a:r>
              <a:rPr lang="en-US" dirty="0" smtClean="0">
                <a:latin typeface="+mn-lt"/>
              </a:rPr>
              <a:t>	Isn’t development work all about change?  So all donors are basically attempting to do this.  This is why the “How” slide is useful.  </a:t>
            </a:r>
          </a:p>
          <a:p>
            <a:pPr>
              <a:defRPr/>
            </a:pPr>
            <a:endParaRPr lang="en-US" dirty="0" smtClean="0">
              <a:latin typeface="+mn-lt"/>
            </a:endParaRPr>
          </a:p>
          <a:p>
            <a:pPr>
              <a:defRPr/>
            </a:pPr>
            <a:r>
              <a:rPr lang="en-US" dirty="0" smtClean="0">
                <a:latin typeface="+mn-lt"/>
              </a:rPr>
              <a:t>	The Bank probably has the among the best diagnostic instruments and skills in the world and it has applied these very well: </a:t>
            </a:r>
          </a:p>
          <a:p>
            <a:pPr lvl="1">
              <a:defRPr/>
            </a:pPr>
            <a:r>
              <a:rPr lang="en-US" dirty="0" smtClean="0">
                <a:latin typeface="+mn-lt"/>
              </a:rPr>
              <a:t>to analyze problems and to develop and recommend technical solutions, i.e. basically to paint a very good picture of a bad and a better equilibrium</a:t>
            </a:r>
          </a:p>
          <a:p>
            <a:pPr lvl="1">
              <a:defRPr/>
            </a:pPr>
            <a:r>
              <a:rPr lang="en-US" dirty="0" smtClean="0">
                <a:latin typeface="+mn-lt"/>
              </a:rPr>
              <a:t>the basic presumption is that, with a little prodding through conditionality (and the carrot of funding), governments will seek ways to implement the needed changes.</a:t>
            </a:r>
          </a:p>
          <a:p>
            <a:pPr lvl="1">
              <a:defRPr/>
            </a:pPr>
            <a:endParaRPr lang="en-US" dirty="0" smtClean="0">
              <a:latin typeface="+mn-lt"/>
            </a:endParaRPr>
          </a:p>
          <a:p>
            <a:pPr lvl="1">
              <a:defRPr/>
            </a:pPr>
            <a:r>
              <a:rPr lang="en-US" dirty="0" smtClean="0">
                <a:latin typeface="+mn-lt"/>
              </a:rPr>
              <a:t>The experience to date however has been quite dismal, particularly in the area of governance</a:t>
            </a:r>
          </a:p>
          <a:p>
            <a:pPr lvl="1">
              <a:defRPr/>
            </a:pPr>
            <a:endParaRPr lang="en-US" dirty="0" smtClean="0">
              <a:latin typeface="+mn-lt"/>
            </a:endParaRPr>
          </a:p>
          <a:p>
            <a:pPr lvl="1">
              <a:defRPr/>
            </a:pPr>
            <a:r>
              <a:rPr lang="en-US" dirty="0" smtClean="0">
                <a:latin typeface="+mn-lt"/>
              </a:rPr>
              <a:t>We can cite the Bank experience with slow or non-disbursements and re-structuring of projects and, as a consequence, the emerging concern today and interest in addressing implementation issues in Bank projects.</a:t>
            </a:r>
          </a:p>
          <a:p>
            <a:pPr lvl="1">
              <a:defRPr/>
            </a:pPr>
            <a:endParaRPr lang="en-US" dirty="0" smtClean="0">
              <a:latin typeface="+mn-lt"/>
            </a:endParaRPr>
          </a:p>
          <a:p>
            <a:pPr lvl="1">
              <a:defRPr/>
            </a:pPr>
            <a:r>
              <a:rPr lang="en-US" dirty="0" smtClean="0">
                <a:latin typeface="+mn-lt"/>
              </a:rPr>
              <a:t>The challenge is in the “How” (how can we move to a better state)</a:t>
            </a:r>
          </a:p>
          <a:p>
            <a:pPr lvl="1">
              <a:defRPr/>
            </a:pPr>
            <a:endParaRPr lang="en-US" dirty="0" smtClean="0">
              <a:latin typeface="+mn-lt"/>
            </a:endParaRPr>
          </a:p>
          <a:p>
            <a:pPr lvl="1">
              <a:defRPr/>
            </a:pPr>
            <a:r>
              <a:rPr lang="en-US" dirty="0" smtClean="0">
                <a:latin typeface="+mn-lt"/>
              </a:rPr>
              <a:t>For WBI, catalyzing change is about dealing head on with the “How”:  using its unique assets – global connector and innovative CB instruments – to help create the space needed to encourage and nurture reform efforts.” </a:t>
            </a:r>
          </a:p>
          <a:p>
            <a:pPr algn="ctr" eaLnBrk="1" hangingPunct="1">
              <a:spcBef>
                <a:spcPct val="0"/>
              </a:spcBef>
              <a:defRPr/>
            </a:pPr>
            <a:endParaRPr lang="en-US" b="1" i="1" dirty="0" smtClean="0">
              <a:solidFill>
                <a:srgbClr val="CC6600"/>
              </a:solidFill>
              <a:effectLst>
                <a:outerShdw blurRad="38100" dist="38100" dir="2700000" algn="tl">
                  <a:srgbClr val="C0C0C0"/>
                </a:outerShdw>
              </a:effectLst>
            </a:endParaRPr>
          </a:p>
          <a:p>
            <a:pPr algn="ctr" eaLnBrk="1" hangingPunct="1">
              <a:spcBef>
                <a:spcPct val="0"/>
              </a:spcBef>
              <a:defRPr/>
            </a:pPr>
            <a:r>
              <a:rPr lang="en-US" b="1" i="1" dirty="0" smtClean="0">
                <a:solidFill>
                  <a:srgbClr val="CC6600"/>
                </a:solidFill>
                <a:effectLst>
                  <a:outerShdw blurRad="38100" dist="38100" dir="2700000" algn="tl">
                    <a:srgbClr val="C0C0C0"/>
                  </a:outerShdw>
                </a:effectLst>
              </a:rPr>
              <a:t>We define Leadership as the process of intentionally mobilizing people, ideas, meaning and resources  toward achieving a purpose</a:t>
            </a:r>
          </a:p>
          <a:p>
            <a:pPr eaLnBrk="1" hangingPunct="1">
              <a:spcBef>
                <a:spcPct val="0"/>
              </a:spcBef>
              <a:defRPr/>
            </a:pPr>
            <a:endParaRPr lang="en-US" dirty="0" smtClean="0"/>
          </a:p>
        </p:txBody>
      </p:sp>
      <p:sp>
        <p:nvSpPr>
          <p:cNvPr id="92164" name="Slide Number Placeholder 3"/>
          <p:cNvSpPr>
            <a:spLocks noGrp="1"/>
          </p:cNvSpPr>
          <p:nvPr>
            <p:ph type="sldNum" sz="quarter" idx="5"/>
          </p:nvPr>
        </p:nvSpPr>
        <p:spPr>
          <a:noFill/>
        </p:spPr>
        <p:txBody>
          <a:bodyPr/>
          <a:lstStyle/>
          <a:p>
            <a:fld id="{7AD04EFE-AEC0-4291-9AF2-3D34F1CCCE95}" type="slidenum">
              <a:rPr lang="en-US" smtClean="0"/>
              <a:pPr/>
              <a:t>51</a:t>
            </a:fld>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p:spPr>
        <p:txBody>
          <a:bodyPr/>
          <a:lstStyle/>
          <a:p>
            <a:fld id="{5906D64D-0D06-459A-A9BE-2E19C0EA485A}" type="slidenum">
              <a:rPr lang="en-US" smtClean="0"/>
              <a:pPr/>
              <a:t>55</a:t>
            </a:fld>
            <a:endParaRPr lang="en-US" smtClean="0"/>
          </a:p>
        </p:txBody>
      </p:sp>
      <p:sp>
        <p:nvSpPr>
          <p:cNvPr id="93187" name="Rectangle 2"/>
          <p:cNvSpPr>
            <a:spLocks noGrp="1" noRot="1" noChangeAspect="1" noChangeArrowheads="1" noTextEdit="1"/>
          </p:cNvSpPr>
          <p:nvPr>
            <p:ph type="sldImg"/>
          </p:nvPr>
        </p:nvSpPr>
        <p:spPr>
          <a:xfrm>
            <a:off x="1309688" y="806450"/>
            <a:ext cx="4249737" cy="3187700"/>
          </a:xfrm>
          <a:ln/>
        </p:spPr>
      </p:sp>
      <p:sp>
        <p:nvSpPr>
          <p:cNvPr id="93188" name="Rectangle 3"/>
          <p:cNvSpPr>
            <a:spLocks noGrp="1" noChangeArrowheads="1"/>
          </p:cNvSpPr>
          <p:nvPr>
            <p:ph type="body" idx="1"/>
          </p:nvPr>
        </p:nvSpPr>
        <p:spPr>
          <a:xfrm>
            <a:off x="914400" y="4343400"/>
            <a:ext cx="5029200" cy="4114800"/>
          </a:xfrm>
          <a:noFill/>
          <a:ln/>
        </p:spPr>
        <p:txBody>
          <a:bodyPr/>
          <a:lstStyle/>
          <a:p>
            <a:pPr eaLnBrk="1" hangingPunct="1"/>
            <a:endParaRPr lang="fr-FR"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p>
            <a:fld id="{90128778-B949-418E-B538-B634340BBC75}" type="slidenum">
              <a:rPr lang="en-US" smtClean="0"/>
              <a:pPr/>
              <a:t>3</a:t>
            </a:fld>
            <a:endParaRPr lang="en-US" smtClean="0"/>
          </a:p>
        </p:txBody>
      </p:sp>
      <p:sp>
        <p:nvSpPr>
          <p:cNvPr id="69635" name="Rectangle 2"/>
          <p:cNvSpPr>
            <a:spLocks noGrp="1" noRot="1" noChangeAspect="1" noChangeArrowheads="1" noTextEdit="1"/>
          </p:cNvSpPr>
          <p:nvPr>
            <p:ph type="sldImg"/>
          </p:nvPr>
        </p:nvSpPr>
        <p:spPr>
          <a:xfrm>
            <a:off x="1144588" y="685800"/>
            <a:ext cx="4572000" cy="3429000"/>
          </a:xfrm>
          <a:ln/>
        </p:spPr>
      </p:sp>
      <p:sp>
        <p:nvSpPr>
          <p:cNvPr id="69636" name="Rectangle 3"/>
          <p:cNvSpPr>
            <a:spLocks noGrp="1" noChangeArrowheads="1"/>
          </p:cNvSpPr>
          <p:nvPr>
            <p:ph type="body" idx="1"/>
          </p:nvPr>
        </p:nvSpPr>
        <p:spPr>
          <a:xfrm>
            <a:off x="914400" y="4343400"/>
            <a:ext cx="5029200" cy="4114800"/>
          </a:xfrm>
          <a:noFill/>
          <a:ln/>
        </p:spPr>
        <p:txBody>
          <a:bodyPr lIns="91260" tIns="45630" rIns="91260" bIns="45630"/>
          <a:lstStyle/>
          <a:p>
            <a:pPr eaLnBrk="1" hangingPunct="1"/>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a:ln/>
        </p:spPr>
      </p:sp>
      <p:sp>
        <p:nvSpPr>
          <p:cNvPr id="70659" name="Notes Placeholder 2"/>
          <p:cNvSpPr>
            <a:spLocks noGrp="1"/>
          </p:cNvSpPr>
          <p:nvPr>
            <p:ph type="body" idx="1"/>
          </p:nvPr>
        </p:nvSpPr>
        <p:spPr>
          <a:noFill/>
          <a:ln/>
        </p:spPr>
        <p:txBody>
          <a:bodyPr/>
          <a:lstStyle/>
          <a:p>
            <a:r>
              <a:rPr lang="en-US" smtClean="0"/>
              <a:t>One key driver of change which can result in a different approach is the rise of MICs.  </a:t>
            </a:r>
          </a:p>
          <a:p>
            <a:endParaRPr lang="en-US" smtClean="0"/>
          </a:p>
          <a:p>
            <a:r>
              <a:rPr lang="en-US" smtClean="0"/>
              <a:t>The rise of MICs and the emergence of MICs in G20 not only signals a shift in global power, but the success of these countries in creating growth and battling poverty.  These countries now represent important sources of South-South knowledge and investment, to complement what the North can do, that were not prominent a decade ago.  </a:t>
            </a:r>
          </a:p>
          <a:p>
            <a:endParaRPr lang="en-US" smtClean="0"/>
          </a:p>
          <a:p>
            <a:r>
              <a:rPr lang="en-US" smtClean="0"/>
              <a:t>Technology, and particularly the phenomenal penetration of mobile phones into the developing world has opened dramatic new ways of participating in the political and economic decision making.  Citizens are now able to track and give feedback on whether teachers are showing up in school, whether text books are being delivered.  Combined with the Middle East Revolution, this calls for moving beyond governments to a broader social compact on development with government, civil society, citizens and non-state actors.</a:t>
            </a:r>
          </a:p>
          <a:p>
            <a:endParaRPr lang="en-US" smtClean="0"/>
          </a:p>
          <a:p>
            <a:r>
              <a:rPr lang="en-US" smtClean="0"/>
              <a:t>Finally the financial crisis has created fiscal and political pressures on traditional donor assistance, including the pressure and imperative to show concrete and tangible results.  And later this year when the aid community convenes in Busan, it provides an opportunity to think of a new approach to support country-led development.</a:t>
            </a:r>
          </a:p>
        </p:txBody>
      </p:sp>
      <p:sp>
        <p:nvSpPr>
          <p:cNvPr id="70660" name="Slide Number Placeholder 3"/>
          <p:cNvSpPr>
            <a:spLocks noGrp="1"/>
          </p:cNvSpPr>
          <p:nvPr>
            <p:ph type="sldNum" sz="quarter" idx="5"/>
          </p:nvPr>
        </p:nvSpPr>
        <p:spPr>
          <a:noFill/>
        </p:spPr>
        <p:txBody>
          <a:bodyPr/>
          <a:lstStyle/>
          <a:p>
            <a:fld id="{00DA0129-4104-4877-BE38-96E9BD441C79}" type="slidenum">
              <a:rPr lang="en-US" smtClean="0"/>
              <a:pPr/>
              <a:t>4</a:t>
            </a:fld>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p>
            <a:fld id="{B7E85458-01E5-4C07-B87C-2FE470556C5D}" type="slidenum">
              <a:rPr lang="en-US" smtClean="0"/>
              <a:pPr/>
              <a:t>5</a:t>
            </a:fld>
            <a:endParaRPr lang="en-US" smtClean="0"/>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p>
            <a:fld id="{0D45A146-35A5-46BB-A11F-B8B651D8630A}" type="slidenum">
              <a:rPr lang="en-US" smtClean="0"/>
              <a:pPr/>
              <a:t>6</a:t>
            </a:fld>
            <a:endParaRPr lang="en-US" smtClean="0"/>
          </a:p>
        </p:txBody>
      </p:sp>
      <p:sp>
        <p:nvSpPr>
          <p:cNvPr id="72707" name="Rectangle 2"/>
          <p:cNvSpPr>
            <a:spLocks noGrp="1" noRot="1" noChangeAspect="1" noChangeArrowheads="1" noTextEdit="1"/>
          </p:cNvSpPr>
          <p:nvPr>
            <p:ph type="sldImg"/>
          </p:nvPr>
        </p:nvSpPr>
        <p:spPr>
          <a:xfrm>
            <a:off x="1146175" y="687388"/>
            <a:ext cx="4567238" cy="3425825"/>
          </a:xfrm>
          <a:ln/>
        </p:spPr>
      </p:sp>
      <p:sp>
        <p:nvSpPr>
          <p:cNvPr id="72708" name="Rectangle 3"/>
          <p:cNvSpPr>
            <a:spLocks noGrp="1" noChangeArrowheads="1"/>
          </p:cNvSpPr>
          <p:nvPr>
            <p:ph type="body" idx="1"/>
          </p:nvPr>
        </p:nvSpPr>
        <p:spPr>
          <a:xfrm>
            <a:off x="914400" y="4343400"/>
            <a:ext cx="5029200" cy="4114800"/>
          </a:xfrm>
          <a:noFill/>
          <a:ln/>
        </p:spPr>
        <p:txBody>
          <a:bodyPr lIns="92953" tIns="46477" rIns="92953" bIns="46477"/>
          <a:lstStyle/>
          <a:p>
            <a:pPr eaLnBrk="1" hangingPunct="1"/>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p>
            <a:fld id="{F2BD9DB4-A266-4811-A591-BC272B1A4AB1}" type="slidenum">
              <a:rPr lang="en-US" smtClean="0"/>
              <a:pPr/>
              <a:t>7</a:t>
            </a:fld>
            <a:endParaRPr lang="en-US" smtClean="0"/>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a:ln/>
        </p:spPr>
        <p:txBody>
          <a:bodyPr/>
          <a:lstStyle/>
          <a:p>
            <a:pPr marL="228600" indent="-228600" eaLnBrk="1" hangingPunct="1">
              <a:lnSpc>
                <a:spcPct val="80000"/>
              </a:lnSpc>
            </a:pPr>
            <a:r>
              <a:rPr lang="en-US" sz="1000" b="1" smtClean="0"/>
              <a:t>Causation?  This “pro-poor-growth” result also holds for regressions using quality-of-institutions data from Business Environmental Risk Intelligence (BERI) from the early 1970s – measured prior to the 1970-92 growth period in question.   Results from ICRG are highlighted here, and not results from BERI, because ICRG covers many more countries than does BERI.  However we cannot fully rule out the possibility that part of the relationship here reflects feedback from growth to institutional quality – e.g. rapid growth in incomes of the poor may reduce the risk of political instability. </a:t>
            </a:r>
          </a:p>
          <a:p>
            <a:pPr marL="228600" indent="-228600" eaLnBrk="1" hangingPunct="1">
              <a:lnSpc>
                <a:spcPct val="80000"/>
              </a:lnSpc>
            </a:pPr>
            <a:endParaRPr lang="en-US" sz="1000" b="1" smtClean="0"/>
          </a:p>
          <a:p>
            <a:pPr marL="228600" indent="-228600" eaLnBrk="1" hangingPunct="1">
              <a:lnSpc>
                <a:spcPct val="80000"/>
              </a:lnSpc>
            </a:pPr>
            <a:r>
              <a:rPr lang="en-US" sz="1000" b="1" smtClean="0"/>
              <a:t>Knack, Stephen Social Capital, Growth, and Poverty: A Survey of Cross-Country Evidence, in </a:t>
            </a:r>
            <a:r>
              <a:rPr lang="en-US" sz="1000" b="1" i="1" smtClean="0"/>
              <a:t>The Role of Social Capital in Development: An Empirical Assessment</a:t>
            </a:r>
            <a:r>
              <a:rPr lang="en-US" sz="1000" b="1" smtClean="0"/>
              <a:t>, edited by Christiaan Grootaert and Thierry van Bastelaer, Cambridge, UK: Cambridge University Press, 2002. </a:t>
            </a:r>
          </a:p>
          <a:p>
            <a:pPr marL="228600" indent="-228600" eaLnBrk="1" hangingPunct="1">
              <a:lnSpc>
                <a:spcPct val="80000"/>
              </a:lnSpc>
            </a:pPr>
            <a:endParaRPr lang="en-US" sz="1000" b="1" smtClean="0"/>
          </a:p>
          <a:p>
            <a:pPr marL="228600" indent="-228600" eaLnBrk="1" hangingPunct="1">
              <a:lnSpc>
                <a:spcPct val="80000"/>
              </a:lnSpc>
            </a:pPr>
            <a:r>
              <a:rPr lang="en-US" sz="1000" smtClean="0"/>
              <a:t>The International Country Risk Guide (ICRG) has been published monthly since 1982. Overall, ratings are based on 13 indicators of political risk and 5 measures of financial risk. Most researchers have followed Knack and Keefer (1995) in using an additive index based on five of these variables: law and order tradition, quality of the bureaucracy, corruption in government,  risk of expropriation of private investment, and risk of repudiation of contracts by government. The highest value of the additive index is 50, the lowest 5).</a:t>
            </a:r>
          </a:p>
          <a:p>
            <a:pPr marL="228600" indent="-228600" eaLnBrk="1" hangingPunct="1">
              <a:lnSpc>
                <a:spcPct val="80000"/>
              </a:lnSpc>
            </a:pPr>
            <a:endParaRPr lang="en-US" sz="1000" smtClean="0"/>
          </a:p>
          <a:p>
            <a:pPr marL="228600" indent="-228600" eaLnBrk="1" hangingPunct="1">
              <a:lnSpc>
                <a:spcPct val="80000"/>
              </a:lnSpc>
            </a:pPr>
            <a:r>
              <a:rPr lang="en-US" sz="1000" smtClean="0"/>
              <a:t>The dependent variable is the percentage of a country’s population living on lessthan $2/day.  For countries with two or more observations on poverty, the most recent was used.  </a:t>
            </a:r>
          </a:p>
          <a:p>
            <a:pPr marL="228600" indent="-228600" eaLnBrk="1" hangingPunct="1">
              <a:lnSpc>
                <a:spcPct val="80000"/>
              </a:lnSpc>
            </a:pPr>
            <a:r>
              <a:rPr lang="en-US" sz="1000" smtClean="0"/>
              <a:t>The regression controls for:</a:t>
            </a:r>
          </a:p>
          <a:p>
            <a:pPr marL="228600" indent="-228600" eaLnBrk="1" hangingPunct="1">
              <a:lnSpc>
                <a:spcPct val="80000"/>
              </a:lnSpc>
              <a:buFontTx/>
              <a:buAutoNum type="arabicPeriod"/>
            </a:pPr>
            <a:r>
              <a:rPr lang="en-US" sz="1000" smtClean="0"/>
              <a:t>ICRG composite index;</a:t>
            </a:r>
          </a:p>
          <a:p>
            <a:pPr marL="228600" indent="-228600" eaLnBrk="1" hangingPunct="1">
              <a:lnSpc>
                <a:spcPct val="80000"/>
              </a:lnSpc>
              <a:buFontTx/>
              <a:buAutoNum type="arabicPeriod"/>
            </a:pPr>
            <a:r>
              <a:rPr lang="en-US" sz="1000" smtClean="0"/>
              <a:t>time trend variable (because poverty is measured in different years for different countries – “year” is equal to the year in which poverty is measured minus 1985; it thus varies from 1, if poverty was measured in 1986, to 10, if poverty was measured in 1995; coefficients for this variable are negative and insignificant);</a:t>
            </a:r>
          </a:p>
          <a:p>
            <a:pPr marL="228600" indent="-228600" eaLnBrk="1" hangingPunct="1">
              <a:lnSpc>
                <a:spcPct val="80000"/>
              </a:lnSpc>
              <a:buFontTx/>
              <a:buAutoNum type="arabicPeriod"/>
            </a:pPr>
            <a:r>
              <a:rPr lang="en-US" sz="1000" smtClean="0"/>
              <a:t>education - the percentage of adults who have completed primary, secondary, and tertiary schooling (only secondary education is significant); an increase of 5–6 percentage points in secondary schooling is associated with a fall in poverty of 1 percentage point. </a:t>
            </a:r>
          </a:p>
          <a:p>
            <a:pPr marL="228600" indent="-228600" eaLnBrk="1" hangingPunct="1">
              <a:lnSpc>
                <a:spcPct val="80000"/>
              </a:lnSpc>
            </a:pPr>
            <a:endParaRPr lang="en-US" sz="1000" smtClean="0"/>
          </a:p>
          <a:p>
            <a:pPr marL="228600" indent="-228600" eaLnBrk="1" hangingPunct="1">
              <a:lnSpc>
                <a:spcPct val="80000"/>
              </a:lnSpc>
            </a:pPr>
            <a:r>
              <a:rPr lang="en-US" sz="1000" smtClean="0"/>
              <a:t>These results support the view that social capital reduces poverty rates and improves—or at a minimum does not exacerbate—income inequality. Improving government and civil social capital are not the only ways, or necessarily the best ways, of reducing poverty. But there clearly is no equity-based justification in the data for opposing the strengthening of property and contract rights in developing countries. </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p:spPr>
        <p:txBody>
          <a:bodyPr/>
          <a:lstStyle/>
          <a:p>
            <a:fld id="{4FE017C8-559F-41F8-AC0C-E2C37180C672}" type="slidenum">
              <a:rPr lang="en-US" smtClean="0"/>
              <a:pPr/>
              <a:t>8</a:t>
            </a:fld>
            <a:endParaRPr lang="en-US" smtClean="0"/>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a:ln/>
        </p:spPr>
        <p:txBody>
          <a:bodyPr/>
          <a:lstStyle/>
          <a:p>
            <a:pPr eaLnBrk="1" hangingPunct="1"/>
            <a:endParaRPr lang="fr-FR"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p:spPr>
        <p:txBody>
          <a:bodyPr/>
          <a:lstStyle/>
          <a:p>
            <a:fld id="{43FD141C-2C6A-4370-B972-0769CC427262}" type="slidenum">
              <a:rPr lang="en-US" smtClean="0"/>
              <a:pPr/>
              <a:t>11</a:t>
            </a:fld>
            <a:endParaRPr lang="en-US" smtClean="0"/>
          </a:p>
        </p:txBody>
      </p:sp>
      <p:sp>
        <p:nvSpPr>
          <p:cNvPr id="75779" name="Rectangle 2"/>
          <p:cNvSpPr>
            <a:spLocks noGrp="1" noRot="1" noChangeAspect="1" noChangeArrowheads="1" noTextEdit="1"/>
          </p:cNvSpPr>
          <p:nvPr>
            <p:ph type="sldImg"/>
          </p:nvPr>
        </p:nvSpPr>
        <p:spPr>
          <a:xfrm>
            <a:off x="1311275" y="804863"/>
            <a:ext cx="4254500" cy="3190875"/>
          </a:xfrm>
          <a:ln/>
        </p:spPr>
      </p:sp>
      <p:sp>
        <p:nvSpPr>
          <p:cNvPr id="75780" name="Rectangle 3"/>
          <p:cNvSpPr>
            <a:spLocks noGrp="1" noChangeArrowheads="1"/>
          </p:cNvSpPr>
          <p:nvPr>
            <p:ph type="body" idx="1"/>
          </p:nvPr>
        </p:nvSpPr>
        <p:spPr>
          <a:xfrm>
            <a:off x="914400" y="4343400"/>
            <a:ext cx="5029200" cy="4116388"/>
          </a:xfrm>
          <a:noFill/>
          <a:ln/>
        </p:spPr>
        <p:txBody>
          <a:bodyPr/>
          <a:lstStyle/>
          <a:p>
            <a:pPr eaLnBrk="1" hangingPunct="1"/>
            <a:r>
              <a:rPr lang="fr-FR" smtClean="0"/>
              <a:t>Decentralization/local government can be an entry point</a:t>
            </a:r>
          </a:p>
          <a:p>
            <a:pPr eaLnBrk="1" hangingPunct="1"/>
            <a:r>
              <a:rPr lang="fr-FR" smtClean="0"/>
              <a:t>Upward influence of local governance – Philippines</a:t>
            </a:r>
          </a:p>
          <a:p>
            <a:pPr eaLnBrk="1" hangingPunct="1"/>
            <a:r>
              <a:rPr lang="fr-FR" smtClean="0"/>
              <a:t>Pressures from below can induce reforms at the top -- China</a:t>
            </a: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bwMode="auto">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075" name="Rectangle 3"/>
          <p:cNvSpPr>
            <a:spLocks noGrp="1" noChangeArrowheads="1"/>
          </p:cNvSpPr>
          <p:nvPr>
            <p:ph type="ctrTitle"/>
          </p:nvPr>
        </p:nvSpPr>
        <p:spPr>
          <a:xfrm>
            <a:off x="2286000" y="3429000"/>
            <a:ext cx="6399213" cy="1219200"/>
          </a:xfrm>
        </p:spPr>
        <p:txBody>
          <a:bodyPr/>
          <a:lstStyle>
            <a:lvl1pPr>
              <a:defRPr sz="4000"/>
            </a:lvl1pPr>
          </a:lstStyle>
          <a:p>
            <a:r>
              <a:rPr lang="en-US"/>
              <a:t>Click to edit Master title style</a:t>
            </a:r>
          </a:p>
        </p:txBody>
      </p:sp>
      <p:sp>
        <p:nvSpPr>
          <p:cNvPr id="3076" name="Rectangle 4"/>
          <p:cNvSpPr>
            <a:spLocks noGrp="1" noChangeArrowheads="1"/>
          </p:cNvSpPr>
          <p:nvPr>
            <p:ph type="subTitle" idx="1"/>
          </p:nvPr>
        </p:nvSpPr>
        <p:spPr>
          <a:xfrm>
            <a:off x="2286000" y="4800600"/>
            <a:ext cx="6399213" cy="838200"/>
          </a:xfrm>
        </p:spPr>
        <p:txBody>
          <a:bodyPr/>
          <a:lstStyle>
            <a:lvl1pPr marL="0" indent="0">
              <a:buFontTx/>
              <a:buNone/>
              <a:defRPr sz="2400"/>
            </a:lvl1pPr>
          </a:lstStyle>
          <a:p>
            <a:r>
              <a:rPr lang="en-US"/>
              <a:t>Click to edit Master subtitle style</a:t>
            </a:r>
          </a:p>
        </p:txBody>
      </p:sp>
      <p:sp>
        <p:nvSpPr>
          <p:cNvPr id="4" name="Rectangle 5"/>
          <p:cNvSpPr>
            <a:spLocks noGrp="1" noChangeArrowheads="1"/>
          </p:cNvSpPr>
          <p:nvPr>
            <p:ph type="dt" sz="half" idx="10"/>
          </p:nvPr>
        </p:nvSpPr>
        <p:spPr/>
        <p:txBody>
          <a:bodyPr/>
          <a:lstStyle>
            <a:lvl1pPr>
              <a:defRPr/>
            </a:lvl1pPr>
          </a:lstStyle>
          <a:p>
            <a:pPr>
              <a:defRPr/>
            </a:pPr>
            <a:endParaRPr lang="en-US"/>
          </a:p>
        </p:txBody>
      </p:sp>
      <p:sp>
        <p:nvSpPr>
          <p:cNvPr id="5" name="Rectangle 6"/>
          <p:cNvSpPr>
            <a:spLocks noGrp="1" noChangeArrowheads="1"/>
          </p:cNvSpPr>
          <p:nvPr>
            <p:ph type="ftr" sz="quarter" idx="11"/>
          </p:nvPr>
        </p:nvSpPr>
        <p:spPr/>
        <p:txBody>
          <a:bodyPr/>
          <a:lstStyle>
            <a:lvl1pPr>
              <a:defRPr/>
            </a:lvl1pPr>
          </a:lstStyle>
          <a:p>
            <a:pPr>
              <a:defRPr/>
            </a:pPr>
            <a:endParaRPr lang="en-US"/>
          </a:p>
        </p:txBody>
      </p:sp>
      <p:sp>
        <p:nvSpPr>
          <p:cNvPr id="6" name="Rectangle 7"/>
          <p:cNvSpPr>
            <a:spLocks noGrp="1" noChangeArrowheads="1"/>
          </p:cNvSpPr>
          <p:nvPr>
            <p:ph type="sldNum" sz="quarter" idx="12"/>
          </p:nvPr>
        </p:nvSpPr>
        <p:spPr/>
        <p:txBody>
          <a:bodyPr/>
          <a:lstStyle>
            <a:lvl1pPr>
              <a:defRPr/>
            </a:lvl1pPr>
          </a:lstStyle>
          <a:p>
            <a:pPr>
              <a:defRPr/>
            </a:pPr>
            <a:fld id="{25BCFB3F-2A19-4675-B976-3BF90BF9FE7C}"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4E897EB-3576-48AC-8D06-C8C0EA5347B3}"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5013" y="533400"/>
            <a:ext cx="1598612" cy="5592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4413" y="533400"/>
            <a:ext cx="4648200" cy="5592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713C818-A6DE-4D70-B174-69755DFD7F4F}"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2284413" y="533400"/>
            <a:ext cx="6399212" cy="1219200"/>
          </a:xfrm>
        </p:spPr>
        <p:txBody>
          <a:bodyPr/>
          <a:lstStyle/>
          <a:p>
            <a:r>
              <a:rPr lang="en-US" smtClean="0"/>
              <a:t>Click to edit Master title style</a:t>
            </a:r>
            <a:endParaRPr lang="en-US"/>
          </a:p>
        </p:txBody>
      </p:sp>
      <p:sp>
        <p:nvSpPr>
          <p:cNvPr id="3" name="SmartArt Placeholder 2"/>
          <p:cNvSpPr>
            <a:spLocks noGrp="1"/>
          </p:cNvSpPr>
          <p:nvPr>
            <p:ph type="dgm" idx="1"/>
          </p:nvPr>
        </p:nvSpPr>
        <p:spPr>
          <a:xfrm>
            <a:off x="2284413" y="1905000"/>
            <a:ext cx="6399212" cy="4221163"/>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8A80569-7436-42FB-8A8C-73BDE01FD074}"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2284413" y="533400"/>
            <a:ext cx="6399212" cy="12192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2284413" y="1905000"/>
            <a:ext cx="6399212" cy="4221163"/>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CA1D69B-D9F5-4481-BE24-4DC03D7EC9B1}"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2284413" y="533400"/>
            <a:ext cx="6399212" cy="12192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2284413" y="1905000"/>
            <a:ext cx="6399212" cy="4221163"/>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3B7221F-5B98-4F8B-9844-BA56A0FC0F9B}" type="slidenum">
              <a:rPr lang="en-US"/>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EA1E626-7099-4541-A64D-EABD2F211B0A}" type="slidenum">
              <a:rPr lang="en-US"/>
              <a:pPr>
                <a:defRPr/>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07E0DBA-4C86-4AF9-B88E-F851FEE12052}" type="slidenum">
              <a:rPr lang="en-US"/>
              <a:pPr>
                <a:defRPr/>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E107DE8-87E9-4DF5-9E5B-286D58BF277A}" type="slidenum">
              <a:rPr lang="en-US"/>
              <a:pPr>
                <a:defRPr/>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EE9045D0-9328-49BB-ABB3-06150D936BD4}"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EDC3B06-1459-4DDC-8E7C-70971790E421}"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917E0776-199B-46C4-8E57-7736D7AB9D39}" type="slidenum">
              <a:rPr lang="en-US"/>
              <a:pPr>
                <a:defRPr/>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AD09B159-00FF-4A05-9914-CFA8F1CD470C}" type="slidenum">
              <a:rPr lang="en-US"/>
              <a:pPr>
                <a:defRPr/>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87722515-20AF-4480-8229-E3C7361CD831}" type="slidenum">
              <a:rPr lang="en-US"/>
              <a:pPr>
                <a:defRPr/>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C59CFF35-5192-4C1A-8605-53D976C52124}" type="slidenum">
              <a:rPr lang="en-US"/>
              <a:pPr>
                <a:defRPr/>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C008AE9-A31A-4E34-B113-C20F3CF50917}" type="slidenum">
              <a:rPr lang="en-US"/>
              <a:pPr>
                <a:defRPr/>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835C7BF-A7F7-43D6-BA56-46C179A093F9}" type="slidenum">
              <a:rPr lang="en-US"/>
              <a:pPr>
                <a:defRPr/>
              </a:pPr>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FC3B36A-B60E-4A6F-BBBD-40FBF7975513}" type="slidenum">
              <a:rPr lang="en-US"/>
              <a:pPr>
                <a:defRPr/>
              </a:pPr>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dgm">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2284413" y="533400"/>
            <a:ext cx="6399212" cy="1219200"/>
          </a:xfrm>
        </p:spPr>
        <p:txBody>
          <a:bodyPr/>
          <a:lstStyle/>
          <a:p>
            <a:r>
              <a:rPr lang="en-US" smtClean="0"/>
              <a:t>Click to edit Master title style</a:t>
            </a:r>
            <a:endParaRPr lang="en-US"/>
          </a:p>
        </p:txBody>
      </p:sp>
      <p:sp>
        <p:nvSpPr>
          <p:cNvPr id="3" name="SmartArt Placeholder 2"/>
          <p:cNvSpPr>
            <a:spLocks noGrp="1"/>
          </p:cNvSpPr>
          <p:nvPr>
            <p:ph type="dgm" idx="1"/>
          </p:nvPr>
        </p:nvSpPr>
        <p:spPr>
          <a:xfrm>
            <a:off x="2284413" y="1905000"/>
            <a:ext cx="6399212" cy="4221163"/>
          </a:xfrm>
        </p:spPr>
        <p:txBody>
          <a:bodyPr rtlCol="0">
            <a:normAutofit/>
          </a:bodyPr>
          <a:lstStyle/>
          <a:p>
            <a:pPr lvl="0"/>
            <a:endParaRPr lang="en-US" noProof="0" smtClean="0"/>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8E2F026-278B-49CB-82CC-C6B102A28F32}" type="slidenum">
              <a:rPr lang="en-US"/>
              <a:pPr>
                <a:defRPr/>
              </a:pPr>
              <a:t>‹#›</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2284413" y="533400"/>
            <a:ext cx="6399212" cy="12192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2284413" y="1905000"/>
            <a:ext cx="6399212" cy="4221163"/>
          </a:xfrm>
        </p:spPr>
        <p:txBody>
          <a:bodyPr rtlCol="0">
            <a:normAutofit/>
          </a:bodyPr>
          <a:lstStyle/>
          <a:p>
            <a:pPr lvl="0"/>
            <a:endParaRPr lang="en-US" noProof="0" smtClean="0"/>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E1C969F-668C-4876-AF7F-A8A22A093AC4}"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61EE296-03E5-438B-9AE5-6C66C26AA5DD}" type="slidenum">
              <a:rPr lang="en-US"/>
              <a:pPr>
                <a:defRPr/>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2284413" y="533400"/>
            <a:ext cx="6399212" cy="12192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2284413" y="1905000"/>
            <a:ext cx="6399212" cy="4221163"/>
          </a:xfrm>
        </p:spPr>
        <p:txBody>
          <a:bodyPr rtlCol="0">
            <a:normAutofit/>
          </a:bodyPr>
          <a:lstStyle/>
          <a:p>
            <a:pPr lvl="0"/>
            <a:endParaRPr lang="en-US" noProof="0" smtClean="0"/>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C6C9D34-09CA-4192-BE6B-C1A445A2CA06}" type="slidenum">
              <a:rPr lang="en-US"/>
              <a:pPr>
                <a:defRPr/>
              </a:pPr>
              <a:t>‹#›</a:t>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4413" y="1905000"/>
            <a:ext cx="3122612" cy="42211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559425" y="1905000"/>
            <a:ext cx="3124200" cy="42211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7337149-A591-4D30-A69C-F7CF06334532}"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F03E2E9B-167C-4C95-8E0B-EB4A10C85A87}"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2BBAECA9-D077-43EF-B7CD-24CB7F9B66B8}"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29C4D13E-7257-4A29-821E-48F0C44A0FB4}"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4DA7720-52C4-4D2E-9F70-D7A54F334681}"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8B70401-F4D6-4FD9-AC21-B6276AB8D28F}"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17" Type="http://schemas.openxmlformats.org/officeDocument/2006/relationships/theme" Target="../theme/theme2.xml"/><Relationship Id="rId2" Type="http://schemas.openxmlformats.org/officeDocument/2006/relationships/slideLayout" Target="../slideLayouts/slideLayout17.xml"/><Relationship Id="rId16" Type="http://schemas.openxmlformats.org/officeDocument/2006/relationships/slideLayout" Target="../slideLayouts/slideLayout31.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slideLayout" Target="../slideLayouts/slideLayout3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7" cstate="print"/>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284413" y="533400"/>
            <a:ext cx="6399212" cy="1219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075" name="Rectangle 3"/>
          <p:cNvSpPr>
            <a:spLocks noGrp="1" noChangeArrowheads="1"/>
          </p:cNvSpPr>
          <p:nvPr>
            <p:ph type="body" idx="1"/>
          </p:nvPr>
        </p:nvSpPr>
        <p:spPr bwMode="auto">
          <a:xfrm>
            <a:off x="2284413" y="1905000"/>
            <a:ext cx="6399212" cy="42211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3841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mn-lt"/>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3841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200">
                <a:latin typeface="+mn-lt"/>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3841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mn-lt"/>
              </a:defRPr>
            </a:lvl1pPr>
          </a:lstStyle>
          <a:p>
            <a:pPr>
              <a:defRPr/>
            </a:pPr>
            <a:fld id="{3DBC1299-E24E-4EAC-9FC6-4360F99569EC}"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965" r:id="rId1"/>
    <p:sldLayoutId id="2147483938" r:id="rId2"/>
    <p:sldLayoutId id="2147483939" r:id="rId3"/>
    <p:sldLayoutId id="2147483940" r:id="rId4"/>
    <p:sldLayoutId id="2147483941" r:id="rId5"/>
    <p:sldLayoutId id="2147483942" r:id="rId6"/>
    <p:sldLayoutId id="2147483943" r:id="rId7"/>
    <p:sldLayoutId id="2147483944" r:id="rId8"/>
    <p:sldLayoutId id="2147483945" r:id="rId9"/>
    <p:sldLayoutId id="2147483946" r:id="rId10"/>
    <p:sldLayoutId id="2147483947" r:id="rId11"/>
    <p:sldLayoutId id="2147483948" r:id="rId12"/>
    <p:sldLayoutId id="2147483949" r:id="rId13"/>
    <p:sldLayoutId id="2147483950" r:id="rId14"/>
    <p:sldLayoutId id="2147483966" r:id="rId15"/>
  </p:sldLayoutIdLst>
  <p:txStyles>
    <p:titleStyle>
      <a:lvl1pPr algn="l" rtl="0" eaLnBrk="0" fontAlgn="base" hangingPunct="0">
        <a:spcBef>
          <a:spcPct val="0"/>
        </a:spcBef>
        <a:spcAft>
          <a:spcPct val="0"/>
        </a:spcAft>
        <a:defRPr sz="3600">
          <a:solidFill>
            <a:schemeClr val="tx2"/>
          </a:solidFill>
          <a:latin typeface="+mj-lt"/>
          <a:ea typeface="+mj-ea"/>
          <a:cs typeface="+mj-cs"/>
        </a:defRPr>
      </a:lvl1pPr>
      <a:lvl2pPr algn="l" rtl="0" eaLnBrk="0" fontAlgn="base" hangingPunct="0">
        <a:spcBef>
          <a:spcPct val="0"/>
        </a:spcBef>
        <a:spcAft>
          <a:spcPct val="0"/>
        </a:spcAft>
        <a:defRPr sz="3600">
          <a:solidFill>
            <a:schemeClr val="tx2"/>
          </a:solidFill>
          <a:latin typeface="Verdana" pitchFamily="34" charset="0"/>
        </a:defRPr>
      </a:lvl2pPr>
      <a:lvl3pPr algn="l" rtl="0" eaLnBrk="0" fontAlgn="base" hangingPunct="0">
        <a:spcBef>
          <a:spcPct val="0"/>
        </a:spcBef>
        <a:spcAft>
          <a:spcPct val="0"/>
        </a:spcAft>
        <a:defRPr sz="3600">
          <a:solidFill>
            <a:schemeClr val="tx2"/>
          </a:solidFill>
          <a:latin typeface="Verdana" pitchFamily="34" charset="0"/>
        </a:defRPr>
      </a:lvl3pPr>
      <a:lvl4pPr algn="l" rtl="0" eaLnBrk="0" fontAlgn="base" hangingPunct="0">
        <a:spcBef>
          <a:spcPct val="0"/>
        </a:spcBef>
        <a:spcAft>
          <a:spcPct val="0"/>
        </a:spcAft>
        <a:defRPr sz="3600">
          <a:solidFill>
            <a:schemeClr val="tx2"/>
          </a:solidFill>
          <a:latin typeface="Verdana" pitchFamily="34" charset="0"/>
        </a:defRPr>
      </a:lvl4pPr>
      <a:lvl5pPr algn="l" rtl="0" eaLnBrk="0" fontAlgn="base" hangingPunct="0">
        <a:spcBef>
          <a:spcPct val="0"/>
        </a:spcBef>
        <a:spcAft>
          <a:spcPct val="0"/>
        </a:spcAft>
        <a:defRPr sz="3600">
          <a:solidFill>
            <a:schemeClr val="tx2"/>
          </a:solidFill>
          <a:latin typeface="Verdana" pitchFamily="34" charset="0"/>
        </a:defRPr>
      </a:lvl5pPr>
      <a:lvl6pPr marL="457200" algn="l" rtl="0" fontAlgn="base">
        <a:spcBef>
          <a:spcPct val="0"/>
        </a:spcBef>
        <a:spcAft>
          <a:spcPct val="0"/>
        </a:spcAft>
        <a:defRPr sz="3600">
          <a:solidFill>
            <a:schemeClr val="tx2"/>
          </a:solidFill>
          <a:latin typeface="Verdana" pitchFamily="34" charset="0"/>
        </a:defRPr>
      </a:lvl6pPr>
      <a:lvl7pPr marL="914400" algn="l" rtl="0" fontAlgn="base">
        <a:spcBef>
          <a:spcPct val="0"/>
        </a:spcBef>
        <a:spcAft>
          <a:spcPct val="0"/>
        </a:spcAft>
        <a:defRPr sz="3600">
          <a:solidFill>
            <a:schemeClr val="tx2"/>
          </a:solidFill>
          <a:latin typeface="Verdana" pitchFamily="34" charset="0"/>
        </a:defRPr>
      </a:lvl7pPr>
      <a:lvl8pPr marL="1371600" algn="l" rtl="0" fontAlgn="base">
        <a:spcBef>
          <a:spcPct val="0"/>
        </a:spcBef>
        <a:spcAft>
          <a:spcPct val="0"/>
        </a:spcAft>
        <a:defRPr sz="3600">
          <a:solidFill>
            <a:schemeClr val="tx2"/>
          </a:solidFill>
          <a:latin typeface="Verdana" pitchFamily="34" charset="0"/>
        </a:defRPr>
      </a:lvl8pPr>
      <a:lvl9pPr marL="1828800" algn="l" rtl="0" fontAlgn="base">
        <a:spcBef>
          <a:spcPct val="0"/>
        </a:spcBef>
        <a:spcAft>
          <a:spcPct val="0"/>
        </a:spcAft>
        <a:defRPr sz="3600">
          <a:solidFill>
            <a:schemeClr val="tx2"/>
          </a:solidFill>
          <a:latin typeface="Verdana" pitchFamily="34" charset="0"/>
        </a:defRPr>
      </a:lvl9pPr>
    </p:titleStyle>
    <p:body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sz="1600">
          <a:solidFill>
            <a:schemeClr val="tx1"/>
          </a:solidFill>
          <a:latin typeface="+mn-lt"/>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098"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099"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9E9DE244-8CB7-4388-8BE1-101EE528E5DD}"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951" r:id="rId1"/>
    <p:sldLayoutId id="2147483952" r:id="rId2"/>
    <p:sldLayoutId id="2147483953" r:id="rId3"/>
    <p:sldLayoutId id="2147483954" r:id="rId4"/>
    <p:sldLayoutId id="2147483955" r:id="rId5"/>
    <p:sldLayoutId id="2147483956" r:id="rId6"/>
    <p:sldLayoutId id="2147483957" r:id="rId7"/>
    <p:sldLayoutId id="2147483958" r:id="rId8"/>
    <p:sldLayoutId id="2147483959" r:id="rId9"/>
    <p:sldLayoutId id="2147483960" r:id="rId10"/>
    <p:sldLayoutId id="2147483961" r:id="rId11"/>
    <p:sldLayoutId id="2147483962" r:id="rId12"/>
    <p:sldLayoutId id="2147483967" r:id="rId13"/>
    <p:sldLayoutId id="2147483963" r:id="rId14"/>
    <p:sldLayoutId id="2147483964" r:id="rId15"/>
    <p:sldLayoutId id="2147483968" r:id="rId16"/>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7.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Layout" Target="../slideLayouts/slideLayout2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1.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1.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2.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2.xml"/></Relationships>
</file>

<file path=ppt/slides/_rels/slide21.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Layout" Target="../slideLayouts/slideLayout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2.xml"/></Relationships>
</file>

<file path=ppt/slides/_rels/slide2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Layout" Target="../slideLayouts/slideLayout2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2.xml"/></Relationships>
</file>

<file path=ppt/slides/_rels/slide30.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Layout" Target="../slideLayouts/slideLayout21.xml"/></Relationships>
</file>

<file path=ppt/slides/_rels/slide31.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15.xml"/><Relationship Id="rId1" Type="http://schemas.openxmlformats.org/officeDocument/2006/relationships/slideLayout" Target="../slideLayouts/slideLayout2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17.xml"/></Relationships>
</file>

<file path=ppt/slides/_rels/slide3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28.xml"/><Relationship Id="rId4" Type="http://schemas.openxmlformats.org/officeDocument/2006/relationships/image" Target="../media/image20.png"/></Relationships>
</file>

<file path=ppt/slides/_rels/slide3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9.xml"/><Relationship Id="rId1" Type="http://schemas.openxmlformats.org/officeDocument/2006/relationships/slideLayout" Target="../slideLayouts/slideLayout29.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31.xml"/><Relationship Id="rId5" Type="http://schemas.openxmlformats.org/officeDocument/2006/relationships/image" Target="../media/image6.jpeg"/><Relationship Id="rId4" Type="http://schemas.openxmlformats.org/officeDocument/2006/relationships/image" Target="../media/image5.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1.xml"/><Relationship Id="rId1" Type="http://schemas.openxmlformats.org/officeDocument/2006/relationships/vmlDrawing" Target="../drawings/vmlDrawing2.vml"/><Relationship Id="rId4" Type="http://schemas.openxmlformats.org/officeDocument/2006/relationships/oleObject" Target="../embeddings/Microsoft_Office_Excel_97-2003_Worksheet1.xls"/></Relationships>
</file>

<file path=ppt/slides/_rels/slide4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1.xml"/><Relationship Id="rId1" Type="http://schemas.openxmlformats.org/officeDocument/2006/relationships/slideLayout" Target="../slideLayouts/slideLayout17.xml"/></Relationships>
</file>

<file path=ppt/slides/_rels/slide4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2.xml"/><Relationship Id="rId1" Type="http://schemas.openxmlformats.org/officeDocument/2006/relationships/slideLayout" Target="../slideLayouts/slideLayout17.xml"/><Relationship Id="rId4" Type="http://schemas.openxmlformats.org/officeDocument/2006/relationships/image" Target="../media/image25.jpeg"/></Relationships>
</file>

<file path=ppt/slides/_rels/slide4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png"/><Relationship Id="rId1" Type="http://schemas.openxmlformats.org/officeDocument/2006/relationships/slideLayout" Target="../slideLayouts/slideLayout17.xml"/><Relationship Id="rId5" Type="http://schemas.openxmlformats.org/officeDocument/2006/relationships/image" Target="../media/image29.jpeg"/><Relationship Id="rId4" Type="http://schemas.openxmlformats.org/officeDocument/2006/relationships/image" Target="../media/image28.jpeg"/></Relationships>
</file>

<file path=ppt/slides/_rels/slide46.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30.png"/><Relationship Id="rId7" Type="http://schemas.openxmlformats.org/officeDocument/2006/relationships/diagramColors" Target="../diagrams/colors1.xml"/><Relationship Id="rId2" Type="http://schemas.openxmlformats.org/officeDocument/2006/relationships/notesSlide" Target="../notesSlides/notesSlide23.xml"/><Relationship Id="rId1" Type="http://schemas.openxmlformats.org/officeDocument/2006/relationships/slideLayout" Target="../slideLayouts/slideLayout17.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9.xml.rels><?xml version="1.0" encoding="UTF-8" standalone="yes"?>
<Relationships xmlns="http://schemas.openxmlformats.org/package/2006/relationships"><Relationship Id="rId8" Type="http://schemas.openxmlformats.org/officeDocument/2006/relationships/tags" Target="../tags/tag8.xml"/><Relationship Id="rId13" Type="http://schemas.openxmlformats.org/officeDocument/2006/relationships/notesSlide" Target="../notesSlides/notesSlide24.xml"/><Relationship Id="rId18" Type="http://schemas.openxmlformats.org/officeDocument/2006/relationships/image" Target="../media/image35.png"/><Relationship Id="rId3" Type="http://schemas.openxmlformats.org/officeDocument/2006/relationships/tags" Target="../tags/tag3.xml"/><Relationship Id="rId7" Type="http://schemas.openxmlformats.org/officeDocument/2006/relationships/tags" Target="../tags/tag7.xml"/><Relationship Id="rId12" Type="http://schemas.openxmlformats.org/officeDocument/2006/relationships/slideLayout" Target="../slideLayouts/slideLayout17.xml"/><Relationship Id="rId17" Type="http://schemas.openxmlformats.org/officeDocument/2006/relationships/image" Target="../media/image34.wmf"/><Relationship Id="rId2" Type="http://schemas.openxmlformats.org/officeDocument/2006/relationships/tags" Target="../tags/tag2.xml"/><Relationship Id="rId16" Type="http://schemas.openxmlformats.org/officeDocument/2006/relationships/image" Target="../media/image33.png"/><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tags" Target="../tags/tag11.xml"/><Relationship Id="rId5" Type="http://schemas.openxmlformats.org/officeDocument/2006/relationships/tags" Target="../tags/tag5.xml"/><Relationship Id="rId15" Type="http://schemas.openxmlformats.org/officeDocument/2006/relationships/image" Target="../media/image32.png"/><Relationship Id="rId10" Type="http://schemas.openxmlformats.org/officeDocument/2006/relationships/tags" Target="../tags/tag10.xml"/><Relationship Id="rId4" Type="http://schemas.openxmlformats.org/officeDocument/2006/relationships/tags" Target="../tags/tag4.xml"/><Relationship Id="rId9" Type="http://schemas.openxmlformats.org/officeDocument/2006/relationships/tags" Target="../tags/tag9.xml"/><Relationship Id="rId14" Type="http://schemas.openxmlformats.org/officeDocument/2006/relationships/image" Target="../media/image31.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51.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5.xml"/><Relationship Id="rId1" Type="http://schemas.openxmlformats.org/officeDocument/2006/relationships/slideLayout" Target="../slideLayouts/slideLayout22.xml"/><Relationship Id="rId4" Type="http://schemas.openxmlformats.org/officeDocument/2006/relationships/image" Target="../media/image37.jpeg"/></Relationships>
</file>

<file path=ppt/slides/_rels/slide5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jpeg"/><Relationship Id="rId1" Type="http://schemas.openxmlformats.org/officeDocument/2006/relationships/slideLayout" Target="../slideLayouts/slideLayout17.xml"/><Relationship Id="rId5" Type="http://schemas.openxmlformats.org/officeDocument/2006/relationships/image" Target="../media/image18.png"/><Relationship Id="rId4" Type="http://schemas.openxmlformats.org/officeDocument/2006/relationships/image" Target="../media/image40.jpeg"/></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5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17.xml"/><Relationship Id="rId4" Type="http://schemas.openxmlformats.org/officeDocument/2006/relationships/image" Target="../media/image43.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2.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9.xml"/><Relationship Id="rId1" Type="http://schemas.openxmlformats.org/officeDocument/2006/relationships/vmlDrawing" Target="../drawings/vmlDrawing1.vml"/><Relationship Id="rId5" Type="http://schemas.openxmlformats.org/officeDocument/2006/relationships/oleObject" Target="../embeddings/oleObject2.bin"/><Relationship Id="rId4" Type="http://schemas.openxmlformats.org/officeDocument/2006/relationships/oleObject" Target="../embeddings/oleObject1.bin"/></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218" name="Group 2"/>
          <p:cNvGrpSpPr>
            <a:grpSpLocks/>
          </p:cNvGrpSpPr>
          <p:nvPr/>
        </p:nvGrpSpPr>
        <p:grpSpPr bwMode="auto">
          <a:xfrm>
            <a:off x="7991475" y="2546350"/>
            <a:ext cx="0" cy="0"/>
            <a:chOff x="0" y="0"/>
            <a:chExt cx="0" cy="0"/>
          </a:xfrm>
        </p:grpSpPr>
        <p:sp>
          <p:nvSpPr>
            <p:cNvPr id="9225" name="Rectangle 3"/>
            <p:cNvSpPr>
              <a:spLocks noChangeArrowheads="1"/>
            </p:cNvSpPr>
            <p:nvPr/>
          </p:nvSpPr>
          <p:spPr bwMode="auto">
            <a:xfrm>
              <a:off x="0" y="0"/>
              <a:ext cx="0" cy="0"/>
            </a:xfrm>
            <a:prstGeom prst="rect">
              <a:avLst/>
            </a:prstGeom>
            <a:noFill/>
            <a:ln w="12700">
              <a:noFill/>
              <a:miter lim="800000"/>
              <a:headEnd/>
              <a:tailEnd/>
            </a:ln>
          </p:spPr>
          <p:txBody>
            <a:bodyPr lIns="0" tIns="0" rIns="0" bIns="0">
              <a:spAutoFit/>
            </a:bodyPr>
            <a:lstStyle/>
            <a:p>
              <a:endParaRPr lang="en-US"/>
            </a:p>
          </p:txBody>
        </p:sp>
        <p:sp>
          <p:nvSpPr>
            <p:cNvPr id="9226" name="Rectangle 4"/>
            <p:cNvSpPr>
              <a:spLocks noChangeArrowheads="1"/>
            </p:cNvSpPr>
            <p:nvPr/>
          </p:nvSpPr>
          <p:spPr bwMode="auto">
            <a:xfrm>
              <a:off x="0" y="0"/>
              <a:ext cx="0" cy="0"/>
            </a:xfrm>
            <a:prstGeom prst="rect">
              <a:avLst/>
            </a:prstGeom>
            <a:noFill/>
            <a:ln w="12700">
              <a:noFill/>
              <a:miter lim="800000"/>
              <a:headEnd/>
              <a:tailEnd/>
            </a:ln>
          </p:spPr>
          <p:txBody>
            <a:bodyPr lIns="0" tIns="0" rIns="0" bIns="0">
              <a:spAutoFit/>
            </a:bodyPr>
            <a:lstStyle/>
            <a:p>
              <a:endParaRPr lang="en-US"/>
            </a:p>
          </p:txBody>
        </p:sp>
      </p:grpSp>
      <p:sp>
        <p:nvSpPr>
          <p:cNvPr id="9219" name="Text Box 5"/>
          <p:cNvSpPr txBox="1">
            <a:spLocks noChangeArrowheads="1"/>
          </p:cNvSpPr>
          <p:nvPr/>
        </p:nvSpPr>
        <p:spPr bwMode="auto">
          <a:xfrm>
            <a:off x="0" y="877888"/>
            <a:ext cx="9144000" cy="644525"/>
          </a:xfrm>
          <a:prstGeom prst="rect">
            <a:avLst/>
          </a:prstGeom>
          <a:noFill/>
          <a:ln w="12700">
            <a:noFill/>
            <a:miter lim="800000"/>
            <a:headEnd/>
            <a:tailEnd/>
          </a:ln>
        </p:spPr>
        <p:txBody>
          <a:bodyPr lIns="94117" tIns="47058" rIns="94117" bIns="47058">
            <a:spAutoFit/>
          </a:bodyPr>
          <a:lstStyle/>
          <a:p>
            <a:pPr algn="ctr" defTabSz="941388">
              <a:lnSpc>
                <a:spcPct val="90000"/>
              </a:lnSpc>
            </a:pPr>
            <a:r>
              <a:rPr lang="en-US" sz="4000">
                <a:solidFill>
                  <a:srgbClr val="660033"/>
                </a:solidFill>
                <a:latin typeface="Tahoma" pitchFamily="34" charset="0"/>
                <a:cs typeface="Times New Roman" pitchFamily="18" charset="0"/>
              </a:rPr>
              <a:t>Governance and Development</a:t>
            </a:r>
            <a:r>
              <a:rPr lang="en-US" sz="3600">
                <a:solidFill>
                  <a:schemeClr val="bg2"/>
                </a:solidFill>
                <a:latin typeface="Tahoma" pitchFamily="34" charset="0"/>
                <a:cs typeface="Times New Roman" pitchFamily="18" charset="0"/>
              </a:rPr>
              <a:t> </a:t>
            </a:r>
            <a:endParaRPr lang="en-US" sz="3200">
              <a:solidFill>
                <a:schemeClr val="bg2"/>
              </a:solidFill>
              <a:latin typeface="Tahoma" pitchFamily="34" charset="0"/>
              <a:cs typeface="Times New Roman" pitchFamily="18" charset="0"/>
            </a:endParaRPr>
          </a:p>
        </p:txBody>
      </p:sp>
      <p:sp>
        <p:nvSpPr>
          <p:cNvPr id="9220" name="Line 6"/>
          <p:cNvSpPr>
            <a:spLocks noChangeShapeType="1"/>
          </p:cNvSpPr>
          <p:nvPr/>
        </p:nvSpPr>
        <p:spPr bwMode="auto">
          <a:xfrm>
            <a:off x="838200" y="4937125"/>
            <a:ext cx="7467600" cy="0"/>
          </a:xfrm>
          <a:prstGeom prst="line">
            <a:avLst/>
          </a:prstGeom>
          <a:noFill/>
          <a:ln w="28575">
            <a:solidFill>
              <a:schemeClr val="tx1"/>
            </a:solidFill>
            <a:round/>
            <a:headEnd/>
            <a:tailEnd/>
          </a:ln>
        </p:spPr>
        <p:txBody>
          <a:bodyPr/>
          <a:lstStyle/>
          <a:p>
            <a:endParaRPr lang="en-US"/>
          </a:p>
        </p:txBody>
      </p:sp>
      <p:sp>
        <p:nvSpPr>
          <p:cNvPr id="9221" name="Text Box 7"/>
          <p:cNvSpPr txBox="1">
            <a:spLocks noChangeArrowheads="1"/>
          </p:cNvSpPr>
          <p:nvPr/>
        </p:nvSpPr>
        <p:spPr bwMode="auto">
          <a:xfrm>
            <a:off x="685800" y="5029200"/>
            <a:ext cx="5257800" cy="957263"/>
          </a:xfrm>
          <a:prstGeom prst="rect">
            <a:avLst/>
          </a:prstGeom>
          <a:noFill/>
          <a:ln w="12700">
            <a:noFill/>
            <a:miter lim="800000"/>
            <a:headEnd/>
            <a:tailEnd/>
          </a:ln>
        </p:spPr>
        <p:txBody>
          <a:bodyPr lIns="94117" tIns="47058" rIns="94117" bIns="47058">
            <a:spAutoFit/>
          </a:bodyPr>
          <a:lstStyle/>
          <a:p>
            <a:pPr defTabSz="941388"/>
            <a:r>
              <a:rPr lang="en-US" sz="1400" b="1">
                <a:cs typeface="Courier New" pitchFamily="49" charset="0"/>
              </a:rPr>
              <a:t>Executive Course in</a:t>
            </a:r>
          </a:p>
          <a:p>
            <a:pPr defTabSz="941388"/>
            <a:r>
              <a:rPr lang="en-US" sz="1400" b="1">
                <a:cs typeface="Courier New" pitchFamily="49" charset="0"/>
              </a:rPr>
              <a:t>Communication and Governance Reform</a:t>
            </a:r>
          </a:p>
          <a:p>
            <a:pPr defTabSz="941388"/>
            <a:r>
              <a:rPr lang="en-US" sz="1400">
                <a:cs typeface="Courier New" pitchFamily="49" charset="0"/>
              </a:rPr>
              <a:t>July 18, 2011</a:t>
            </a:r>
          </a:p>
          <a:p>
            <a:pPr defTabSz="941388"/>
            <a:r>
              <a:rPr lang="en-US" sz="1400">
                <a:cs typeface="Courier New" pitchFamily="49" charset="0"/>
              </a:rPr>
              <a:t>Washington, DC</a:t>
            </a:r>
          </a:p>
        </p:txBody>
      </p:sp>
      <p:sp>
        <p:nvSpPr>
          <p:cNvPr id="9222" name="Text Box 8"/>
          <p:cNvSpPr txBox="1">
            <a:spLocks noChangeArrowheads="1"/>
          </p:cNvSpPr>
          <p:nvPr/>
        </p:nvSpPr>
        <p:spPr bwMode="auto">
          <a:xfrm>
            <a:off x="6096000" y="5041900"/>
            <a:ext cx="2438400" cy="741363"/>
          </a:xfrm>
          <a:prstGeom prst="rect">
            <a:avLst/>
          </a:prstGeom>
          <a:noFill/>
          <a:ln w="12700">
            <a:noFill/>
            <a:miter lim="800000"/>
            <a:headEnd/>
            <a:tailEnd/>
          </a:ln>
        </p:spPr>
        <p:txBody>
          <a:bodyPr lIns="94117" tIns="47058" rIns="94117" bIns="47058">
            <a:spAutoFit/>
          </a:bodyPr>
          <a:lstStyle/>
          <a:p>
            <a:pPr defTabSz="941388"/>
            <a:r>
              <a:rPr lang="en-US" sz="1400" b="1">
                <a:cs typeface="Arial" charset="0"/>
              </a:rPr>
              <a:t>Ed Campos</a:t>
            </a:r>
          </a:p>
          <a:p>
            <a:pPr defTabSz="941388"/>
            <a:r>
              <a:rPr lang="en-US" sz="1400">
                <a:cs typeface="Courier New" pitchFamily="49" charset="0"/>
              </a:rPr>
              <a:t>Practice Manager</a:t>
            </a:r>
            <a:br>
              <a:rPr lang="en-US" sz="1400">
                <a:cs typeface="Courier New" pitchFamily="49" charset="0"/>
              </a:rPr>
            </a:br>
            <a:r>
              <a:rPr lang="en-US" sz="1400">
                <a:cs typeface="Courier New" pitchFamily="49" charset="0"/>
              </a:rPr>
              <a:t>Leadership and Governance</a:t>
            </a:r>
          </a:p>
        </p:txBody>
      </p:sp>
      <p:pic>
        <p:nvPicPr>
          <p:cNvPr id="9223" name="Picture 9"/>
          <p:cNvPicPr>
            <a:picLocks noChangeAspect="1" noChangeArrowheads="1"/>
          </p:cNvPicPr>
          <p:nvPr/>
        </p:nvPicPr>
        <p:blipFill>
          <a:blip r:embed="rId3" cstate="print"/>
          <a:srcRect/>
          <a:stretch>
            <a:fillRect/>
          </a:stretch>
        </p:blipFill>
        <p:spPr bwMode="auto">
          <a:xfrm>
            <a:off x="2743200" y="1757363"/>
            <a:ext cx="3962400" cy="2967037"/>
          </a:xfrm>
          <a:prstGeom prst="rect">
            <a:avLst/>
          </a:prstGeom>
          <a:noFill/>
          <a:ln w="9525">
            <a:noFill/>
            <a:miter lim="800000"/>
            <a:headEnd/>
            <a:tailEnd/>
          </a:ln>
        </p:spPr>
      </p:pic>
      <p:pic>
        <p:nvPicPr>
          <p:cNvPr id="9224" name="Picture 9" descr="wbi_logo_2009_horizontal.png"/>
          <p:cNvPicPr>
            <a:picLocks noChangeAspect="1"/>
          </p:cNvPicPr>
          <p:nvPr/>
        </p:nvPicPr>
        <p:blipFill>
          <a:blip r:embed="rId4" cstate="print"/>
          <a:srcRect/>
          <a:stretch>
            <a:fillRect/>
          </a:stretch>
        </p:blipFill>
        <p:spPr bwMode="auto">
          <a:xfrm>
            <a:off x="6172200" y="5791200"/>
            <a:ext cx="1371600" cy="442913"/>
          </a:xfrm>
          <a:prstGeom prst="rect">
            <a:avLst/>
          </a:prstGeom>
          <a:noFill/>
          <a:ln w="9525">
            <a:noFill/>
            <a:miter lim="800000"/>
            <a:headEnd/>
            <a:tailEnd/>
          </a:ln>
        </p:spPr>
      </p:pic>
    </p:spTree>
  </p:cSld>
  <p:clrMapOvr>
    <a:masterClrMapping/>
  </p:clrMapOvr>
  <p:transition>
    <p:dissolv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1" name="Oval 3"/>
          <p:cNvSpPr>
            <a:spLocks noChangeArrowheads="1"/>
          </p:cNvSpPr>
          <p:nvPr/>
        </p:nvSpPr>
        <p:spPr bwMode="auto">
          <a:xfrm>
            <a:off x="304800" y="2895600"/>
            <a:ext cx="1752600" cy="1447800"/>
          </a:xfrm>
          <a:prstGeom prst="ellipse">
            <a:avLst/>
          </a:prstGeom>
          <a:solidFill>
            <a:srgbClr val="A50021"/>
          </a:solidFill>
          <a:ln w="9525">
            <a:solidFill>
              <a:schemeClr val="tx1"/>
            </a:solidFill>
            <a:round/>
            <a:headEnd/>
            <a:tailEnd/>
          </a:ln>
          <a:effectLst/>
        </p:spPr>
        <p:txBody>
          <a:bodyPr wrap="none" lIns="91430" tIns="45715" rIns="91430" bIns="45715" anchor="ctr"/>
          <a:lstStyle/>
          <a:p>
            <a:pPr algn="ctr">
              <a:defRPr/>
            </a:pPr>
            <a:r>
              <a:rPr lang="en-US" sz="2400" b="1">
                <a:solidFill>
                  <a:srgbClr val="FFFFFF"/>
                </a:solidFill>
                <a:effectLst>
                  <a:outerShdw blurRad="38100" dist="38100" dir="2700000" algn="tl">
                    <a:srgbClr val="000000"/>
                  </a:outerShdw>
                </a:effectLst>
                <a:cs typeface="Times New Roman" pitchFamily="18" charset="0"/>
              </a:rPr>
              <a:t>Corruption</a:t>
            </a:r>
          </a:p>
        </p:txBody>
      </p:sp>
      <p:grpSp>
        <p:nvGrpSpPr>
          <p:cNvPr id="2" name="Group 4"/>
          <p:cNvGrpSpPr>
            <a:grpSpLocks/>
          </p:cNvGrpSpPr>
          <p:nvPr/>
        </p:nvGrpSpPr>
        <p:grpSpPr bwMode="auto">
          <a:xfrm>
            <a:off x="1066800" y="914400"/>
            <a:ext cx="7924800" cy="1679575"/>
            <a:chOff x="672" y="576"/>
            <a:chExt cx="4992" cy="1058"/>
          </a:xfrm>
        </p:grpSpPr>
        <p:sp>
          <p:nvSpPr>
            <p:cNvPr id="17418" name="AutoShape 5"/>
            <p:cNvSpPr>
              <a:spLocks noChangeArrowheads="1"/>
            </p:cNvSpPr>
            <p:nvPr/>
          </p:nvSpPr>
          <p:spPr bwMode="auto">
            <a:xfrm>
              <a:off x="1728" y="576"/>
              <a:ext cx="3936" cy="1008"/>
            </a:xfrm>
            <a:prstGeom prst="flowChartDocument">
              <a:avLst/>
            </a:prstGeom>
            <a:solidFill>
              <a:srgbClr val="FFFF99"/>
            </a:solidFill>
            <a:ln w="9525">
              <a:solidFill>
                <a:schemeClr val="tx1"/>
              </a:solidFill>
              <a:miter lim="800000"/>
              <a:headEnd/>
              <a:tailEnd/>
            </a:ln>
          </p:spPr>
          <p:txBody>
            <a:bodyPr wrap="none" anchor="ctr"/>
            <a:lstStyle/>
            <a:p>
              <a:endParaRPr lang="en-US"/>
            </a:p>
          </p:txBody>
        </p:sp>
        <p:sp>
          <p:nvSpPr>
            <p:cNvPr id="104454" name="Rectangle 6"/>
            <p:cNvSpPr>
              <a:spLocks noChangeArrowheads="1"/>
            </p:cNvSpPr>
            <p:nvPr/>
          </p:nvSpPr>
          <p:spPr bwMode="auto">
            <a:xfrm>
              <a:off x="1728" y="624"/>
              <a:ext cx="3936" cy="831"/>
            </a:xfrm>
            <a:prstGeom prst="rect">
              <a:avLst/>
            </a:prstGeom>
            <a:noFill/>
            <a:ln w="9525">
              <a:noFill/>
              <a:miter lim="800000"/>
              <a:headEnd/>
              <a:tailEnd/>
            </a:ln>
            <a:effectLst/>
          </p:spPr>
          <p:txBody>
            <a:bodyPr lIns="91430" tIns="45715" rIns="91430" bIns="45715">
              <a:spAutoFit/>
            </a:bodyPr>
            <a:lstStyle/>
            <a:p>
              <a:pPr>
                <a:lnSpc>
                  <a:spcPct val="80000"/>
                </a:lnSpc>
                <a:spcBef>
                  <a:spcPct val="50000"/>
                </a:spcBef>
                <a:buClr>
                  <a:schemeClr val="hlink"/>
                </a:buClr>
                <a:buSzPct val="75000"/>
                <a:buFont typeface="Wingdings" pitchFamily="2" charset="2"/>
                <a:buNone/>
                <a:defRPr/>
              </a:pPr>
              <a:r>
                <a:rPr lang="en-US" sz="2800" b="1" i="1">
                  <a:solidFill>
                    <a:srgbClr val="FF6600"/>
                  </a:solidFill>
                  <a:effectLst>
                    <a:outerShdw blurRad="38100" dist="38100" dir="2700000" algn="tl">
                      <a:srgbClr val="C0C0C0"/>
                    </a:outerShdw>
                  </a:effectLst>
                  <a:cs typeface="Arial" charset="0"/>
                </a:rPr>
                <a:t>Administrative Corruption</a:t>
              </a:r>
              <a:r>
                <a:rPr lang="en-US" sz="2800">
                  <a:solidFill>
                    <a:srgbClr val="FF6600"/>
                  </a:solidFill>
                  <a:effectLst>
                    <a:outerShdw blurRad="38100" dist="38100" dir="2700000" algn="tl">
                      <a:srgbClr val="C0C0C0"/>
                    </a:outerShdw>
                  </a:effectLst>
                  <a:cs typeface="Arial" charset="0"/>
                </a:rPr>
                <a:t>:</a:t>
              </a:r>
            </a:p>
            <a:p>
              <a:pPr>
                <a:lnSpc>
                  <a:spcPct val="80000"/>
                </a:lnSpc>
                <a:spcBef>
                  <a:spcPct val="50000"/>
                </a:spcBef>
                <a:buClr>
                  <a:schemeClr val="hlink"/>
                </a:buClr>
                <a:buSzPct val="75000"/>
                <a:buFont typeface="Wingdings" pitchFamily="2" charset="2"/>
                <a:buNone/>
                <a:defRPr/>
              </a:pPr>
              <a:r>
                <a:rPr lang="en-US" sz="2000">
                  <a:solidFill>
                    <a:srgbClr val="003399"/>
                  </a:solidFill>
                  <a:cs typeface="Arial" charset="0"/>
                </a:rPr>
                <a:t>Private payments and other benefits to public officials in connection with the implementation of government policy and regulations</a:t>
              </a:r>
            </a:p>
          </p:txBody>
        </p:sp>
        <p:sp>
          <p:nvSpPr>
            <p:cNvPr id="17420" name="AutoShape 7"/>
            <p:cNvSpPr>
              <a:spLocks noChangeArrowheads="1"/>
            </p:cNvSpPr>
            <p:nvPr/>
          </p:nvSpPr>
          <p:spPr bwMode="auto">
            <a:xfrm>
              <a:off x="672" y="852"/>
              <a:ext cx="672" cy="782"/>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5898240 60000 65536"/>
                <a:gd name="T10" fmla="*/ 5898240 60000 65536"/>
                <a:gd name="T11" fmla="*/ 0 60000 65536"/>
                <a:gd name="T12" fmla="*/ 12439 w 21600"/>
                <a:gd name="T13" fmla="*/ 2900 h 21600"/>
                <a:gd name="T14" fmla="*/ 18225 w 21600"/>
                <a:gd name="T15" fmla="*/ 9253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solidFill>
              <a:srgbClr val="FFFF99"/>
            </a:solidFill>
            <a:ln w="9525">
              <a:solidFill>
                <a:schemeClr val="tx1"/>
              </a:solidFill>
              <a:miter lim="800000"/>
              <a:headEnd/>
              <a:tailEnd/>
            </a:ln>
          </p:spPr>
          <p:txBody>
            <a:bodyPr wrap="none" anchor="ctr"/>
            <a:lstStyle/>
            <a:p>
              <a:endParaRPr lang="en-US"/>
            </a:p>
          </p:txBody>
        </p:sp>
      </p:grpSp>
      <p:grpSp>
        <p:nvGrpSpPr>
          <p:cNvPr id="3" name="Group 8"/>
          <p:cNvGrpSpPr>
            <a:grpSpLocks/>
          </p:cNvGrpSpPr>
          <p:nvPr/>
        </p:nvGrpSpPr>
        <p:grpSpPr bwMode="auto">
          <a:xfrm>
            <a:off x="990600" y="4724400"/>
            <a:ext cx="7848600" cy="1828800"/>
            <a:chOff x="624" y="2976"/>
            <a:chExt cx="4944" cy="1152"/>
          </a:xfrm>
        </p:grpSpPr>
        <p:sp>
          <p:nvSpPr>
            <p:cNvPr id="104457" name="AutoShape 9"/>
            <p:cNvSpPr>
              <a:spLocks noChangeArrowheads="1"/>
            </p:cNvSpPr>
            <p:nvPr/>
          </p:nvSpPr>
          <p:spPr bwMode="auto">
            <a:xfrm>
              <a:off x="1728" y="2976"/>
              <a:ext cx="3840" cy="1152"/>
            </a:xfrm>
            <a:prstGeom prst="flowChartDocument">
              <a:avLst/>
            </a:prstGeom>
            <a:solidFill>
              <a:srgbClr val="FFFF99"/>
            </a:solidFill>
            <a:ln w="9525">
              <a:solidFill>
                <a:schemeClr val="tx1"/>
              </a:solidFill>
              <a:miter lim="800000"/>
              <a:headEnd/>
              <a:tailEnd/>
            </a:ln>
            <a:effectLst/>
          </p:spPr>
          <p:txBody>
            <a:bodyPr lIns="91430" tIns="45715" rIns="91430" bIns="45715" anchor="ctr"/>
            <a:lstStyle/>
            <a:p>
              <a:pPr>
                <a:lnSpc>
                  <a:spcPct val="80000"/>
                </a:lnSpc>
                <a:spcBef>
                  <a:spcPct val="20000"/>
                </a:spcBef>
                <a:buClr>
                  <a:schemeClr val="hlink"/>
                </a:buClr>
                <a:buSzPct val="75000"/>
                <a:buFont typeface="Wingdings" pitchFamily="2" charset="2"/>
                <a:buNone/>
                <a:defRPr/>
              </a:pPr>
              <a:r>
                <a:rPr lang="en-US" sz="2800" b="1" i="1">
                  <a:solidFill>
                    <a:srgbClr val="FF6600"/>
                  </a:solidFill>
                  <a:effectLst>
                    <a:outerShdw blurRad="38100" dist="38100" dir="2700000" algn="tl">
                      <a:srgbClr val="000000"/>
                    </a:outerShdw>
                  </a:effectLst>
                  <a:cs typeface="Arial" charset="0"/>
                </a:rPr>
                <a:t>State Capture</a:t>
              </a:r>
              <a:r>
                <a:rPr lang="en-US" sz="2800" i="1">
                  <a:solidFill>
                    <a:srgbClr val="FF6600"/>
                  </a:solidFill>
                  <a:effectLst>
                    <a:outerShdw blurRad="38100" dist="38100" dir="2700000" algn="tl">
                      <a:srgbClr val="000000"/>
                    </a:outerShdw>
                  </a:effectLst>
                  <a:cs typeface="Arial" charset="0"/>
                </a:rPr>
                <a:t>:</a:t>
              </a:r>
            </a:p>
            <a:p>
              <a:pPr>
                <a:lnSpc>
                  <a:spcPct val="30000"/>
                </a:lnSpc>
                <a:spcBef>
                  <a:spcPct val="20000"/>
                </a:spcBef>
                <a:buClr>
                  <a:schemeClr val="hlink"/>
                </a:buClr>
                <a:buSzPct val="75000"/>
                <a:buFont typeface="Wingdings" pitchFamily="2" charset="2"/>
                <a:buNone/>
                <a:defRPr/>
              </a:pPr>
              <a:endParaRPr lang="en-US" sz="1600" i="1">
                <a:solidFill>
                  <a:srgbClr val="FF6600"/>
                </a:solidFill>
                <a:effectLst>
                  <a:outerShdw blurRad="38100" dist="38100" dir="2700000" algn="tl">
                    <a:srgbClr val="000000"/>
                  </a:outerShdw>
                </a:effectLst>
                <a:cs typeface="Arial" charset="0"/>
              </a:endParaRPr>
            </a:p>
            <a:p>
              <a:pPr>
                <a:lnSpc>
                  <a:spcPct val="80000"/>
                </a:lnSpc>
                <a:buClr>
                  <a:schemeClr val="hlink"/>
                </a:buClr>
                <a:buSzPct val="75000"/>
                <a:buFont typeface="Wingdings" pitchFamily="2" charset="2"/>
                <a:buNone/>
                <a:defRPr/>
              </a:pPr>
              <a:r>
                <a:rPr lang="en-US" sz="2000">
                  <a:solidFill>
                    <a:srgbClr val="003399"/>
                  </a:solidFill>
                  <a:cs typeface="Arial" charset="0"/>
                </a:rPr>
                <a:t>Influence of powerful economic interests in the public and private sectors in the formation of laws, regulations, policies through illegal provision of private benefits for public officials</a:t>
              </a:r>
              <a:endParaRPr lang="en-US" sz="2000">
                <a:latin typeface="Times New Roman" pitchFamily="18" charset="0"/>
                <a:cs typeface="Times New Roman" pitchFamily="18" charset="0"/>
              </a:endParaRPr>
            </a:p>
          </p:txBody>
        </p:sp>
        <p:sp>
          <p:nvSpPr>
            <p:cNvPr id="17417" name="AutoShape 10"/>
            <p:cNvSpPr>
              <a:spLocks noChangeArrowheads="1"/>
            </p:cNvSpPr>
            <p:nvPr/>
          </p:nvSpPr>
          <p:spPr bwMode="auto">
            <a:xfrm rot="21552100" flipV="1">
              <a:off x="624" y="3072"/>
              <a:ext cx="674" cy="594"/>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5898240 60000 65536"/>
                <a:gd name="T10" fmla="*/ 5898240 60000 65536"/>
                <a:gd name="T11" fmla="*/ 0 60000 65536"/>
                <a:gd name="T12" fmla="*/ 12434 w 21600"/>
                <a:gd name="T13" fmla="*/ 2909 h 21600"/>
                <a:gd name="T14" fmla="*/ 18235 w 21600"/>
                <a:gd name="T15" fmla="*/ 9236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solidFill>
              <a:srgbClr val="FFFF99"/>
            </a:solidFill>
            <a:ln w="9525">
              <a:solidFill>
                <a:schemeClr val="tx1"/>
              </a:solidFill>
              <a:miter lim="800000"/>
              <a:headEnd/>
              <a:tailEnd/>
            </a:ln>
          </p:spPr>
          <p:txBody>
            <a:bodyPr wrap="none" anchor="ctr"/>
            <a:lstStyle/>
            <a:p>
              <a:endParaRPr lang="en-US"/>
            </a:p>
          </p:txBody>
        </p:sp>
      </p:grpSp>
      <p:grpSp>
        <p:nvGrpSpPr>
          <p:cNvPr id="4" name="Group 11"/>
          <p:cNvGrpSpPr>
            <a:grpSpLocks/>
          </p:cNvGrpSpPr>
          <p:nvPr/>
        </p:nvGrpSpPr>
        <p:grpSpPr bwMode="auto">
          <a:xfrm>
            <a:off x="2133600" y="2667000"/>
            <a:ext cx="6858000" cy="1981200"/>
            <a:chOff x="1344" y="1680"/>
            <a:chExt cx="4320" cy="1200"/>
          </a:xfrm>
        </p:grpSpPr>
        <p:sp>
          <p:nvSpPr>
            <p:cNvPr id="104460" name="AutoShape 12"/>
            <p:cNvSpPr>
              <a:spLocks noChangeArrowheads="1"/>
            </p:cNvSpPr>
            <p:nvPr/>
          </p:nvSpPr>
          <p:spPr bwMode="auto">
            <a:xfrm>
              <a:off x="1728" y="1680"/>
              <a:ext cx="3936" cy="1200"/>
            </a:xfrm>
            <a:prstGeom prst="flowChartDocument">
              <a:avLst/>
            </a:prstGeom>
            <a:solidFill>
              <a:srgbClr val="FFFF99"/>
            </a:solidFill>
            <a:ln w="9525">
              <a:solidFill>
                <a:schemeClr val="tx1"/>
              </a:solidFill>
              <a:miter lim="800000"/>
              <a:headEnd/>
              <a:tailEnd/>
            </a:ln>
            <a:effectLst/>
          </p:spPr>
          <p:txBody>
            <a:bodyPr lIns="91430" tIns="45715" rIns="91430" bIns="45715" anchor="ctr"/>
            <a:lstStyle/>
            <a:p>
              <a:pPr>
                <a:lnSpc>
                  <a:spcPct val="80000"/>
                </a:lnSpc>
                <a:spcBef>
                  <a:spcPct val="20000"/>
                </a:spcBef>
                <a:buClr>
                  <a:schemeClr val="hlink"/>
                </a:buClr>
                <a:buSzPct val="75000"/>
                <a:buFont typeface="Wingdings" pitchFamily="2" charset="2"/>
                <a:buNone/>
                <a:defRPr/>
              </a:pPr>
              <a:r>
                <a:rPr lang="en-US" sz="2800" b="1" i="1">
                  <a:solidFill>
                    <a:srgbClr val="FF6600"/>
                  </a:solidFill>
                  <a:effectLst>
                    <a:outerShdw blurRad="38100" dist="38100" dir="2700000" algn="tl">
                      <a:srgbClr val="000000"/>
                    </a:outerShdw>
                  </a:effectLst>
                  <a:cs typeface="Arial" charset="0"/>
                </a:rPr>
                <a:t>Nepotism &amp; Patronage</a:t>
              </a:r>
              <a:r>
                <a:rPr lang="en-US" sz="2800" i="1">
                  <a:solidFill>
                    <a:srgbClr val="FF6600"/>
                  </a:solidFill>
                  <a:effectLst>
                    <a:outerShdw blurRad="38100" dist="38100" dir="2700000" algn="tl">
                      <a:srgbClr val="000000"/>
                    </a:outerShdw>
                  </a:effectLst>
                  <a:cs typeface="Arial" charset="0"/>
                </a:rPr>
                <a:t>:</a:t>
              </a:r>
            </a:p>
            <a:p>
              <a:pPr>
                <a:lnSpc>
                  <a:spcPct val="50000"/>
                </a:lnSpc>
                <a:spcBef>
                  <a:spcPct val="20000"/>
                </a:spcBef>
                <a:buClr>
                  <a:schemeClr val="hlink"/>
                </a:buClr>
                <a:buSzPct val="75000"/>
                <a:buFont typeface="Wingdings" pitchFamily="2" charset="2"/>
                <a:buNone/>
                <a:defRPr/>
              </a:pPr>
              <a:endParaRPr lang="en-US" sz="1600" i="1">
                <a:solidFill>
                  <a:srgbClr val="FF6600"/>
                </a:solidFill>
                <a:effectLst>
                  <a:outerShdw blurRad="38100" dist="38100" dir="2700000" algn="tl">
                    <a:srgbClr val="000000"/>
                  </a:outerShdw>
                </a:effectLst>
                <a:cs typeface="Arial" charset="0"/>
              </a:endParaRPr>
            </a:p>
            <a:p>
              <a:pPr>
                <a:lnSpc>
                  <a:spcPct val="80000"/>
                </a:lnSpc>
                <a:spcBef>
                  <a:spcPct val="20000"/>
                </a:spcBef>
                <a:buClr>
                  <a:schemeClr val="hlink"/>
                </a:buClr>
                <a:buSzPct val="75000"/>
                <a:buFont typeface="Wingdings" pitchFamily="2" charset="2"/>
                <a:buNone/>
                <a:defRPr/>
              </a:pPr>
              <a:r>
                <a:rPr lang="en-US" sz="2000">
                  <a:solidFill>
                    <a:srgbClr val="003399"/>
                  </a:solidFill>
                  <a:cs typeface="Arial" charset="0"/>
                </a:rPr>
                <a:t>Favoritism shown to narrowly targeted interests by those in power such as granting favors, giving contracts or making appointments to office in return for political support</a:t>
              </a:r>
            </a:p>
          </p:txBody>
        </p:sp>
        <p:sp>
          <p:nvSpPr>
            <p:cNvPr id="17415" name="AutoShape 13"/>
            <p:cNvSpPr>
              <a:spLocks noChangeArrowheads="1"/>
            </p:cNvSpPr>
            <p:nvPr/>
          </p:nvSpPr>
          <p:spPr bwMode="auto">
            <a:xfrm>
              <a:off x="1344" y="2064"/>
              <a:ext cx="336" cy="480"/>
            </a:xfrm>
            <a:prstGeom prst="rightArrow">
              <a:avLst>
                <a:gd name="adj1" fmla="val 46667"/>
                <a:gd name="adj2" fmla="val 34523"/>
              </a:avLst>
            </a:prstGeom>
            <a:solidFill>
              <a:srgbClr val="FFFF99"/>
            </a:solidFill>
            <a:ln w="9525">
              <a:solidFill>
                <a:schemeClr val="tx1"/>
              </a:solidFill>
              <a:miter lim="800000"/>
              <a:headEnd/>
              <a:tailEnd/>
            </a:ln>
          </p:spPr>
          <p:txBody>
            <a:bodyPr wrap="none" anchor="ctr"/>
            <a:lstStyle/>
            <a:p>
              <a:endParaRPr lang="en-US"/>
            </a:p>
          </p:txBody>
        </p:sp>
      </p:gr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1+#ppt_w/2"/>
                                          </p:val>
                                        </p:tav>
                                        <p:tav tm="100000">
                                          <p:val>
                                            <p:strVal val="#ppt_x"/>
                                          </p:val>
                                        </p:tav>
                                      </p:tavLst>
                                    </p:anim>
                                    <p:anim calcmode="lin" valueType="num">
                                      <p:cBhvr additive="base">
                                        <p:cTn id="14"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1+#ppt_w/2"/>
                                          </p:val>
                                        </p:tav>
                                        <p:tav tm="100000">
                                          <p:val>
                                            <p:strVal val="#ppt_x"/>
                                          </p:val>
                                        </p:tav>
                                      </p:tavLst>
                                    </p:anim>
                                    <p:anim calcmode="lin" valueType="num">
                                      <p:cBhvr additive="base">
                                        <p:cTn id="20"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4" name="_s1056"/>
          <p:cNvSpPr>
            <a:spLocks noChangeArrowheads="1"/>
          </p:cNvSpPr>
          <p:nvPr/>
        </p:nvSpPr>
        <p:spPr bwMode="auto">
          <a:xfrm>
            <a:off x="609600" y="1066800"/>
            <a:ext cx="7696200" cy="5715000"/>
          </a:xfrm>
          <a:prstGeom prst="ellipse">
            <a:avLst/>
          </a:prstGeom>
          <a:solidFill>
            <a:srgbClr val="FFCC00">
              <a:alpha val="50195"/>
            </a:srgbClr>
          </a:solidFill>
          <a:ln w="15875">
            <a:solidFill>
              <a:srgbClr val="FF9900"/>
            </a:solidFill>
            <a:prstDash val="sysDot"/>
            <a:round/>
            <a:headEnd/>
            <a:tailEnd/>
          </a:ln>
        </p:spPr>
        <p:txBody>
          <a:bodyPr lIns="0" tIns="0" rIns="0" bIns="0" anchor="ctr"/>
          <a:lstStyle/>
          <a:p>
            <a:endParaRPr lang="en-US"/>
          </a:p>
        </p:txBody>
      </p:sp>
      <p:sp>
        <p:nvSpPr>
          <p:cNvPr id="18435" name="Rectangle 3"/>
          <p:cNvSpPr>
            <a:spLocks noChangeArrowheads="1"/>
          </p:cNvSpPr>
          <p:nvPr/>
        </p:nvSpPr>
        <p:spPr bwMode="auto">
          <a:xfrm>
            <a:off x="3200400" y="2971800"/>
            <a:ext cx="2135188" cy="3200400"/>
          </a:xfrm>
          <a:prstGeom prst="rect">
            <a:avLst/>
          </a:prstGeom>
          <a:solidFill>
            <a:srgbClr val="FFCC66">
              <a:alpha val="92155"/>
            </a:srgbClr>
          </a:solidFill>
          <a:ln w="38100">
            <a:solidFill>
              <a:srgbClr val="FF9900"/>
            </a:solidFill>
            <a:miter lim="800000"/>
            <a:headEnd/>
            <a:tailEnd/>
          </a:ln>
        </p:spPr>
        <p:txBody>
          <a:bodyPr anchor="ctr"/>
          <a:lstStyle/>
          <a:p>
            <a:pPr>
              <a:spcAft>
                <a:spcPct val="20000"/>
              </a:spcAft>
            </a:pPr>
            <a:r>
              <a:rPr lang="en-US" sz="1400" b="1"/>
              <a:t>Effective Public Sector Management</a:t>
            </a:r>
          </a:p>
          <a:p>
            <a:pPr>
              <a:spcBef>
                <a:spcPct val="50000"/>
              </a:spcBef>
              <a:buFontTx/>
              <a:buChar char="•"/>
            </a:pPr>
            <a:r>
              <a:rPr lang="en-US" sz="1400"/>
              <a:t> </a:t>
            </a:r>
            <a:r>
              <a:rPr lang="en-US" sz="1200"/>
              <a:t>Public financial management</a:t>
            </a:r>
          </a:p>
          <a:p>
            <a:pPr>
              <a:spcBef>
                <a:spcPct val="50000"/>
              </a:spcBef>
              <a:buFontTx/>
              <a:buChar char="•"/>
            </a:pPr>
            <a:r>
              <a:rPr lang="en-US" sz="1200"/>
              <a:t> Civil service meritocracy &amp; adequate pay</a:t>
            </a:r>
          </a:p>
          <a:p>
            <a:pPr>
              <a:spcBef>
                <a:spcPct val="50000"/>
              </a:spcBef>
              <a:buFontTx/>
              <a:buChar char="•"/>
            </a:pPr>
            <a:r>
              <a:rPr lang="en-US" sz="1200"/>
              <a:t> Service delivery and regulatory agencies in sectors</a:t>
            </a:r>
          </a:p>
          <a:p>
            <a:pPr>
              <a:spcBef>
                <a:spcPct val="50000"/>
              </a:spcBef>
              <a:buFontTx/>
              <a:buChar char="•"/>
            </a:pPr>
            <a:r>
              <a:rPr lang="en-US" sz="1200"/>
              <a:t> Decentralization/local public management</a:t>
            </a:r>
          </a:p>
          <a:p>
            <a:pPr>
              <a:spcBef>
                <a:spcPct val="50000"/>
              </a:spcBef>
              <a:buFontTx/>
              <a:buChar char="•"/>
            </a:pPr>
            <a:r>
              <a:rPr lang="en-US" sz="1200"/>
              <a:t> Ethics &amp; leadership</a:t>
            </a:r>
          </a:p>
        </p:txBody>
      </p:sp>
      <p:sp>
        <p:nvSpPr>
          <p:cNvPr id="18436" name="Text Box 4"/>
          <p:cNvSpPr txBox="1">
            <a:spLocks noChangeArrowheads="1"/>
          </p:cNvSpPr>
          <p:nvPr/>
        </p:nvSpPr>
        <p:spPr bwMode="auto">
          <a:xfrm>
            <a:off x="2592388" y="1539875"/>
            <a:ext cx="3611562" cy="1050925"/>
          </a:xfrm>
          <a:prstGeom prst="rect">
            <a:avLst/>
          </a:prstGeom>
          <a:solidFill>
            <a:srgbClr val="FFCC66"/>
          </a:solidFill>
          <a:ln w="9525">
            <a:solidFill>
              <a:srgbClr val="000000"/>
            </a:solidFill>
            <a:miter lim="800000"/>
            <a:headEnd/>
            <a:tailEnd/>
          </a:ln>
        </p:spPr>
        <p:txBody>
          <a:bodyPr/>
          <a:lstStyle/>
          <a:p>
            <a:pPr marL="117475" indent="-117475" algn="ctr" eaLnBrk="0" hangingPunct="0">
              <a:spcAft>
                <a:spcPct val="20000"/>
              </a:spcAft>
            </a:pPr>
            <a:r>
              <a:rPr lang="en-US" sz="1300" b="1">
                <a:cs typeface="Arial" charset="0"/>
              </a:rPr>
              <a:t>Political Accountability</a:t>
            </a:r>
          </a:p>
          <a:p>
            <a:pPr marL="117475" indent="-117475" eaLnBrk="0" hangingPunct="0">
              <a:buFontTx/>
              <a:buChar char="•"/>
            </a:pPr>
            <a:r>
              <a:rPr lang="en-US" sz="1100">
                <a:cs typeface="Arial" charset="0"/>
              </a:rPr>
              <a:t>Political competition, broad-based political parties</a:t>
            </a:r>
          </a:p>
          <a:p>
            <a:pPr marL="117475" indent="-117475" eaLnBrk="0" hangingPunct="0">
              <a:buFontTx/>
              <a:buChar char="•"/>
            </a:pPr>
            <a:r>
              <a:rPr lang="en-US" sz="1100">
                <a:cs typeface="Arial" charset="0"/>
              </a:rPr>
              <a:t>Transparency &amp; regulation of party financing</a:t>
            </a:r>
          </a:p>
          <a:p>
            <a:pPr marL="117475" indent="-117475" eaLnBrk="0" hangingPunct="0">
              <a:buFontTx/>
              <a:buChar char="•"/>
            </a:pPr>
            <a:r>
              <a:rPr lang="en-US" sz="1100">
                <a:cs typeface="Arial" charset="0"/>
              </a:rPr>
              <a:t>Disclosure of Parliamentary votes</a:t>
            </a:r>
          </a:p>
          <a:p>
            <a:pPr marL="117475" indent="-117475" eaLnBrk="0" hangingPunct="0">
              <a:buFontTx/>
              <a:buChar char="•"/>
            </a:pPr>
            <a:r>
              <a:rPr lang="en-US" sz="1100">
                <a:cs typeface="Arial" charset="0"/>
              </a:rPr>
              <a:t>Declaration/publication of assets, liabilities, income</a:t>
            </a:r>
          </a:p>
        </p:txBody>
      </p:sp>
      <p:sp>
        <p:nvSpPr>
          <p:cNvPr id="18437" name="Text Box 5"/>
          <p:cNvSpPr txBox="1">
            <a:spLocks noChangeArrowheads="1"/>
          </p:cNvSpPr>
          <p:nvPr/>
        </p:nvSpPr>
        <p:spPr bwMode="auto">
          <a:xfrm>
            <a:off x="1062038" y="3108325"/>
            <a:ext cx="1712912" cy="1773238"/>
          </a:xfrm>
          <a:prstGeom prst="rect">
            <a:avLst/>
          </a:prstGeom>
          <a:solidFill>
            <a:srgbClr val="FFCC66"/>
          </a:solidFill>
          <a:ln w="9525">
            <a:solidFill>
              <a:srgbClr val="000000"/>
            </a:solidFill>
            <a:miter lim="800000"/>
            <a:headEnd/>
            <a:tailEnd/>
          </a:ln>
        </p:spPr>
        <p:txBody>
          <a:bodyPr>
            <a:spAutoFit/>
          </a:bodyPr>
          <a:lstStyle/>
          <a:p>
            <a:pPr marL="117475" indent="-117475" algn="ctr" eaLnBrk="0" hangingPunct="0">
              <a:lnSpc>
                <a:spcPct val="85000"/>
              </a:lnSpc>
              <a:spcAft>
                <a:spcPct val="25000"/>
              </a:spcAft>
            </a:pPr>
            <a:r>
              <a:rPr lang="en-US" sz="1300" b="1">
                <a:cs typeface="Arial" charset="0"/>
              </a:rPr>
              <a:t>Formal Oversight Institutions</a:t>
            </a:r>
          </a:p>
          <a:p>
            <a:pPr marL="117475" indent="-117475" eaLnBrk="0" hangingPunct="0">
              <a:lnSpc>
                <a:spcPct val="85000"/>
              </a:lnSpc>
              <a:buFontTx/>
              <a:buChar char="•"/>
            </a:pPr>
            <a:r>
              <a:rPr lang="en-US" sz="1100">
                <a:cs typeface="Arial" charset="0"/>
              </a:rPr>
              <a:t>Independent, effective judiciary</a:t>
            </a:r>
          </a:p>
          <a:p>
            <a:pPr marL="117475" indent="-117475" eaLnBrk="0" hangingPunct="0">
              <a:lnSpc>
                <a:spcPct val="85000"/>
              </a:lnSpc>
              <a:buFontTx/>
              <a:buChar char="•"/>
            </a:pPr>
            <a:r>
              <a:rPr lang="en-US" sz="1100">
                <a:cs typeface="Arial" charset="0"/>
              </a:rPr>
              <a:t>Legislative oversight (PACs, PECs)</a:t>
            </a:r>
          </a:p>
          <a:p>
            <a:pPr marL="117475" indent="-117475" eaLnBrk="0" hangingPunct="0">
              <a:lnSpc>
                <a:spcPct val="85000"/>
              </a:lnSpc>
              <a:buFontTx/>
              <a:buChar char="•"/>
            </a:pPr>
            <a:r>
              <a:rPr lang="en-US" sz="1100">
                <a:cs typeface="Arial" charset="0"/>
              </a:rPr>
              <a:t>Independent oversight institutions (SAI)</a:t>
            </a:r>
          </a:p>
          <a:p>
            <a:pPr marL="117475" indent="-117475" eaLnBrk="0" hangingPunct="0">
              <a:lnSpc>
                <a:spcPct val="85000"/>
              </a:lnSpc>
              <a:buFontTx/>
              <a:buChar char="•"/>
            </a:pPr>
            <a:r>
              <a:rPr lang="en-US" sz="1100">
                <a:cs typeface="Arial" charset="0"/>
              </a:rPr>
              <a:t>Global initiatives: UN, OECD Convention, anti-money laundering</a:t>
            </a:r>
          </a:p>
        </p:txBody>
      </p:sp>
      <p:sp>
        <p:nvSpPr>
          <p:cNvPr id="18438" name="Line 6"/>
          <p:cNvSpPr>
            <a:spLocks noChangeShapeType="1"/>
          </p:cNvSpPr>
          <p:nvPr/>
        </p:nvSpPr>
        <p:spPr bwMode="auto">
          <a:xfrm>
            <a:off x="4343400" y="2667000"/>
            <a:ext cx="1588" cy="263525"/>
          </a:xfrm>
          <a:prstGeom prst="line">
            <a:avLst/>
          </a:prstGeom>
          <a:noFill/>
          <a:ln w="9525">
            <a:solidFill>
              <a:schemeClr val="tx1"/>
            </a:solidFill>
            <a:round/>
            <a:headEnd/>
            <a:tailEnd type="triangle" w="med" len="med"/>
          </a:ln>
        </p:spPr>
        <p:txBody>
          <a:bodyPr/>
          <a:lstStyle/>
          <a:p>
            <a:endParaRPr lang="en-US"/>
          </a:p>
        </p:txBody>
      </p:sp>
      <p:sp>
        <p:nvSpPr>
          <p:cNvPr id="18439" name="Line 9"/>
          <p:cNvSpPr>
            <a:spLocks noChangeShapeType="1"/>
          </p:cNvSpPr>
          <p:nvPr/>
        </p:nvSpPr>
        <p:spPr bwMode="auto">
          <a:xfrm flipV="1">
            <a:off x="2814638" y="3962400"/>
            <a:ext cx="304800" cy="0"/>
          </a:xfrm>
          <a:prstGeom prst="line">
            <a:avLst/>
          </a:prstGeom>
          <a:noFill/>
          <a:ln w="9525">
            <a:solidFill>
              <a:schemeClr val="tx1"/>
            </a:solidFill>
            <a:round/>
            <a:headEnd/>
            <a:tailEnd type="triangle" w="med" len="med"/>
          </a:ln>
        </p:spPr>
        <p:txBody>
          <a:bodyPr/>
          <a:lstStyle/>
          <a:p>
            <a:endParaRPr lang="en-US"/>
          </a:p>
        </p:txBody>
      </p:sp>
      <p:sp>
        <p:nvSpPr>
          <p:cNvPr id="18440" name="Line 11"/>
          <p:cNvSpPr>
            <a:spLocks noChangeShapeType="1"/>
          </p:cNvSpPr>
          <p:nvPr/>
        </p:nvSpPr>
        <p:spPr bwMode="auto">
          <a:xfrm flipV="1">
            <a:off x="1525588" y="2166938"/>
            <a:ext cx="595312" cy="436562"/>
          </a:xfrm>
          <a:prstGeom prst="line">
            <a:avLst/>
          </a:prstGeom>
          <a:noFill/>
          <a:ln w="9525">
            <a:solidFill>
              <a:schemeClr val="tx1"/>
            </a:solidFill>
            <a:round/>
            <a:headEnd/>
            <a:tailEnd type="triangle" w="med" len="med"/>
          </a:ln>
        </p:spPr>
        <p:txBody>
          <a:bodyPr/>
          <a:lstStyle/>
          <a:p>
            <a:endParaRPr lang="en-US"/>
          </a:p>
        </p:txBody>
      </p:sp>
      <p:sp>
        <p:nvSpPr>
          <p:cNvPr id="18441" name="Line 13"/>
          <p:cNvSpPr>
            <a:spLocks noChangeShapeType="1"/>
          </p:cNvSpPr>
          <p:nvPr/>
        </p:nvSpPr>
        <p:spPr bwMode="auto">
          <a:xfrm>
            <a:off x="1746250" y="5486400"/>
            <a:ext cx="904875" cy="762000"/>
          </a:xfrm>
          <a:prstGeom prst="line">
            <a:avLst/>
          </a:prstGeom>
          <a:noFill/>
          <a:ln w="9525">
            <a:solidFill>
              <a:schemeClr val="tx1"/>
            </a:solidFill>
            <a:round/>
            <a:headEnd/>
            <a:tailEnd type="triangle" w="med" len="med"/>
          </a:ln>
        </p:spPr>
        <p:txBody>
          <a:bodyPr/>
          <a:lstStyle/>
          <a:p>
            <a:endParaRPr lang="en-US"/>
          </a:p>
        </p:txBody>
      </p:sp>
      <p:sp>
        <p:nvSpPr>
          <p:cNvPr id="18442" name="Text Box 15"/>
          <p:cNvSpPr txBox="1">
            <a:spLocks noChangeArrowheads="1"/>
          </p:cNvSpPr>
          <p:nvPr/>
        </p:nvSpPr>
        <p:spPr bwMode="auto">
          <a:xfrm rot="5400000">
            <a:off x="7303294" y="3891756"/>
            <a:ext cx="1454150" cy="223838"/>
          </a:xfrm>
          <a:prstGeom prst="rect">
            <a:avLst/>
          </a:prstGeom>
          <a:noFill/>
          <a:ln w="9525">
            <a:noFill/>
            <a:miter lim="800000"/>
            <a:headEnd/>
            <a:tailEnd/>
          </a:ln>
        </p:spPr>
        <p:txBody>
          <a:bodyPr/>
          <a:lstStyle/>
          <a:p>
            <a:pPr algn="ctr" eaLnBrk="0" hangingPunct="0"/>
            <a:r>
              <a:rPr lang="en-US" sz="1400" b="1">
                <a:solidFill>
                  <a:srgbClr val="CC6600"/>
                </a:solidFill>
                <a:cs typeface="Arial" charset="0"/>
              </a:rPr>
              <a:t>Citizens/Firms</a:t>
            </a:r>
          </a:p>
        </p:txBody>
      </p:sp>
      <p:sp>
        <p:nvSpPr>
          <p:cNvPr id="18443" name="Text Box 16"/>
          <p:cNvSpPr txBox="1">
            <a:spLocks noChangeArrowheads="1"/>
          </p:cNvSpPr>
          <p:nvPr/>
        </p:nvSpPr>
        <p:spPr bwMode="auto">
          <a:xfrm>
            <a:off x="3886200" y="6335713"/>
            <a:ext cx="1489075" cy="217487"/>
          </a:xfrm>
          <a:prstGeom prst="rect">
            <a:avLst/>
          </a:prstGeom>
          <a:noFill/>
          <a:ln w="9525">
            <a:noFill/>
            <a:miter lim="800000"/>
            <a:headEnd/>
            <a:tailEnd/>
          </a:ln>
        </p:spPr>
        <p:txBody>
          <a:bodyPr/>
          <a:lstStyle/>
          <a:p>
            <a:pPr algn="ctr" eaLnBrk="0" hangingPunct="0"/>
            <a:r>
              <a:rPr lang="en-US" sz="1400" b="1">
                <a:solidFill>
                  <a:srgbClr val="CC6600"/>
                </a:solidFill>
                <a:cs typeface="Arial" charset="0"/>
              </a:rPr>
              <a:t>Citizens/Firms</a:t>
            </a:r>
          </a:p>
        </p:txBody>
      </p:sp>
      <p:sp>
        <p:nvSpPr>
          <p:cNvPr id="18444" name="Text Box 17"/>
          <p:cNvSpPr txBox="1">
            <a:spLocks noChangeArrowheads="1"/>
          </p:cNvSpPr>
          <p:nvPr/>
        </p:nvSpPr>
        <p:spPr bwMode="auto">
          <a:xfrm rot="-5400000">
            <a:off x="146844" y="3964781"/>
            <a:ext cx="1454150" cy="223838"/>
          </a:xfrm>
          <a:prstGeom prst="rect">
            <a:avLst/>
          </a:prstGeom>
          <a:noFill/>
          <a:ln w="9525">
            <a:noFill/>
            <a:miter lim="800000"/>
            <a:headEnd/>
            <a:tailEnd/>
          </a:ln>
        </p:spPr>
        <p:txBody>
          <a:bodyPr/>
          <a:lstStyle/>
          <a:p>
            <a:pPr algn="ctr" eaLnBrk="0" hangingPunct="0"/>
            <a:r>
              <a:rPr lang="en-US" sz="1400" b="1">
                <a:solidFill>
                  <a:srgbClr val="CC6600"/>
                </a:solidFill>
                <a:cs typeface="Arial" charset="0"/>
              </a:rPr>
              <a:t>Citizens/Firms</a:t>
            </a:r>
          </a:p>
        </p:txBody>
      </p:sp>
      <p:sp>
        <p:nvSpPr>
          <p:cNvPr id="18445" name="Text Box 18"/>
          <p:cNvSpPr txBox="1">
            <a:spLocks noChangeArrowheads="1"/>
          </p:cNvSpPr>
          <p:nvPr/>
        </p:nvSpPr>
        <p:spPr bwMode="auto">
          <a:xfrm>
            <a:off x="3733800" y="1154113"/>
            <a:ext cx="1489075" cy="217487"/>
          </a:xfrm>
          <a:prstGeom prst="rect">
            <a:avLst/>
          </a:prstGeom>
          <a:noFill/>
          <a:ln w="9525">
            <a:noFill/>
            <a:miter lim="800000"/>
            <a:headEnd/>
            <a:tailEnd/>
          </a:ln>
        </p:spPr>
        <p:txBody>
          <a:bodyPr/>
          <a:lstStyle/>
          <a:p>
            <a:pPr algn="ctr" eaLnBrk="0" hangingPunct="0"/>
            <a:r>
              <a:rPr lang="en-US" sz="1400" b="1">
                <a:solidFill>
                  <a:srgbClr val="CC6600"/>
                </a:solidFill>
                <a:cs typeface="Arial" charset="0"/>
              </a:rPr>
              <a:t>Citizens/Firms</a:t>
            </a:r>
          </a:p>
        </p:txBody>
      </p:sp>
      <p:sp>
        <p:nvSpPr>
          <p:cNvPr id="21518" name="Text Box 23"/>
          <p:cNvSpPr txBox="1">
            <a:spLocks noChangeArrowheads="1"/>
          </p:cNvSpPr>
          <p:nvPr/>
        </p:nvSpPr>
        <p:spPr bwMode="auto">
          <a:xfrm>
            <a:off x="596900" y="203200"/>
            <a:ext cx="8166100" cy="555625"/>
          </a:xfrm>
          <a:prstGeom prst="rect">
            <a:avLst/>
          </a:prstGeom>
          <a:noFill/>
          <a:ln w="9525">
            <a:noFill/>
            <a:miter lim="800000"/>
            <a:headEnd/>
            <a:tailEnd/>
          </a:ln>
        </p:spPr>
        <p:txBody>
          <a:bodyPr lIns="91430" tIns="45715" rIns="91430" bIns="45715">
            <a:spAutoFit/>
          </a:bodyPr>
          <a:lstStyle/>
          <a:p>
            <a:pPr algn="ctr">
              <a:lnSpc>
                <a:spcPct val="95000"/>
              </a:lnSpc>
              <a:defRPr/>
            </a:pPr>
            <a:r>
              <a:rPr lang="en-US" sz="3200" dirty="0">
                <a:solidFill>
                  <a:schemeClr val="accent2">
                    <a:lumMod val="50000"/>
                  </a:schemeClr>
                </a:solidFill>
                <a:cs typeface="Times New Roman" pitchFamily="18" charset="0"/>
              </a:rPr>
              <a:t>Governance has many dimensions</a:t>
            </a:r>
          </a:p>
        </p:txBody>
      </p:sp>
      <p:sp>
        <p:nvSpPr>
          <p:cNvPr id="18447" name="Text Box 25"/>
          <p:cNvSpPr txBox="1">
            <a:spLocks noChangeArrowheads="1"/>
          </p:cNvSpPr>
          <p:nvPr/>
        </p:nvSpPr>
        <p:spPr bwMode="auto">
          <a:xfrm>
            <a:off x="7651750" y="5715000"/>
            <a:ext cx="1492250" cy="838200"/>
          </a:xfrm>
          <a:prstGeom prst="rect">
            <a:avLst/>
          </a:prstGeom>
          <a:solidFill>
            <a:srgbClr val="008000">
              <a:alpha val="29019"/>
            </a:srgbClr>
          </a:solidFill>
          <a:ln w="9525">
            <a:solidFill>
              <a:srgbClr val="FF9900"/>
            </a:solidFill>
            <a:miter lim="800000"/>
            <a:headEnd/>
            <a:tailEnd/>
          </a:ln>
        </p:spPr>
        <p:txBody>
          <a:bodyPr lIns="91430" tIns="45715" rIns="91430" bIns="45715"/>
          <a:lstStyle/>
          <a:p>
            <a:pPr algn="ctr" eaLnBrk="0" hangingPunct="0">
              <a:lnSpc>
                <a:spcPct val="85000"/>
              </a:lnSpc>
            </a:pPr>
            <a:r>
              <a:rPr lang="en-US" sz="1600" b="1">
                <a:solidFill>
                  <a:schemeClr val="accent2"/>
                </a:solidFill>
                <a:cs typeface="Arial" charset="0"/>
              </a:rPr>
              <a:t>Outcomes: Services, Regulations</a:t>
            </a:r>
          </a:p>
        </p:txBody>
      </p:sp>
      <p:sp>
        <p:nvSpPr>
          <p:cNvPr id="18448" name="AutoShape 26"/>
          <p:cNvSpPr>
            <a:spLocks noChangeArrowheads="1"/>
          </p:cNvSpPr>
          <p:nvPr/>
        </p:nvSpPr>
        <p:spPr bwMode="auto">
          <a:xfrm rot="-3065751">
            <a:off x="6724650" y="5695950"/>
            <a:ext cx="1181100" cy="457200"/>
          </a:xfrm>
          <a:prstGeom prst="downArrow">
            <a:avLst>
              <a:gd name="adj1" fmla="val 49611"/>
              <a:gd name="adj2" fmla="val 62491"/>
            </a:avLst>
          </a:prstGeom>
          <a:solidFill>
            <a:srgbClr val="FFCC66"/>
          </a:solidFill>
          <a:ln w="9525">
            <a:solidFill>
              <a:schemeClr val="tx1"/>
            </a:solidFill>
            <a:miter lim="800000"/>
            <a:headEnd/>
            <a:tailEnd/>
          </a:ln>
        </p:spPr>
        <p:txBody>
          <a:bodyPr vert="eaVert" wrap="none" anchor="ctr"/>
          <a:lstStyle/>
          <a:p>
            <a:endParaRPr lang="en-US"/>
          </a:p>
        </p:txBody>
      </p:sp>
      <p:grpSp>
        <p:nvGrpSpPr>
          <p:cNvPr id="18449" name="Group 32"/>
          <p:cNvGrpSpPr>
            <a:grpSpLocks/>
          </p:cNvGrpSpPr>
          <p:nvPr/>
        </p:nvGrpSpPr>
        <p:grpSpPr bwMode="auto">
          <a:xfrm>
            <a:off x="5410200" y="3048000"/>
            <a:ext cx="2279650" cy="3200400"/>
            <a:chOff x="3408" y="1920"/>
            <a:chExt cx="1436" cy="2016"/>
          </a:xfrm>
        </p:grpSpPr>
        <p:sp>
          <p:nvSpPr>
            <p:cNvPr id="18452" name="Line 10"/>
            <p:cNvSpPr>
              <a:spLocks noChangeShapeType="1"/>
            </p:cNvSpPr>
            <p:nvPr/>
          </p:nvSpPr>
          <p:spPr bwMode="auto">
            <a:xfrm flipV="1">
              <a:off x="3408" y="2399"/>
              <a:ext cx="137" cy="1"/>
            </a:xfrm>
            <a:prstGeom prst="line">
              <a:avLst/>
            </a:prstGeom>
            <a:noFill/>
            <a:ln w="9525">
              <a:solidFill>
                <a:schemeClr val="tx1"/>
              </a:solidFill>
              <a:round/>
              <a:headEnd type="triangle" w="med" len="med"/>
              <a:tailEnd/>
            </a:ln>
          </p:spPr>
          <p:txBody>
            <a:bodyPr/>
            <a:lstStyle/>
            <a:p>
              <a:endParaRPr lang="en-US"/>
            </a:p>
          </p:txBody>
        </p:sp>
        <p:sp>
          <p:nvSpPr>
            <p:cNvPr id="18453" name="Text Box 20"/>
            <p:cNvSpPr txBox="1">
              <a:spLocks noChangeArrowheads="1"/>
            </p:cNvSpPr>
            <p:nvPr/>
          </p:nvSpPr>
          <p:spPr bwMode="auto">
            <a:xfrm>
              <a:off x="3548" y="1920"/>
              <a:ext cx="1296" cy="624"/>
            </a:xfrm>
            <a:prstGeom prst="rect">
              <a:avLst/>
            </a:prstGeom>
            <a:solidFill>
              <a:srgbClr val="FFCC66"/>
            </a:solidFill>
            <a:ln w="9525">
              <a:solidFill>
                <a:schemeClr val="tx1"/>
              </a:solidFill>
              <a:miter lim="800000"/>
              <a:headEnd/>
              <a:tailEnd/>
            </a:ln>
          </p:spPr>
          <p:txBody>
            <a:bodyPr lIns="91430" tIns="45715" rIns="91430" bIns="45715"/>
            <a:lstStyle/>
            <a:p>
              <a:pPr marL="177800" indent="-114300" algn="ctr"/>
              <a:r>
                <a:rPr lang="en-US" sz="1300" b="1">
                  <a:cs typeface="Times New Roman" pitchFamily="18" charset="0"/>
                </a:rPr>
                <a:t>Civil Society &amp; Media</a:t>
              </a:r>
            </a:p>
            <a:p>
              <a:pPr marL="177800" indent="-114300">
                <a:lnSpc>
                  <a:spcPct val="80000"/>
                </a:lnSpc>
                <a:buFontTx/>
                <a:buChar char="•"/>
              </a:pPr>
              <a:r>
                <a:rPr lang="en-US" sz="1100">
                  <a:cs typeface="Times New Roman" pitchFamily="18" charset="0"/>
                </a:rPr>
                <a:t>Freedom of press, FOI</a:t>
              </a:r>
            </a:p>
            <a:p>
              <a:pPr marL="177800" indent="-114300">
                <a:lnSpc>
                  <a:spcPct val="80000"/>
                </a:lnSpc>
                <a:buFontTx/>
                <a:buChar char="•"/>
              </a:pPr>
              <a:r>
                <a:rPr lang="en-US" sz="1100">
                  <a:cs typeface="Times New Roman" pitchFamily="18" charset="0"/>
                </a:rPr>
                <a:t>Civil society watchdogs</a:t>
              </a:r>
            </a:p>
            <a:p>
              <a:pPr marL="177800" indent="-114300">
                <a:lnSpc>
                  <a:spcPct val="80000"/>
                </a:lnSpc>
                <a:buFontTx/>
                <a:buChar char="•"/>
              </a:pPr>
              <a:r>
                <a:rPr lang="en-US" sz="1100">
                  <a:cs typeface="Times New Roman" pitchFamily="18" charset="0"/>
                </a:rPr>
                <a:t>Report cards, client survey</a:t>
              </a:r>
            </a:p>
            <a:p>
              <a:pPr marL="177800" indent="-114300">
                <a:lnSpc>
                  <a:spcPct val="80000"/>
                </a:lnSpc>
                <a:buFontTx/>
                <a:buChar char="•"/>
              </a:pPr>
              <a:r>
                <a:rPr lang="en-US" sz="1100"/>
                <a:t>Beneficiary participation in projects</a:t>
              </a:r>
            </a:p>
          </p:txBody>
        </p:sp>
        <p:sp>
          <p:nvSpPr>
            <p:cNvPr id="18454" name="Text Box 21"/>
            <p:cNvSpPr txBox="1">
              <a:spLocks noChangeArrowheads="1"/>
            </p:cNvSpPr>
            <p:nvPr/>
          </p:nvSpPr>
          <p:spPr bwMode="auto">
            <a:xfrm>
              <a:off x="3547" y="2592"/>
              <a:ext cx="1297" cy="812"/>
            </a:xfrm>
            <a:prstGeom prst="rect">
              <a:avLst/>
            </a:prstGeom>
            <a:solidFill>
              <a:srgbClr val="FFCC66"/>
            </a:solidFill>
            <a:ln w="9525">
              <a:solidFill>
                <a:schemeClr val="tx1"/>
              </a:solidFill>
              <a:miter lim="800000"/>
              <a:headEnd/>
              <a:tailEnd/>
            </a:ln>
          </p:spPr>
          <p:txBody>
            <a:bodyPr lIns="91430" tIns="45715" rIns="91430" bIns="45715">
              <a:spAutoFit/>
            </a:bodyPr>
            <a:lstStyle/>
            <a:p>
              <a:pPr marL="177800" indent="-114300" algn="ctr">
                <a:lnSpc>
                  <a:spcPct val="75000"/>
                </a:lnSpc>
              </a:pPr>
              <a:r>
                <a:rPr lang="en-US" sz="1300" b="1">
                  <a:cs typeface="Times New Roman" pitchFamily="18" charset="0"/>
                </a:rPr>
                <a:t>Private Sector Interface</a:t>
              </a:r>
            </a:p>
            <a:p>
              <a:pPr marL="177800" indent="-114300">
                <a:lnSpc>
                  <a:spcPct val="75000"/>
                </a:lnSpc>
                <a:buFontTx/>
                <a:buChar char="•"/>
              </a:pPr>
              <a:r>
                <a:rPr lang="en-US" sz="1100">
                  <a:cs typeface="Times New Roman" pitchFamily="18" charset="0"/>
                </a:rPr>
                <a:t>Streamlined regulation</a:t>
              </a:r>
            </a:p>
            <a:p>
              <a:pPr marL="177800" indent="-114300">
                <a:lnSpc>
                  <a:spcPct val="75000"/>
                </a:lnSpc>
                <a:buFontTx/>
                <a:buChar char="•"/>
              </a:pPr>
              <a:r>
                <a:rPr lang="en-US" sz="1100">
                  <a:cs typeface="Times New Roman" pitchFamily="18" charset="0"/>
                </a:rPr>
                <a:t>Public-private dialogue</a:t>
              </a:r>
            </a:p>
            <a:p>
              <a:pPr marL="177800" indent="-114300">
                <a:lnSpc>
                  <a:spcPct val="75000"/>
                </a:lnSpc>
                <a:buFontTx/>
                <a:buChar char="•"/>
              </a:pPr>
              <a:r>
                <a:rPr lang="en-US" sz="1100">
                  <a:cs typeface="Times New Roman" pitchFamily="18" charset="0"/>
                </a:rPr>
                <a:t>Extractive Industry Transparency</a:t>
              </a:r>
            </a:p>
            <a:p>
              <a:pPr marL="177800" indent="-114300">
                <a:lnSpc>
                  <a:spcPct val="75000"/>
                </a:lnSpc>
                <a:buFontTx/>
                <a:buChar char="•"/>
              </a:pPr>
              <a:r>
                <a:rPr lang="en-US" sz="1100">
                  <a:cs typeface="Times New Roman" pitchFamily="18" charset="0"/>
                </a:rPr>
                <a:t>Corporate governance</a:t>
              </a:r>
            </a:p>
            <a:p>
              <a:pPr marL="177800" indent="-114300">
                <a:lnSpc>
                  <a:spcPct val="75000"/>
                </a:lnSpc>
                <a:buFontTx/>
                <a:buChar char="•"/>
              </a:pPr>
              <a:r>
                <a:rPr lang="en-US" sz="1100">
                  <a:cs typeface="Times New Roman" pitchFamily="18" charset="0"/>
                </a:rPr>
                <a:t>Collective business associations</a:t>
              </a:r>
            </a:p>
          </p:txBody>
        </p:sp>
        <p:sp>
          <p:nvSpPr>
            <p:cNvPr id="18455" name="Line 27"/>
            <p:cNvSpPr>
              <a:spLocks noChangeShapeType="1"/>
            </p:cNvSpPr>
            <p:nvPr/>
          </p:nvSpPr>
          <p:spPr bwMode="auto">
            <a:xfrm flipV="1">
              <a:off x="3792" y="3504"/>
              <a:ext cx="476" cy="432"/>
            </a:xfrm>
            <a:prstGeom prst="line">
              <a:avLst/>
            </a:prstGeom>
            <a:noFill/>
            <a:ln w="9525">
              <a:solidFill>
                <a:schemeClr val="tx1"/>
              </a:solidFill>
              <a:round/>
              <a:headEnd/>
              <a:tailEnd type="triangle" w="med" len="med"/>
            </a:ln>
          </p:spPr>
          <p:txBody>
            <a:bodyPr/>
            <a:lstStyle/>
            <a:p>
              <a:endParaRPr lang="en-US"/>
            </a:p>
          </p:txBody>
        </p:sp>
        <p:sp>
          <p:nvSpPr>
            <p:cNvPr id="18456" name="Line 28"/>
            <p:cNvSpPr>
              <a:spLocks noChangeShapeType="1"/>
            </p:cNvSpPr>
            <p:nvPr/>
          </p:nvSpPr>
          <p:spPr bwMode="auto">
            <a:xfrm flipV="1">
              <a:off x="3408" y="2975"/>
              <a:ext cx="137" cy="1"/>
            </a:xfrm>
            <a:prstGeom prst="line">
              <a:avLst/>
            </a:prstGeom>
            <a:noFill/>
            <a:ln w="9525">
              <a:solidFill>
                <a:schemeClr val="tx1"/>
              </a:solidFill>
              <a:round/>
              <a:headEnd type="triangle" w="med" len="med"/>
              <a:tailEnd/>
            </a:ln>
          </p:spPr>
          <p:txBody>
            <a:bodyPr/>
            <a:lstStyle/>
            <a:p>
              <a:endParaRPr lang="en-US"/>
            </a:p>
          </p:txBody>
        </p:sp>
      </p:grpSp>
      <p:sp>
        <p:nvSpPr>
          <p:cNvPr id="18450" name="Line 33"/>
          <p:cNvSpPr>
            <a:spLocks noChangeShapeType="1"/>
          </p:cNvSpPr>
          <p:nvPr/>
        </p:nvSpPr>
        <p:spPr bwMode="auto">
          <a:xfrm>
            <a:off x="6477000" y="2133600"/>
            <a:ext cx="762000" cy="609600"/>
          </a:xfrm>
          <a:prstGeom prst="line">
            <a:avLst/>
          </a:prstGeom>
          <a:noFill/>
          <a:ln w="9525">
            <a:solidFill>
              <a:schemeClr val="tx1"/>
            </a:solidFill>
            <a:round/>
            <a:headEnd type="triangle" w="med" len="med"/>
            <a:tailEnd/>
          </a:ln>
        </p:spPr>
        <p:txBody>
          <a:bodyPr/>
          <a:lstStyle/>
          <a:p>
            <a:endParaRPr lang="en-US"/>
          </a:p>
        </p:txBody>
      </p:sp>
      <p:sp>
        <p:nvSpPr>
          <p:cNvPr id="18451" name="Line 34"/>
          <p:cNvSpPr>
            <a:spLocks noChangeShapeType="1"/>
          </p:cNvSpPr>
          <p:nvPr/>
        </p:nvSpPr>
        <p:spPr bwMode="auto">
          <a:xfrm>
            <a:off x="4419600" y="6172200"/>
            <a:ext cx="1588" cy="263525"/>
          </a:xfrm>
          <a:prstGeom prst="line">
            <a:avLst/>
          </a:prstGeom>
          <a:noFill/>
          <a:ln w="9525">
            <a:solidFill>
              <a:schemeClr val="tx1"/>
            </a:solidFill>
            <a:round/>
            <a:headEnd/>
            <a:tailEnd type="triangle" w="med" len="med"/>
          </a:ln>
        </p:spPr>
        <p:txBody>
          <a:bodyPr/>
          <a:lstStyle/>
          <a:p>
            <a:endParaRPr lang="en-US"/>
          </a:p>
        </p:txBody>
      </p:sp>
    </p:spTree>
  </p:cSld>
  <p:clrMapOvr>
    <a:masterClrMapping/>
  </p:clrMapOvr>
  <p:transition>
    <p:zoom/>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58" name="_s1056"/>
          <p:cNvSpPr>
            <a:spLocks noChangeArrowheads="1"/>
          </p:cNvSpPr>
          <p:nvPr/>
        </p:nvSpPr>
        <p:spPr bwMode="auto">
          <a:xfrm>
            <a:off x="609600" y="1066800"/>
            <a:ext cx="7696200" cy="5715000"/>
          </a:xfrm>
          <a:prstGeom prst="ellipse">
            <a:avLst/>
          </a:prstGeom>
          <a:solidFill>
            <a:srgbClr val="FFCC00">
              <a:alpha val="50195"/>
            </a:srgbClr>
          </a:solidFill>
          <a:ln w="15875">
            <a:solidFill>
              <a:srgbClr val="FF9900"/>
            </a:solidFill>
            <a:prstDash val="sysDot"/>
            <a:round/>
            <a:headEnd/>
            <a:tailEnd/>
          </a:ln>
        </p:spPr>
        <p:txBody>
          <a:bodyPr lIns="0" tIns="0" rIns="0" bIns="0" anchor="ctr"/>
          <a:lstStyle/>
          <a:p>
            <a:endParaRPr lang="en-US"/>
          </a:p>
        </p:txBody>
      </p:sp>
      <p:sp>
        <p:nvSpPr>
          <p:cNvPr id="19459" name="Rectangle 3"/>
          <p:cNvSpPr>
            <a:spLocks noChangeArrowheads="1"/>
          </p:cNvSpPr>
          <p:nvPr/>
        </p:nvSpPr>
        <p:spPr bwMode="auto">
          <a:xfrm>
            <a:off x="3200400" y="2971800"/>
            <a:ext cx="2135188" cy="3200400"/>
          </a:xfrm>
          <a:prstGeom prst="rect">
            <a:avLst/>
          </a:prstGeom>
          <a:solidFill>
            <a:srgbClr val="FFCC66">
              <a:alpha val="92155"/>
            </a:srgbClr>
          </a:solidFill>
          <a:ln w="38100">
            <a:solidFill>
              <a:srgbClr val="FF9900"/>
            </a:solidFill>
            <a:miter lim="800000"/>
            <a:headEnd/>
            <a:tailEnd/>
          </a:ln>
        </p:spPr>
        <p:txBody>
          <a:bodyPr anchor="ctr"/>
          <a:lstStyle/>
          <a:p>
            <a:pPr>
              <a:spcAft>
                <a:spcPct val="20000"/>
              </a:spcAft>
            </a:pPr>
            <a:r>
              <a:rPr lang="en-US" sz="1400" b="1"/>
              <a:t>Effective Public Sector Management</a:t>
            </a:r>
          </a:p>
          <a:p>
            <a:pPr>
              <a:buFontTx/>
              <a:buChar char="•"/>
            </a:pPr>
            <a:r>
              <a:rPr lang="en-US" sz="1200"/>
              <a:t> </a:t>
            </a:r>
            <a:r>
              <a:rPr lang="en-US" sz="1400">
                <a:solidFill>
                  <a:srgbClr val="003399"/>
                </a:solidFill>
              </a:rPr>
              <a:t>Public financial management </a:t>
            </a:r>
          </a:p>
          <a:p>
            <a:pPr>
              <a:buFontTx/>
              <a:buChar char="•"/>
            </a:pPr>
            <a:r>
              <a:rPr lang="en-US" sz="1400">
                <a:solidFill>
                  <a:srgbClr val="003399"/>
                </a:solidFill>
              </a:rPr>
              <a:t> Civil service meritocracy &amp; adequate pay</a:t>
            </a:r>
          </a:p>
          <a:p>
            <a:pPr>
              <a:buFontTx/>
              <a:buChar char="•"/>
            </a:pPr>
            <a:r>
              <a:rPr lang="en-US" sz="1400">
                <a:solidFill>
                  <a:srgbClr val="003399"/>
                </a:solidFill>
              </a:rPr>
              <a:t> Service delivery and regulatory agencies in sectors</a:t>
            </a:r>
          </a:p>
          <a:p>
            <a:pPr>
              <a:buFontTx/>
              <a:buChar char="•"/>
            </a:pPr>
            <a:r>
              <a:rPr lang="en-US" sz="1400">
                <a:solidFill>
                  <a:srgbClr val="003399"/>
                </a:solidFill>
              </a:rPr>
              <a:t> Decentralization/local public management</a:t>
            </a:r>
          </a:p>
          <a:p>
            <a:pPr>
              <a:buFontTx/>
              <a:buChar char="•"/>
            </a:pPr>
            <a:r>
              <a:rPr lang="en-US" sz="1400"/>
              <a:t> </a:t>
            </a:r>
            <a:r>
              <a:rPr lang="en-US" sz="1400">
                <a:solidFill>
                  <a:srgbClr val="99CCFF"/>
                </a:solidFill>
              </a:rPr>
              <a:t>Ethics &amp; leadership</a:t>
            </a:r>
          </a:p>
        </p:txBody>
      </p:sp>
      <p:sp>
        <p:nvSpPr>
          <p:cNvPr id="19460" name="Text Box 4"/>
          <p:cNvSpPr txBox="1">
            <a:spLocks noChangeArrowheads="1"/>
          </p:cNvSpPr>
          <p:nvPr/>
        </p:nvSpPr>
        <p:spPr bwMode="auto">
          <a:xfrm>
            <a:off x="2592388" y="1539875"/>
            <a:ext cx="3611562" cy="1050925"/>
          </a:xfrm>
          <a:prstGeom prst="rect">
            <a:avLst/>
          </a:prstGeom>
          <a:solidFill>
            <a:srgbClr val="FFCC66"/>
          </a:solidFill>
          <a:ln w="9525">
            <a:solidFill>
              <a:srgbClr val="000000"/>
            </a:solidFill>
            <a:miter lim="800000"/>
            <a:headEnd/>
            <a:tailEnd/>
          </a:ln>
        </p:spPr>
        <p:txBody>
          <a:bodyPr/>
          <a:lstStyle/>
          <a:p>
            <a:pPr marL="117475" indent="-117475" algn="ctr" eaLnBrk="0" hangingPunct="0">
              <a:spcAft>
                <a:spcPct val="20000"/>
              </a:spcAft>
            </a:pPr>
            <a:r>
              <a:rPr lang="en-US" sz="1300" b="1">
                <a:cs typeface="Arial" charset="0"/>
              </a:rPr>
              <a:t>Political Accountability</a:t>
            </a:r>
          </a:p>
          <a:p>
            <a:pPr marL="117475" indent="-117475" eaLnBrk="0" hangingPunct="0">
              <a:buFontTx/>
              <a:buChar char="•"/>
            </a:pPr>
            <a:r>
              <a:rPr lang="en-US" sz="1100">
                <a:solidFill>
                  <a:schemeClr val="bg1"/>
                </a:solidFill>
                <a:cs typeface="Arial" charset="0"/>
              </a:rPr>
              <a:t>Political competition, broad-based political parties</a:t>
            </a:r>
          </a:p>
          <a:p>
            <a:pPr marL="117475" indent="-117475" eaLnBrk="0" hangingPunct="0">
              <a:buFontTx/>
              <a:buChar char="•"/>
            </a:pPr>
            <a:r>
              <a:rPr lang="en-US" sz="1100">
                <a:solidFill>
                  <a:schemeClr val="bg1"/>
                </a:solidFill>
                <a:cs typeface="Arial" charset="0"/>
              </a:rPr>
              <a:t>Transparency &amp; regulation of party financing</a:t>
            </a:r>
          </a:p>
          <a:p>
            <a:pPr marL="117475" indent="-117475" eaLnBrk="0" hangingPunct="0">
              <a:buFontTx/>
              <a:buChar char="•"/>
            </a:pPr>
            <a:r>
              <a:rPr lang="en-US" sz="1100">
                <a:solidFill>
                  <a:schemeClr val="bg1"/>
                </a:solidFill>
                <a:cs typeface="Arial" charset="0"/>
              </a:rPr>
              <a:t>Disclosure of Parliamentary votes</a:t>
            </a:r>
          </a:p>
          <a:p>
            <a:pPr marL="117475" indent="-117475" eaLnBrk="0" hangingPunct="0">
              <a:buFontTx/>
              <a:buChar char="•"/>
            </a:pPr>
            <a:r>
              <a:rPr lang="en-US" sz="1100">
                <a:solidFill>
                  <a:srgbClr val="99CCFF"/>
                </a:solidFill>
                <a:cs typeface="Arial" charset="0"/>
              </a:rPr>
              <a:t>Declaration/publication of assets, liabilities, income</a:t>
            </a:r>
          </a:p>
        </p:txBody>
      </p:sp>
      <p:sp>
        <p:nvSpPr>
          <p:cNvPr id="19461" name="Text Box 5"/>
          <p:cNvSpPr txBox="1">
            <a:spLocks noChangeArrowheads="1"/>
          </p:cNvSpPr>
          <p:nvPr/>
        </p:nvSpPr>
        <p:spPr bwMode="auto">
          <a:xfrm>
            <a:off x="1062038" y="3108325"/>
            <a:ext cx="1712912" cy="1773238"/>
          </a:xfrm>
          <a:prstGeom prst="rect">
            <a:avLst/>
          </a:prstGeom>
          <a:solidFill>
            <a:srgbClr val="FFCC66"/>
          </a:solidFill>
          <a:ln w="9525">
            <a:solidFill>
              <a:srgbClr val="000000"/>
            </a:solidFill>
            <a:miter lim="800000"/>
            <a:headEnd/>
            <a:tailEnd/>
          </a:ln>
        </p:spPr>
        <p:txBody>
          <a:bodyPr>
            <a:spAutoFit/>
          </a:bodyPr>
          <a:lstStyle/>
          <a:p>
            <a:pPr marL="117475" indent="-117475" algn="ctr" eaLnBrk="0" hangingPunct="0">
              <a:lnSpc>
                <a:spcPct val="85000"/>
              </a:lnSpc>
              <a:spcAft>
                <a:spcPct val="25000"/>
              </a:spcAft>
            </a:pPr>
            <a:r>
              <a:rPr lang="en-US" sz="1300" b="1">
                <a:cs typeface="Arial" charset="0"/>
              </a:rPr>
              <a:t>Formal Oversight Institutions</a:t>
            </a:r>
          </a:p>
          <a:p>
            <a:pPr marL="117475" indent="-117475" eaLnBrk="0" hangingPunct="0">
              <a:lnSpc>
                <a:spcPct val="85000"/>
              </a:lnSpc>
              <a:buFontTx/>
              <a:buChar char="•"/>
            </a:pPr>
            <a:r>
              <a:rPr lang="en-US" sz="1100">
                <a:solidFill>
                  <a:srgbClr val="0033CC"/>
                </a:solidFill>
                <a:cs typeface="Arial" charset="0"/>
              </a:rPr>
              <a:t>Independent, effective judiciary</a:t>
            </a:r>
          </a:p>
          <a:p>
            <a:pPr marL="117475" indent="-117475" eaLnBrk="0" hangingPunct="0">
              <a:lnSpc>
                <a:spcPct val="85000"/>
              </a:lnSpc>
              <a:buFontTx/>
              <a:buChar char="•"/>
            </a:pPr>
            <a:r>
              <a:rPr lang="en-US" sz="1100">
                <a:solidFill>
                  <a:srgbClr val="99CCFF"/>
                </a:solidFill>
                <a:cs typeface="Arial" charset="0"/>
              </a:rPr>
              <a:t>Legislative oversight (PACs, PECs)</a:t>
            </a:r>
          </a:p>
          <a:p>
            <a:pPr marL="117475" indent="-117475" eaLnBrk="0" hangingPunct="0">
              <a:lnSpc>
                <a:spcPct val="85000"/>
              </a:lnSpc>
              <a:buFontTx/>
              <a:buChar char="•"/>
            </a:pPr>
            <a:r>
              <a:rPr lang="en-US" sz="1100">
                <a:solidFill>
                  <a:srgbClr val="0033CC"/>
                </a:solidFill>
                <a:cs typeface="Arial" charset="0"/>
              </a:rPr>
              <a:t>Independent oversight institutions (SAI)</a:t>
            </a:r>
          </a:p>
          <a:p>
            <a:pPr marL="117475" indent="-117475" eaLnBrk="0" hangingPunct="0">
              <a:lnSpc>
                <a:spcPct val="85000"/>
              </a:lnSpc>
              <a:buFontTx/>
              <a:buChar char="•"/>
            </a:pPr>
            <a:r>
              <a:rPr lang="en-US" sz="1100">
                <a:solidFill>
                  <a:srgbClr val="0033CC"/>
                </a:solidFill>
                <a:cs typeface="Arial" charset="0"/>
              </a:rPr>
              <a:t>Global initiatives: UN, OECD Convention, anti-money laundering</a:t>
            </a:r>
          </a:p>
        </p:txBody>
      </p:sp>
      <p:sp>
        <p:nvSpPr>
          <p:cNvPr id="19462" name="Line 6"/>
          <p:cNvSpPr>
            <a:spLocks noChangeShapeType="1"/>
          </p:cNvSpPr>
          <p:nvPr/>
        </p:nvSpPr>
        <p:spPr bwMode="auto">
          <a:xfrm>
            <a:off x="4343400" y="2667000"/>
            <a:ext cx="1588" cy="263525"/>
          </a:xfrm>
          <a:prstGeom prst="line">
            <a:avLst/>
          </a:prstGeom>
          <a:noFill/>
          <a:ln w="9525">
            <a:solidFill>
              <a:schemeClr val="tx1"/>
            </a:solidFill>
            <a:round/>
            <a:headEnd/>
            <a:tailEnd type="triangle" w="med" len="med"/>
          </a:ln>
        </p:spPr>
        <p:txBody>
          <a:bodyPr/>
          <a:lstStyle/>
          <a:p>
            <a:endParaRPr lang="en-US"/>
          </a:p>
        </p:txBody>
      </p:sp>
      <p:sp>
        <p:nvSpPr>
          <p:cNvPr id="19463" name="Line 7"/>
          <p:cNvSpPr>
            <a:spLocks noChangeShapeType="1"/>
          </p:cNvSpPr>
          <p:nvPr/>
        </p:nvSpPr>
        <p:spPr bwMode="auto">
          <a:xfrm flipV="1">
            <a:off x="2814638" y="3962400"/>
            <a:ext cx="304800" cy="0"/>
          </a:xfrm>
          <a:prstGeom prst="line">
            <a:avLst/>
          </a:prstGeom>
          <a:noFill/>
          <a:ln w="9525">
            <a:solidFill>
              <a:schemeClr val="tx1"/>
            </a:solidFill>
            <a:round/>
            <a:headEnd/>
            <a:tailEnd type="triangle" w="med" len="med"/>
          </a:ln>
        </p:spPr>
        <p:txBody>
          <a:bodyPr/>
          <a:lstStyle/>
          <a:p>
            <a:endParaRPr lang="en-US"/>
          </a:p>
        </p:txBody>
      </p:sp>
      <p:sp>
        <p:nvSpPr>
          <p:cNvPr id="19464" name="Line 8"/>
          <p:cNvSpPr>
            <a:spLocks noChangeShapeType="1"/>
          </p:cNvSpPr>
          <p:nvPr/>
        </p:nvSpPr>
        <p:spPr bwMode="auto">
          <a:xfrm flipV="1">
            <a:off x="1525588" y="2166938"/>
            <a:ext cx="595312" cy="436562"/>
          </a:xfrm>
          <a:prstGeom prst="line">
            <a:avLst/>
          </a:prstGeom>
          <a:noFill/>
          <a:ln w="9525">
            <a:solidFill>
              <a:schemeClr val="tx1"/>
            </a:solidFill>
            <a:round/>
            <a:headEnd/>
            <a:tailEnd type="triangle" w="med" len="med"/>
          </a:ln>
        </p:spPr>
        <p:txBody>
          <a:bodyPr/>
          <a:lstStyle/>
          <a:p>
            <a:endParaRPr lang="en-US"/>
          </a:p>
        </p:txBody>
      </p:sp>
      <p:sp>
        <p:nvSpPr>
          <p:cNvPr id="19465" name="Line 9"/>
          <p:cNvSpPr>
            <a:spLocks noChangeShapeType="1"/>
          </p:cNvSpPr>
          <p:nvPr/>
        </p:nvSpPr>
        <p:spPr bwMode="auto">
          <a:xfrm>
            <a:off x="1746250" y="5486400"/>
            <a:ext cx="904875" cy="762000"/>
          </a:xfrm>
          <a:prstGeom prst="line">
            <a:avLst/>
          </a:prstGeom>
          <a:noFill/>
          <a:ln w="9525">
            <a:solidFill>
              <a:schemeClr val="tx1"/>
            </a:solidFill>
            <a:round/>
            <a:headEnd/>
            <a:tailEnd type="triangle" w="med" len="med"/>
          </a:ln>
        </p:spPr>
        <p:txBody>
          <a:bodyPr/>
          <a:lstStyle/>
          <a:p>
            <a:endParaRPr lang="en-US"/>
          </a:p>
        </p:txBody>
      </p:sp>
      <p:sp>
        <p:nvSpPr>
          <p:cNvPr id="19466" name="Text Box 10"/>
          <p:cNvSpPr txBox="1">
            <a:spLocks noChangeArrowheads="1"/>
          </p:cNvSpPr>
          <p:nvPr/>
        </p:nvSpPr>
        <p:spPr bwMode="auto">
          <a:xfrm rot="5400000">
            <a:off x="7303294" y="3891756"/>
            <a:ext cx="1454150" cy="223838"/>
          </a:xfrm>
          <a:prstGeom prst="rect">
            <a:avLst/>
          </a:prstGeom>
          <a:noFill/>
          <a:ln w="9525">
            <a:noFill/>
            <a:miter lim="800000"/>
            <a:headEnd/>
            <a:tailEnd/>
          </a:ln>
        </p:spPr>
        <p:txBody>
          <a:bodyPr/>
          <a:lstStyle/>
          <a:p>
            <a:pPr algn="ctr" eaLnBrk="0" hangingPunct="0"/>
            <a:r>
              <a:rPr lang="en-US" sz="1400" b="1">
                <a:solidFill>
                  <a:srgbClr val="CC6600"/>
                </a:solidFill>
                <a:cs typeface="Arial" charset="0"/>
              </a:rPr>
              <a:t>Citizens/Firms</a:t>
            </a:r>
          </a:p>
        </p:txBody>
      </p:sp>
      <p:sp>
        <p:nvSpPr>
          <p:cNvPr id="19467" name="Text Box 11"/>
          <p:cNvSpPr txBox="1">
            <a:spLocks noChangeArrowheads="1"/>
          </p:cNvSpPr>
          <p:nvPr/>
        </p:nvSpPr>
        <p:spPr bwMode="auto">
          <a:xfrm>
            <a:off x="3886200" y="6335713"/>
            <a:ext cx="1489075" cy="217487"/>
          </a:xfrm>
          <a:prstGeom prst="rect">
            <a:avLst/>
          </a:prstGeom>
          <a:noFill/>
          <a:ln w="9525">
            <a:noFill/>
            <a:miter lim="800000"/>
            <a:headEnd/>
            <a:tailEnd/>
          </a:ln>
        </p:spPr>
        <p:txBody>
          <a:bodyPr/>
          <a:lstStyle/>
          <a:p>
            <a:pPr algn="ctr" eaLnBrk="0" hangingPunct="0"/>
            <a:r>
              <a:rPr lang="en-US" sz="1400" b="1">
                <a:solidFill>
                  <a:srgbClr val="CC6600"/>
                </a:solidFill>
                <a:cs typeface="Arial" charset="0"/>
              </a:rPr>
              <a:t>Citizens/Firms</a:t>
            </a:r>
          </a:p>
        </p:txBody>
      </p:sp>
      <p:sp>
        <p:nvSpPr>
          <p:cNvPr id="19468" name="Text Box 12"/>
          <p:cNvSpPr txBox="1">
            <a:spLocks noChangeArrowheads="1"/>
          </p:cNvSpPr>
          <p:nvPr/>
        </p:nvSpPr>
        <p:spPr bwMode="auto">
          <a:xfrm rot="-5400000">
            <a:off x="146844" y="3964781"/>
            <a:ext cx="1454150" cy="223838"/>
          </a:xfrm>
          <a:prstGeom prst="rect">
            <a:avLst/>
          </a:prstGeom>
          <a:noFill/>
          <a:ln w="9525">
            <a:noFill/>
            <a:miter lim="800000"/>
            <a:headEnd/>
            <a:tailEnd/>
          </a:ln>
        </p:spPr>
        <p:txBody>
          <a:bodyPr/>
          <a:lstStyle/>
          <a:p>
            <a:pPr algn="ctr" eaLnBrk="0" hangingPunct="0"/>
            <a:r>
              <a:rPr lang="en-US" sz="1400" b="1">
                <a:solidFill>
                  <a:srgbClr val="CC6600"/>
                </a:solidFill>
                <a:cs typeface="Arial" charset="0"/>
              </a:rPr>
              <a:t>Citizens/Firms</a:t>
            </a:r>
          </a:p>
        </p:txBody>
      </p:sp>
      <p:sp>
        <p:nvSpPr>
          <p:cNvPr id="19469" name="Text Box 13"/>
          <p:cNvSpPr txBox="1">
            <a:spLocks noChangeArrowheads="1"/>
          </p:cNvSpPr>
          <p:nvPr/>
        </p:nvSpPr>
        <p:spPr bwMode="auto">
          <a:xfrm>
            <a:off x="3733800" y="1154113"/>
            <a:ext cx="1489075" cy="217487"/>
          </a:xfrm>
          <a:prstGeom prst="rect">
            <a:avLst/>
          </a:prstGeom>
          <a:noFill/>
          <a:ln w="9525">
            <a:noFill/>
            <a:miter lim="800000"/>
            <a:headEnd/>
            <a:tailEnd/>
          </a:ln>
        </p:spPr>
        <p:txBody>
          <a:bodyPr/>
          <a:lstStyle/>
          <a:p>
            <a:pPr algn="ctr" eaLnBrk="0" hangingPunct="0"/>
            <a:r>
              <a:rPr lang="en-US" sz="1400" b="1">
                <a:solidFill>
                  <a:srgbClr val="CC6600"/>
                </a:solidFill>
                <a:cs typeface="Arial" charset="0"/>
              </a:rPr>
              <a:t>Citizens/Firms</a:t>
            </a:r>
          </a:p>
        </p:txBody>
      </p:sp>
      <p:sp>
        <p:nvSpPr>
          <p:cNvPr id="22542" name="Text Box 14"/>
          <p:cNvSpPr txBox="1">
            <a:spLocks noChangeArrowheads="1"/>
          </p:cNvSpPr>
          <p:nvPr/>
        </p:nvSpPr>
        <p:spPr bwMode="auto">
          <a:xfrm>
            <a:off x="596900" y="203200"/>
            <a:ext cx="8166100" cy="555625"/>
          </a:xfrm>
          <a:prstGeom prst="rect">
            <a:avLst/>
          </a:prstGeom>
          <a:noFill/>
          <a:ln w="9525">
            <a:noFill/>
            <a:miter lim="800000"/>
            <a:headEnd/>
            <a:tailEnd/>
          </a:ln>
        </p:spPr>
        <p:txBody>
          <a:bodyPr lIns="91430" tIns="45715" rIns="91430" bIns="45715">
            <a:spAutoFit/>
          </a:bodyPr>
          <a:lstStyle/>
          <a:p>
            <a:pPr algn="ctr">
              <a:lnSpc>
                <a:spcPct val="95000"/>
              </a:lnSpc>
              <a:defRPr/>
            </a:pPr>
            <a:r>
              <a:rPr lang="en-US" sz="3200" dirty="0">
                <a:solidFill>
                  <a:schemeClr val="accent2">
                    <a:lumMod val="50000"/>
                  </a:schemeClr>
                </a:solidFill>
                <a:cs typeface="Times New Roman" pitchFamily="18" charset="0"/>
              </a:rPr>
              <a:t>Governance has many dimensions</a:t>
            </a:r>
          </a:p>
        </p:txBody>
      </p:sp>
      <p:sp>
        <p:nvSpPr>
          <p:cNvPr id="19471" name="Text Box 15"/>
          <p:cNvSpPr txBox="1">
            <a:spLocks noChangeArrowheads="1"/>
          </p:cNvSpPr>
          <p:nvPr/>
        </p:nvSpPr>
        <p:spPr bwMode="auto">
          <a:xfrm>
            <a:off x="7651750" y="5715000"/>
            <a:ext cx="1492250" cy="838200"/>
          </a:xfrm>
          <a:prstGeom prst="rect">
            <a:avLst/>
          </a:prstGeom>
          <a:solidFill>
            <a:srgbClr val="008000">
              <a:alpha val="29019"/>
            </a:srgbClr>
          </a:solidFill>
          <a:ln w="9525">
            <a:solidFill>
              <a:srgbClr val="FF9900"/>
            </a:solidFill>
            <a:miter lim="800000"/>
            <a:headEnd/>
            <a:tailEnd/>
          </a:ln>
        </p:spPr>
        <p:txBody>
          <a:bodyPr lIns="91430" tIns="45715" rIns="91430" bIns="45715"/>
          <a:lstStyle/>
          <a:p>
            <a:pPr algn="ctr" eaLnBrk="0" hangingPunct="0">
              <a:lnSpc>
                <a:spcPct val="85000"/>
              </a:lnSpc>
            </a:pPr>
            <a:r>
              <a:rPr lang="en-US" sz="1600" b="1">
                <a:solidFill>
                  <a:schemeClr val="accent2"/>
                </a:solidFill>
                <a:cs typeface="Arial" charset="0"/>
              </a:rPr>
              <a:t>Outcomes: Services, Regulations</a:t>
            </a:r>
          </a:p>
        </p:txBody>
      </p:sp>
      <p:sp>
        <p:nvSpPr>
          <p:cNvPr id="19472" name="AutoShape 16"/>
          <p:cNvSpPr>
            <a:spLocks noChangeArrowheads="1"/>
          </p:cNvSpPr>
          <p:nvPr/>
        </p:nvSpPr>
        <p:spPr bwMode="auto">
          <a:xfrm rot="-3065751">
            <a:off x="6724650" y="5695950"/>
            <a:ext cx="1181100" cy="457200"/>
          </a:xfrm>
          <a:prstGeom prst="downArrow">
            <a:avLst>
              <a:gd name="adj1" fmla="val 49611"/>
              <a:gd name="adj2" fmla="val 62491"/>
            </a:avLst>
          </a:prstGeom>
          <a:solidFill>
            <a:srgbClr val="FFCC66"/>
          </a:solidFill>
          <a:ln w="9525">
            <a:solidFill>
              <a:schemeClr val="tx1"/>
            </a:solidFill>
            <a:miter lim="800000"/>
            <a:headEnd/>
            <a:tailEnd/>
          </a:ln>
        </p:spPr>
        <p:txBody>
          <a:bodyPr vert="eaVert" wrap="none" anchor="ctr"/>
          <a:lstStyle/>
          <a:p>
            <a:endParaRPr lang="en-US"/>
          </a:p>
        </p:txBody>
      </p:sp>
      <p:grpSp>
        <p:nvGrpSpPr>
          <p:cNvPr id="19473" name="Group 17"/>
          <p:cNvGrpSpPr>
            <a:grpSpLocks/>
          </p:cNvGrpSpPr>
          <p:nvPr/>
        </p:nvGrpSpPr>
        <p:grpSpPr bwMode="auto">
          <a:xfrm>
            <a:off x="5410200" y="3048000"/>
            <a:ext cx="2279650" cy="3200400"/>
            <a:chOff x="3408" y="1920"/>
            <a:chExt cx="1436" cy="2016"/>
          </a:xfrm>
        </p:grpSpPr>
        <p:sp>
          <p:nvSpPr>
            <p:cNvPr id="19476" name="Line 18"/>
            <p:cNvSpPr>
              <a:spLocks noChangeShapeType="1"/>
            </p:cNvSpPr>
            <p:nvPr/>
          </p:nvSpPr>
          <p:spPr bwMode="auto">
            <a:xfrm flipV="1">
              <a:off x="3408" y="2399"/>
              <a:ext cx="137" cy="1"/>
            </a:xfrm>
            <a:prstGeom prst="line">
              <a:avLst/>
            </a:prstGeom>
            <a:noFill/>
            <a:ln w="9525">
              <a:solidFill>
                <a:schemeClr val="tx1"/>
              </a:solidFill>
              <a:round/>
              <a:headEnd type="triangle" w="med" len="med"/>
              <a:tailEnd/>
            </a:ln>
          </p:spPr>
          <p:txBody>
            <a:bodyPr/>
            <a:lstStyle/>
            <a:p>
              <a:endParaRPr lang="en-US"/>
            </a:p>
          </p:txBody>
        </p:sp>
        <p:sp>
          <p:nvSpPr>
            <p:cNvPr id="19477" name="Text Box 19"/>
            <p:cNvSpPr txBox="1">
              <a:spLocks noChangeArrowheads="1"/>
            </p:cNvSpPr>
            <p:nvPr/>
          </p:nvSpPr>
          <p:spPr bwMode="auto">
            <a:xfrm>
              <a:off x="3548" y="1920"/>
              <a:ext cx="1296" cy="624"/>
            </a:xfrm>
            <a:prstGeom prst="rect">
              <a:avLst/>
            </a:prstGeom>
            <a:solidFill>
              <a:srgbClr val="FFCC66"/>
            </a:solidFill>
            <a:ln w="9525">
              <a:solidFill>
                <a:schemeClr val="tx1"/>
              </a:solidFill>
              <a:miter lim="800000"/>
              <a:headEnd/>
              <a:tailEnd/>
            </a:ln>
          </p:spPr>
          <p:txBody>
            <a:bodyPr lIns="91430" tIns="45715" rIns="91430" bIns="45715"/>
            <a:lstStyle/>
            <a:p>
              <a:pPr marL="177800" indent="-114300" algn="ctr"/>
              <a:r>
                <a:rPr lang="en-US" sz="1300" b="1">
                  <a:cs typeface="Times New Roman" pitchFamily="18" charset="0"/>
                </a:rPr>
                <a:t>Civil Society &amp; Media</a:t>
              </a:r>
            </a:p>
            <a:p>
              <a:pPr marL="177800" indent="-114300">
                <a:lnSpc>
                  <a:spcPct val="80000"/>
                </a:lnSpc>
                <a:buFontTx/>
                <a:buChar char="•"/>
              </a:pPr>
              <a:r>
                <a:rPr lang="en-US" sz="1100">
                  <a:solidFill>
                    <a:srgbClr val="0099FF"/>
                  </a:solidFill>
                  <a:cs typeface="Times New Roman" pitchFamily="18" charset="0"/>
                </a:rPr>
                <a:t>Freedom of press, FOI</a:t>
              </a:r>
            </a:p>
            <a:p>
              <a:pPr marL="177800" indent="-114300">
                <a:lnSpc>
                  <a:spcPct val="80000"/>
                </a:lnSpc>
                <a:buFontTx/>
                <a:buChar char="•"/>
              </a:pPr>
              <a:r>
                <a:rPr lang="en-US" sz="1100">
                  <a:solidFill>
                    <a:srgbClr val="0099FF"/>
                  </a:solidFill>
                  <a:cs typeface="Times New Roman" pitchFamily="18" charset="0"/>
                </a:rPr>
                <a:t>Civil society watchdogs</a:t>
              </a:r>
            </a:p>
            <a:p>
              <a:pPr marL="177800" indent="-114300">
                <a:lnSpc>
                  <a:spcPct val="80000"/>
                </a:lnSpc>
                <a:buFontTx/>
                <a:buChar char="•"/>
              </a:pPr>
              <a:r>
                <a:rPr lang="en-US" sz="1100">
                  <a:solidFill>
                    <a:srgbClr val="0099FF"/>
                  </a:solidFill>
                  <a:cs typeface="Times New Roman" pitchFamily="18" charset="0"/>
                </a:rPr>
                <a:t>Report cards, client survey</a:t>
              </a:r>
            </a:p>
            <a:p>
              <a:pPr marL="177800" indent="-114300">
                <a:lnSpc>
                  <a:spcPct val="80000"/>
                </a:lnSpc>
                <a:buFontTx/>
                <a:buChar char="•"/>
              </a:pPr>
              <a:r>
                <a:rPr lang="en-US" sz="1100">
                  <a:solidFill>
                    <a:srgbClr val="003399"/>
                  </a:solidFill>
                </a:rPr>
                <a:t>Beneficiary participation in projects</a:t>
              </a:r>
            </a:p>
          </p:txBody>
        </p:sp>
        <p:sp>
          <p:nvSpPr>
            <p:cNvPr id="19478" name="Text Box 20"/>
            <p:cNvSpPr txBox="1">
              <a:spLocks noChangeArrowheads="1"/>
            </p:cNvSpPr>
            <p:nvPr/>
          </p:nvSpPr>
          <p:spPr bwMode="auto">
            <a:xfrm>
              <a:off x="3547" y="2592"/>
              <a:ext cx="1297" cy="812"/>
            </a:xfrm>
            <a:prstGeom prst="rect">
              <a:avLst/>
            </a:prstGeom>
            <a:solidFill>
              <a:srgbClr val="FFCC66"/>
            </a:solidFill>
            <a:ln w="9525">
              <a:solidFill>
                <a:schemeClr val="tx1"/>
              </a:solidFill>
              <a:miter lim="800000"/>
              <a:headEnd/>
              <a:tailEnd/>
            </a:ln>
          </p:spPr>
          <p:txBody>
            <a:bodyPr lIns="91430" tIns="45715" rIns="91430" bIns="45715">
              <a:spAutoFit/>
            </a:bodyPr>
            <a:lstStyle/>
            <a:p>
              <a:pPr marL="177800" indent="-114300" algn="ctr">
                <a:lnSpc>
                  <a:spcPct val="75000"/>
                </a:lnSpc>
              </a:pPr>
              <a:r>
                <a:rPr lang="en-US" sz="1300" b="1">
                  <a:cs typeface="Times New Roman" pitchFamily="18" charset="0"/>
                </a:rPr>
                <a:t>Private Sector Interface</a:t>
              </a:r>
            </a:p>
            <a:p>
              <a:pPr marL="177800" indent="-114300">
                <a:lnSpc>
                  <a:spcPct val="75000"/>
                </a:lnSpc>
                <a:buFontTx/>
                <a:buChar char="•"/>
              </a:pPr>
              <a:r>
                <a:rPr lang="en-US" sz="1100">
                  <a:solidFill>
                    <a:srgbClr val="003399"/>
                  </a:solidFill>
                  <a:cs typeface="Times New Roman" pitchFamily="18" charset="0"/>
                </a:rPr>
                <a:t>Streamlined regulation</a:t>
              </a:r>
            </a:p>
            <a:p>
              <a:pPr marL="177800" indent="-114300">
                <a:lnSpc>
                  <a:spcPct val="75000"/>
                </a:lnSpc>
                <a:buFontTx/>
                <a:buChar char="•"/>
              </a:pPr>
              <a:r>
                <a:rPr lang="en-US" sz="1100">
                  <a:solidFill>
                    <a:srgbClr val="66CCFF"/>
                  </a:solidFill>
                  <a:cs typeface="Times New Roman" pitchFamily="18" charset="0"/>
                </a:rPr>
                <a:t>Public-private dialogue</a:t>
              </a:r>
            </a:p>
            <a:p>
              <a:pPr marL="177800" indent="-114300">
                <a:lnSpc>
                  <a:spcPct val="75000"/>
                </a:lnSpc>
                <a:buFontTx/>
                <a:buChar char="•"/>
              </a:pPr>
              <a:r>
                <a:rPr lang="en-US" sz="1100">
                  <a:solidFill>
                    <a:srgbClr val="0099FF"/>
                  </a:solidFill>
                  <a:cs typeface="Times New Roman" pitchFamily="18" charset="0"/>
                </a:rPr>
                <a:t>Extractive Industry Transparency</a:t>
              </a:r>
            </a:p>
            <a:p>
              <a:pPr marL="177800" indent="-114300">
                <a:lnSpc>
                  <a:spcPct val="75000"/>
                </a:lnSpc>
                <a:buFontTx/>
                <a:buChar char="•"/>
              </a:pPr>
              <a:r>
                <a:rPr lang="en-US" sz="1100">
                  <a:solidFill>
                    <a:srgbClr val="0099FF"/>
                  </a:solidFill>
                  <a:cs typeface="Times New Roman" pitchFamily="18" charset="0"/>
                </a:rPr>
                <a:t>Corporate governance</a:t>
              </a:r>
            </a:p>
            <a:p>
              <a:pPr marL="177800" indent="-114300">
                <a:lnSpc>
                  <a:spcPct val="75000"/>
                </a:lnSpc>
                <a:buFontTx/>
                <a:buChar char="•"/>
              </a:pPr>
              <a:r>
                <a:rPr lang="en-US" sz="1100">
                  <a:solidFill>
                    <a:srgbClr val="66CCFF"/>
                  </a:solidFill>
                  <a:cs typeface="Times New Roman" pitchFamily="18" charset="0"/>
                </a:rPr>
                <a:t>Collective business associations</a:t>
              </a:r>
            </a:p>
          </p:txBody>
        </p:sp>
        <p:sp>
          <p:nvSpPr>
            <p:cNvPr id="19479" name="Line 21"/>
            <p:cNvSpPr>
              <a:spLocks noChangeShapeType="1"/>
            </p:cNvSpPr>
            <p:nvPr/>
          </p:nvSpPr>
          <p:spPr bwMode="auto">
            <a:xfrm flipV="1">
              <a:off x="3792" y="3504"/>
              <a:ext cx="476" cy="432"/>
            </a:xfrm>
            <a:prstGeom prst="line">
              <a:avLst/>
            </a:prstGeom>
            <a:noFill/>
            <a:ln w="9525">
              <a:solidFill>
                <a:schemeClr val="tx1"/>
              </a:solidFill>
              <a:round/>
              <a:headEnd/>
              <a:tailEnd type="triangle" w="med" len="med"/>
            </a:ln>
          </p:spPr>
          <p:txBody>
            <a:bodyPr/>
            <a:lstStyle/>
            <a:p>
              <a:endParaRPr lang="en-US"/>
            </a:p>
          </p:txBody>
        </p:sp>
        <p:sp>
          <p:nvSpPr>
            <p:cNvPr id="19480" name="Line 22"/>
            <p:cNvSpPr>
              <a:spLocks noChangeShapeType="1"/>
            </p:cNvSpPr>
            <p:nvPr/>
          </p:nvSpPr>
          <p:spPr bwMode="auto">
            <a:xfrm flipV="1">
              <a:off x="3408" y="2975"/>
              <a:ext cx="137" cy="1"/>
            </a:xfrm>
            <a:prstGeom prst="line">
              <a:avLst/>
            </a:prstGeom>
            <a:noFill/>
            <a:ln w="9525">
              <a:solidFill>
                <a:schemeClr val="tx1"/>
              </a:solidFill>
              <a:round/>
              <a:headEnd type="triangle" w="med" len="med"/>
              <a:tailEnd/>
            </a:ln>
          </p:spPr>
          <p:txBody>
            <a:bodyPr/>
            <a:lstStyle/>
            <a:p>
              <a:endParaRPr lang="en-US"/>
            </a:p>
          </p:txBody>
        </p:sp>
      </p:grpSp>
      <p:sp>
        <p:nvSpPr>
          <p:cNvPr id="19474" name="Line 23"/>
          <p:cNvSpPr>
            <a:spLocks noChangeShapeType="1"/>
          </p:cNvSpPr>
          <p:nvPr/>
        </p:nvSpPr>
        <p:spPr bwMode="auto">
          <a:xfrm>
            <a:off x="6477000" y="2133600"/>
            <a:ext cx="762000" cy="609600"/>
          </a:xfrm>
          <a:prstGeom prst="line">
            <a:avLst/>
          </a:prstGeom>
          <a:noFill/>
          <a:ln w="9525">
            <a:solidFill>
              <a:schemeClr val="tx1"/>
            </a:solidFill>
            <a:round/>
            <a:headEnd type="triangle" w="med" len="med"/>
            <a:tailEnd/>
          </a:ln>
        </p:spPr>
        <p:txBody>
          <a:bodyPr/>
          <a:lstStyle/>
          <a:p>
            <a:endParaRPr lang="en-US"/>
          </a:p>
        </p:txBody>
      </p:sp>
      <p:sp>
        <p:nvSpPr>
          <p:cNvPr id="19475" name="Line 24"/>
          <p:cNvSpPr>
            <a:spLocks noChangeShapeType="1"/>
          </p:cNvSpPr>
          <p:nvPr/>
        </p:nvSpPr>
        <p:spPr bwMode="auto">
          <a:xfrm>
            <a:off x="4419600" y="6137275"/>
            <a:ext cx="1588" cy="263525"/>
          </a:xfrm>
          <a:prstGeom prst="line">
            <a:avLst/>
          </a:prstGeom>
          <a:noFill/>
          <a:ln w="9525">
            <a:solidFill>
              <a:schemeClr val="tx1"/>
            </a:solidFill>
            <a:round/>
            <a:headEnd/>
            <a:tailEnd type="triangle" w="med" len="med"/>
          </a:ln>
        </p:spPr>
        <p:txBody>
          <a:bodyPr/>
          <a:lstStyle/>
          <a:p>
            <a:endParaRPr lang="en-US"/>
          </a:p>
        </p:txBody>
      </p:sp>
    </p:spTree>
  </p:cSld>
  <p:clrMapOvr>
    <a:masterClrMapping/>
  </p:clrMapOvr>
  <p:transition>
    <p:zoom/>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2034" name="AutoShape 2"/>
          <p:cNvSpPr>
            <a:spLocks noChangeArrowheads="1"/>
          </p:cNvSpPr>
          <p:nvPr/>
        </p:nvSpPr>
        <p:spPr bwMode="auto">
          <a:xfrm>
            <a:off x="5410200" y="1720850"/>
            <a:ext cx="2879725" cy="1479550"/>
          </a:xfrm>
          <a:prstGeom prst="irregularSeal2">
            <a:avLst/>
          </a:prstGeom>
          <a:solidFill>
            <a:srgbClr val="A50021"/>
          </a:solidFill>
          <a:ln w="9525">
            <a:solidFill>
              <a:schemeClr val="tx1"/>
            </a:solidFill>
            <a:miter lim="800000"/>
            <a:headEnd/>
            <a:tailEnd/>
          </a:ln>
        </p:spPr>
        <p:txBody>
          <a:bodyPr lIns="182880" tIns="182880" rIns="182880" bIns="182880" anchor="ctr">
            <a:spAutoFit/>
          </a:bodyPr>
          <a:lstStyle/>
          <a:p>
            <a:pPr algn="ctr"/>
            <a:r>
              <a:rPr lang="en-US" sz="1600" b="1">
                <a:solidFill>
                  <a:schemeClr val="bg1"/>
                </a:solidFill>
                <a:cs typeface="Arial" charset="0"/>
              </a:rPr>
              <a:t>State Capture</a:t>
            </a:r>
          </a:p>
        </p:txBody>
      </p:sp>
      <p:sp>
        <p:nvSpPr>
          <p:cNvPr id="172035" name="AutoShape 3"/>
          <p:cNvSpPr>
            <a:spLocks noChangeArrowheads="1"/>
          </p:cNvSpPr>
          <p:nvPr/>
        </p:nvSpPr>
        <p:spPr bwMode="auto">
          <a:xfrm>
            <a:off x="457200" y="5073650"/>
            <a:ext cx="3810000" cy="1479550"/>
          </a:xfrm>
          <a:prstGeom prst="irregularSeal2">
            <a:avLst/>
          </a:prstGeom>
          <a:solidFill>
            <a:srgbClr val="A50021"/>
          </a:solidFill>
          <a:ln w="9525">
            <a:solidFill>
              <a:schemeClr val="tx1"/>
            </a:solidFill>
            <a:miter lim="800000"/>
            <a:headEnd/>
            <a:tailEnd/>
          </a:ln>
        </p:spPr>
        <p:txBody>
          <a:bodyPr lIns="182880" tIns="182880" rIns="182880" bIns="182880" anchor="ctr">
            <a:spAutoFit/>
          </a:bodyPr>
          <a:lstStyle/>
          <a:p>
            <a:pPr algn="ctr"/>
            <a:r>
              <a:rPr lang="en-US" sz="1600" b="1">
                <a:solidFill>
                  <a:schemeClr val="bg1"/>
                </a:solidFill>
                <a:cs typeface="Arial" charset="0"/>
              </a:rPr>
              <a:t>Administrative Corruption </a:t>
            </a:r>
          </a:p>
        </p:txBody>
      </p:sp>
      <p:sp>
        <p:nvSpPr>
          <p:cNvPr id="20484" name="_s1056"/>
          <p:cNvSpPr>
            <a:spLocks noChangeArrowheads="1"/>
          </p:cNvSpPr>
          <p:nvPr/>
        </p:nvSpPr>
        <p:spPr bwMode="auto">
          <a:xfrm>
            <a:off x="609600" y="1066800"/>
            <a:ext cx="7696200" cy="5715000"/>
          </a:xfrm>
          <a:prstGeom prst="ellipse">
            <a:avLst/>
          </a:prstGeom>
          <a:solidFill>
            <a:srgbClr val="FFCC00">
              <a:alpha val="50195"/>
            </a:srgbClr>
          </a:solidFill>
          <a:ln w="15875">
            <a:solidFill>
              <a:srgbClr val="FF9900"/>
            </a:solidFill>
            <a:prstDash val="sysDot"/>
            <a:round/>
            <a:headEnd/>
            <a:tailEnd/>
          </a:ln>
        </p:spPr>
        <p:txBody>
          <a:bodyPr lIns="0" tIns="0" rIns="0" bIns="0" anchor="ctr"/>
          <a:lstStyle/>
          <a:p>
            <a:endParaRPr lang="en-US"/>
          </a:p>
        </p:txBody>
      </p:sp>
      <p:sp>
        <p:nvSpPr>
          <p:cNvPr id="20485" name="Rectangle 5"/>
          <p:cNvSpPr>
            <a:spLocks noChangeArrowheads="1"/>
          </p:cNvSpPr>
          <p:nvPr/>
        </p:nvSpPr>
        <p:spPr bwMode="auto">
          <a:xfrm>
            <a:off x="3200400" y="2971800"/>
            <a:ext cx="2135188" cy="3124200"/>
          </a:xfrm>
          <a:prstGeom prst="rect">
            <a:avLst/>
          </a:prstGeom>
          <a:solidFill>
            <a:srgbClr val="FFCC66">
              <a:alpha val="92155"/>
            </a:srgbClr>
          </a:solidFill>
          <a:ln w="38100">
            <a:solidFill>
              <a:srgbClr val="FF9900"/>
            </a:solidFill>
            <a:miter lim="800000"/>
            <a:headEnd/>
            <a:tailEnd/>
          </a:ln>
        </p:spPr>
        <p:txBody>
          <a:bodyPr anchor="ctr"/>
          <a:lstStyle/>
          <a:p>
            <a:pPr>
              <a:spcAft>
                <a:spcPct val="20000"/>
              </a:spcAft>
            </a:pPr>
            <a:r>
              <a:rPr lang="en-US" sz="1400" b="1"/>
              <a:t>Effective Public Sector Management</a:t>
            </a:r>
          </a:p>
          <a:p>
            <a:pPr>
              <a:buFontTx/>
              <a:buChar char="•"/>
            </a:pPr>
            <a:r>
              <a:rPr lang="en-US" sz="1400"/>
              <a:t> Public finance management &amp; procurement</a:t>
            </a:r>
          </a:p>
          <a:p>
            <a:pPr>
              <a:buFontTx/>
              <a:buChar char="•"/>
            </a:pPr>
            <a:r>
              <a:rPr lang="en-US" sz="1400"/>
              <a:t> Civil service meritocracy &amp; adequate pay</a:t>
            </a:r>
          </a:p>
          <a:p>
            <a:pPr>
              <a:buFontTx/>
              <a:buChar char="•"/>
            </a:pPr>
            <a:r>
              <a:rPr lang="en-US" sz="1400"/>
              <a:t> Service delivery and regulatory agencies in sectors</a:t>
            </a:r>
          </a:p>
          <a:p>
            <a:pPr>
              <a:buFontTx/>
              <a:buChar char="•"/>
            </a:pPr>
            <a:r>
              <a:rPr lang="en-US" sz="1400"/>
              <a:t> Decentralization/local public management</a:t>
            </a:r>
          </a:p>
          <a:p>
            <a:pPr>
              <a:buFontTx/>
              <a:buChar char="•"/>
            </a:pPr>
            <a:r>
              <a:rPr lang="en-US" sz="1400"/>
              <a:t> Ethics &amp; leadership</a:t>
            </a:r>
          </a:p>
        </p:txBody>
      </p:sp>
      <p:sp>
        <p:nvSpPr>
          <p:cNvPr id="20486" name="Text Box 6"/>
          <p:cNvSpPr txBox="1">
            <a:spLocks noChangeArrowheads="1"/>
          </p:cNvSpPr>
          <p:nvPr/>
        </p:nvSpPr>
        <p:spPr bwMode="auto">
          <a:xfrm>
            <a:off x="2592388" y="1539875"/>
            <a:ext cx="3611562" cy="1050925"/>
          </a:xfrm>
          <a:prstGeom prst="rect">
            <a:avLst/>
          </a:prstGeom>
          <a:solidFill>
            <a:srgbClr val="FFCC66"/>
          </a:solidFill>
          <a:ln w="9525">
            <a:solidFill>
              <a:srgbClr val="000000"/>
            </a:solidFill>
            <a:miter lim="800000"/>
            <a:headEnd/>
            <a:tailEnd/>
          </a:ln>
        </p:spPr>
        <p:txBody>
          <a:bodyPr/>
          <a:lstStyle/>
          <a:p>
            <a:pPr marL="117475" indent="-117475" algn="ctr" eaLnBrk="0" hangingPunct="0">
              <a:spcAft>
                <a:spcPct val="20000"/>
              </a:spcAft>
            </a:pPr>
            <a:r>
              <a:rPr lang="en-US" sz="1300" b="1">
                <a:cs typeface="Arial" charset="0"/>
              </a:rPr>
              <a:t>Political Accountability</a:t>
            </a:r>
          </a:p>
          <a:p>
            <a:pPr marL="117475" indent="-117475" eaLnBrk="0" hangingPunct="0">
              <a:buFontTx/>
              <a:buChar char="•"/>
            </a:pPr>
            <a:r>
              <a:rPr lang="en-US" sz="1100">
                <a:cs typeface="Arial" charset="0"/>
              </a:rPr>
              <a:t>Political competition, broad-based political parties</a:t>
            </a:r>
          </a:p>
          <a:p>
            <a:pPr marL="117475" indent="-117475" eaLnBrk="0" hangingPunct="0">
              <a:buFontTx/>
              <a:buChar char="•"/>
            </a:pPr>
            <a:r>
              <a:rPr lang="en-US" sz="1100">
                <a:cs typeface="Arial" charset="0"/>
              </a:rPr>
              <a:t>Transparency &amp; regulation of party financing</a:t>
            </a:r>
          </a:p>
          <a:p>
            <a:pPr marL="117475" indent="-117475" eaLnBrk="0" hangingPunct="0">
              <a:buFontTx/>
              <a:buChar char="•"/>
            </a:pPr>
            <a:r>
              <a:rPr lang="en-US" sz="1100">
                <a:cs typeface="Arial" charset="0"/>
              </a:rPr>
              <a:t>Disclosure of Parliamentary votes</a:t>
            </a:r>
          </a:p>
          <a:p>
            <a:pPr marL="117475" indent="-117475" eaLnBrk="0" hangingPunct="0">
              <a:buFontTx/>
              <a:buChar char="•"/>
            </a:pPr>
            <a:r>
              <a:rPr lang="en-US" sz="1100">
                <a:cs typeface="Arial" charset="0"/>
              </a:rPr>
              <a:t>Declaration/publication of assets, liabilities, income</a:t>
            </a:r>
          </a:p>
        </p:txBody>
      </p:sp>
      <p:sp>
        <p:nvSpPr>
          <p:cNvPr id="20487" name="Text Box 7"/>
          <p:cNvSpPr txBox="1">
            <a:spLocks noChangeArrowheads="1"/>
          </p:cNvSpPr>
          <p:nvPr/>
        </p:nvSpPr>
        <p:spPr bwMode="auto">
          <a:xfrm>
            <a:off x="1062038" y="3108325"/>
            <a:ext cx="1712912" cy="1773238"/>
          </a:xfrm>
          <a:prstGeom prst="rect">
            <a:avLst/>
          </a:prstGeom>
          <a:solidFill>
            <a:srgbClr val="FFCC66"/>
          </a:solidFill>
          <a:ln w="9525">
            <a:solidFill>
              <a:srgbClr val="000000"/>
            </a:solidFill>
            <a:miter lim="800000"/>
            <a:headEnd/>
            <a:tailEnd/>
          </a:ln>
        </p:spPr>
        <p:txBody>
          <a:bodyPr>
            <a:spAutoFit/>
          </a:bodyPr>
          <a:lstStyle/>
          <a:p>
            <a:pPr marL="117475" indent="-117475" algn="ctr" eaLnBrk="0" hangingPunct="0">
              <a:lnSpc>
                <a:spcPct val="85000"/>
              </a:lnSpc>
              <a:spcAft>
                <a:spcPct val="25000"/>
              </a:spcAft>
            </a:pPr>
            <a:r>
              <a:rPr lang="en-US" sz="1300" b="1">
                <a:cs typeface="Arial" charset="0"/>
              </a:rPr>
              <a:t>Formal Oversight Institutions</a:t>
            </a:r>
          </a:p>
          <a:p>
            <a:pPr marL="117475" indent="-117475" eaLnBrk="0" hangingPunct="0">
              <a:lnSpc>
                <a:spcPct val="85000"/>
              </a:lnSpc>
              <a:buFontTx/>
              <a:buChar char="•"/>
            </a:pPr>
            <a:r>
              <a:rPr lang="en-US" sz="1100">
                <a:cs typeface="Arial" charset="0"/>
              </a:rPr>
              <a:t>Independent, effective judiciary</a:t>
            </a:r>
          </a:p>
          <a:p>
            <a:pPr marL="117475" indent="-117475" eaLnBrk="0" hangingPunct="0">
              <a:lnSpc>
                <a:spcPct val="85000"/>
              </a:lnSpc>
              <a:buFontTx/>
              <a:buChar char="•"/>
            </a:pPr>
            <a:r>
              <a:rPr lang="en-US" sz="1100">
                <a:cs typeface="Arial" charset="0"/>
              </a:rPr>
              <a:t>Legislative oversight (PACs, PECs)</a:t>
            </a:r>
          </a:p>
          <a:p>
            <a:pPr marL="117475" indent="-117475" eaLnBrk="0" hangingPunct="0">
              <a:lnSpc>
                <a:spcPct val="85000"/>
              </a:lnSpc>
              <a:buFontTx/>
              <a:buChar char="•"/>
            </a:pPr>
            <a:r>
              <a:rPr lang="en-US" sz="1100">
                <a:cs typeface="Arial" charset="0"/>
              </a:rPr>
              <a:t>Independent oversight institutions (SAI)</a:t>
            </a:r>
          </a:p>
          <a:p>
            <a:pPr marL="117475" indent="-117475" eaLnBrk="0" hangingPunct="0">
              <a:lnSpc>
                <a:spcPct val="85000"/>
              </a:lnSpc>
              <a:buFontTx/>
              <a:buChar char="•"/>
            </a:pPr>
            <a:r>
              <a:rPr lang="en-US" sz="1100">
                <a:cs typeface="Arial" charset="0"/>
              </a:rPr>
              <a:t>Global initiatives: UN, OECD Convention, anti-money laundering</a:t>
            </a:r>
          </a:p>
        </p:txBody>
      </p:sp>
      <p:sp>
        <p:nvSpPr>
          <p:cNvPr id="20488" name="Line 8"/>
          <p:cNvSpPr>
            <a:spLocks noChangeShapeType="1"/>
          </p:cNvSpPr>
          <p:nvPr/>
        </p:nvSpPr>
        <p:spPr bwMode="auto">
          <a:xfrm>
            <a:off x="4343400" y="2667000"/>
            <a:ext cx="1588" cy="263525"/>
          </a:xfrm>
          <a:prstGeom prst="line">
            <a:avLst/>
          </a:prstGeom>
          <a:noFill/>
          <a:ln w="9525">
            <a:solidFill>
              <a:schemeClr val="tx1"/>
            </a:solidFill>
            <a:round/>
            <a:headEnd/>
            <a:tailEnd type="triangle" w="med" len="med"/>
          </a:ln>
        </p:spPr>
        <p:txBody>
          <a:bodyPr/>
          <a:lstStyle/>
          <a:p>
            <a:endParaRPr lang="en-US"/>
          </a:p>
        </p:txBody>
      </p:sp>
      <p:sp>
        <p:nvSpPr>
          <p:cNvPr id="20489" name="Line 9"/>
          <p:cNvSpPr>
            <a:spLocks noChangeShapeType="1"/>
          </p:cNvSpPr>
          <p:nvPr/>
        </p:nvSpPr>
        <p:spPr bwMode="auto">
          <a:xfrm flipV="1">
            <a:off x="2814638" y="3962400"/>
            <a:ext cx="304800" cy="0"/>
          </a:xfrm>
          <a:prstGeom prst="line">
            <a:avLst/>
          </a:prstGeom>
          <a:noFill/>
          <a:ln w="9525">
            <a:solidFill>
              <a:schemeClr val="tx1"/>
            </a:solidFill>
            <a:round/>
            <a:headEnd/>
            <a:tailEnd type="triangle" w="med" len="med"/>
          </a:ln>
        </p:spPr>
        <p:txBody>
          <a:bodyPr/>
          <a:lstStyle/>
          <a:p>
            <a:endParaRPr lang="en-US"/>
          </a:p>
        </p:txBody>
      </p:sp>
      <p:sp>
        <p:nvSpPr>
          <p:cNvPr id="20490" name="Line 10"/>
          <p:cNvSpPr>
            <a:spLocks noChangeShapeType="1"/>
          </p:cNvSpPr>
          <p:nvPr/>
        </p:nvSpPr>
        <p:spPr bwMode="auto">
          <a:xfrm flipV="1">
            <a:off x="1525588" y="2166938"/>
            <a:ext cx="595312" cy="436562"/>
          </a:xfrm>
          <a:prstGeom prst="line">
            <a:avLst/>
          </a:prstGeom>
          <a:noFill/>
          <a:ln w="9525">
            <a:solidFill>
              <a:schemeClr val="tx1"/>
            </a:solidFill>
            <a:round/>
            <a:headEnd/>
            <a:tailEnd type="triangle" w="med" len="med"/>
          </a:ln>
        </p:spPr>
        <p:txBody>
          <a:bodyPr/>
          <a:lstStyle/>
          <a:p>
            <a:endParaRPr lang="en-US"/>
          </a:p>
        </p:txBody>
      </p:sp>
      <p:sp>
        <p:nvSpPr>
          <p:cNvPr id="20491" name="Line 11"/>
          <p:cNvSpPr>
            <a:spLocks noChangeShapeType="1"/>
          </p:cNvSpPr>
          <p:nvPr/>
        </p:nvSpPr>
        <p:spPr bwMode="auto">
          <a:xfrm>
            <a:off x="1524000" y="5257800"/>
            <a:ext cx="1127125" cy="990600"/>
          </a:xfrm>
          <a:prstGeom prst="line">
            <a:avLst/>
          </a:prstGeom>
          <a:noFill/>
          <a:ln w="9525">
            <a:solidFill>
              <a:schemeClr val="tx1"/>
            </a:solidFill>
            <a:round/>
            <a:headEnd/>
            <a:tailEnd type="triangle" w="med" len="med"/>
          </a:ln>
        </p:spPr>
        <p:txBody>
          <a:bodyPr/>
          <a:lstStyle/>
          <a:p>
            <a:endParaRPr lang="en-US"/>
          </a:p>
        </p:txBody>
      </p:sp>
      <p:sp>
        <p:nvSpPr>
          <p:cNvPr id="20492" name="Text Box 12"/>
          <p:cNvSpPr txBox="1">
            <a:spLocks noChangeArrowheads="1"/>
          </p:cNvSpPr>
          <p:nvPr/>
        </p:nvSpPr>
        <p:spPr bwMode="auto">
          <a:xfrm rot="5400000">
            <a:off x="7303294" y="3891756"/>
            <a:ext cx="1454150" cy="223838"/>
          </a:xfrm>
          <a:prstGeom prst="rect">
            <a:avLst/>
          </a:prstGeom>
          <a:noFill/>
          <a:ln w="9525">
            <a:noFill/>
            <a:miter lim="800000"/>
            <a:headEnd/>
            <a:tailEnd/>
          </a:ln>
        </p:spPr>
        <p:txBody>
          <a:bodyPr/>
          <a:lstStyle/>
          <a:p>
            <a:pPr algn="ctr" eaLnBrk="0" hangingPunct="0"/>
            <a:r>
              <a:rPr lang="en-US" sz="1400" b="1">
                <a:solidFill>
                  <a:srgbClr val="CC6600"/>
                </a:solidFill>
                <a:cs typeface="Arial" charset="0"/>
              </a:rPr>
              <a:t>Citizens/Firms</a:t>
            </a:r>
          </a:p>
        </p:txBody>
      </p:sp>
      <p:sp>
        <p:nvSpPr>
          <p:cNvPr id="20493" name="Text Box 13"/>
          <p:cNvSpPr txBox="1">
            <a:spLocks noChangeArrowheads="1"/>
          </p:cNvSpPr>
          <p:nvPr/>
        </p:nvSpPr>
        <p:spPr bwMode="auto">
          <a:xfrm>
            <a:off x="3886200" y="6335713"/>
            <a:ext cx="1489075" cy="217487"/>
          </a:xfrm>
          <a:prstGeom prst="rect">
            <a:avLst/>
          </a:prstGeom>
          <a:noFill/>
          <a:ln w="9525">
            <a:noFill/>
            <a:miter lim="800000"/>
            <a:headEnd/>
            <a:tailEnd/>
          </a:ln>
        </p:spPr>
        <p:txBody>
          <a:bodyPr/>
          <a:lstStyle/>
          <a:p>
            <a:pPr algn="ctr" eaLnBrk="0" hangingPunct="0"/>
            <a:r>
              <a:rPr lang="en-US" sz="1400" b="1">
                <a:solidFill>
                  <a:srgbClr val="CC6600"/>
                </a:solidFill>
                <a:cs typeface="Arial" charset="0"/>
              </a:rPr>
              <a:t>Citizens/Firms</a:t>
            </a:r>
          </a:p>
        </p:txBody>
      </p:sp>
      <p:sp>
        <p:nvSpPr>
          <p:cNvPr id="20494" name="Text Box 14"/>
          <p:cNvSpPr txBox="1">
            <a:spLocks noChangeArrowheads="1"/>
          </p:cNvSpPr>
          <p:nvPr/>
        </p:nvSpPr>
        <p:spPr bwMode="auto">
          <a:xfrm rot="-5400000">
            <a:off x="146844" y="3964781"/>
            <a:ext cx="1454150" cy="223838"/>
          </a:xfrm>
          <a:prstGeom prst="rect">
            <a:avLst/>
          </a:prstGeom>
          <a:noFill/>
          <a:ln w="9525">
            <a:noFill/>
            <a:miter lim="800000"/>
            <a:headEnd/>
            <a:tailEnd/>
          </a:ln>
        </p:spPr>
        <p:txBody>
          <a:bodyPr/>
          <a:lstStyle/>
          <a:p>
            <a:pPr algn="ctr" eaLnBrk="0" hangingPunct="0"/>
            <a:r>
              <a:rPr lang="en-US" sz="1400" b="1">
                <a:solidFill>
                  <a:srgbClr val="CC6600"/>
                </a:solidFill>
                <a:cs typeface="Arial" charset="0"/>
              </a:rPr>
              <a:t>Citizens/Firms</a:t>
            </a:r>
          </a:p>
        </p:txBody>
      </p:sp>
      <p:sp>
        <p:nvSpPr>
          <p:cNvPr id="20495" name="Text Box 15"/>
          <p:cNvSpPr txBox="1">
            <a:spLocks noChangeArrowheads="1"/>
          </p:cNvSpPr>
          <p:nvPr/>
        </p:nvSpPr>
        <p:spPr bwMode="auto">
          <a:xfrm>
            <a:off x="3733800" y="1154113"/>
            <a:ext cx="1489075" cy="217487"/>
          </a:xfrm>
          <a:prstGeom prst="rect">
            <a:avLst/>
          </a:prstGeom>
          <a:noFill/>
          <a:ln w="9525">
            <a:noFill/>
            <a:miter lim="800000"/>
            <a:headEnd/>
            <a:tailEnd/>
          </a:ln>
        </p:spPr>
        <p:txBody>
          <a:bodyPr/>
          <a:lstStyle/>
          <a:p>
            <a:pPr algn="ctr" eaLnBrk="0" hangingPunct="0"/>
            <a:r>
              <a:rPr lang="en-US" sz="1400" b="1">
                <a:solidFill>
                  <a:srgbClr val="CC6600"/>
                </a:solidFill>
                <a:cs typeface="Arial" charset="0"/>
              </a:rPr>
              <a:t>Citizens/Firms</a:t>
            </a:r>
          </a:p>
        </p:txBody>
      </p:sp>
      <p:sp>
        <p:nvSpPr>
          <p:cNvPr id="23568" name="Text Box 16"/>
          <p:cNvSpPr txBox="1">
            <a:spLocks noChangeArrowheads="1"/>
          </p:cNvSpPr>
          <p:nvPr/>
        </p:nvSpPr>
        <p:spPr bwMode="auto">
          <a:xfrm>
            <a:off x="825500" y="358775"/>
            <a:ext cx="8166100" cy="560388"/>
          </a:xfrm>
          <a:prstGeom prst="rect">
            <a:avLst/>
          </a:prstGeom>
          <a:noFill/>
          <a:ln w="9525">
            <a:noFill/>
            <a:miter lim="800000"/>
            <a:headEnd/>
            <a:tailEnd/>
          </a:ln>
        </p:spPr>
        <p:txBody>
          <a:bodyPr lIns="91430" tIns="45715" rIns="91430" bIns="45715">
            <a:spAutoFit/>
          </a:bodyPr>
          <a:lstStyle/>
          <a:p>
            <a:pPr algn="ctr">
              <a:lnSpc>
                <a:spcPct val="95000"/>
              </a:lnSpc>
              <a:defRPr/>
            </a:pPr>
            <a:r>
              <a:rPr lang="en-US" sz="3200" i="1" dirty="0">
                <a:solidFill>
                  <a:schemeClr val="accent2">
                    <a:lumMod val="50000"/>
                  </a:schemeClr>
                </a:solidFill>
              </a:rPr>
              <a:t>When Governance Breaks Down . . .</a:t>
            </a:r>
          </a:p>
        </p:txBody>
      </p:sp>
      <p:sp>
        <p:nvSpPr>
          <p:cNvPr id="20497" name="Text Box 17"/>
          <p:cNvSpPr txBox="1">
            <a:spLocks noChangeArrowheads="1"/>
          </p:cNvSpPr>
          <p:nvPr/>
        </p:nvSpPr>
        <p:spPr bwMode="auto">
          <a:xfrm>
            <a:off x="7651750" y="5715000"/>
            <a:ext cx="1492250" cy="838200"/>
          </a:xfrm>
          <a:prstGeom prst="rect">
            <a:avLst/>
          </a:prstGeom>
          <a:solidFill>
            <a:srgbClr val="008000">
              <a:alpha val="29019"/>
            </a:srgbClr>
          </a:solidFill>
          <a:ln w="9525">
            <a:solidFill>
              <a:srgbClr val="FF9900"/>
            </a:solidFill>
            <a:miter lim="800000"/>
            <a:headEnd/>
            <a:tailEnd/>
          </a:ln>
        </p:spPr>
        <p:txBody>
          <a:bodyPr lIns="91430" tIns="45715" rIns="91430" bIns="45715"/>
          <a:lstStyle/>
          <a:p>
            <a:pPr algn="ctr" eaLnBrk="0" hangingPunct="0">
              <a:lnSpc>
                <a:spcPct val="85000"/>
              </a:lnSpc>
            </a:pPr>
            <a:r>
              <a:rPr lang="en-US" sz="1600" b="1">
                <a:solidFill>
                  <a:schemeClr val="accent2"/>
                </a:solidFill>
                <a:cs typeface="Arial" charset="0"/>
              </a:rPr>
              <a:t>Outcomes: Services, Regulations</a:t>
            </a:r>
          </a:p>
        </p:txBody>
      </p:sp>
      <p:sp>
        <p:nvSpPr>
          <p:cNvPr id="20498" name="AutoShape 18"/>
          <p:cNvSpPr>
            <a:spLocks noChangeArrowheads="1"/>
          </p:cNvSpPr>
          <p:nvPr/>
        </p:nvSpPr>
        <p:spPr bwMode="auto">
          <a:xfrm rot="-3065751">
            <a:off x="6724650" y="5695950"/>
            <a:ext cx="1181100" cy="457200"/>
          </a:xfrm>
          <a:prstGeom prst="downArrow">
            <a:avLst>
              <a:gd name="adj1" fmla="val 49611"/>
              <a:gd name="adj2" fmla="val 62491"/>
            </a:avLst>
          </a:prstGeom>
          <a:solidFill>
            <a:srgbClr val="FFCC66"/>
          </a:solidFill>
          <a:ln w="9525">
            <a:solidFill>
              <a:schemeClr val="tx1"/>
            </a:solidFill>
            <a:miter lim="800000"/>
            <a:headEnd/>
            <a:tailEnd/>
          </a:ln>
        </p:spPr>
        <p:txBody>
          <a:bodyPr vert="eaVert" wrap="none" anchor="ctr"/>
          <a:lstStyle/>
          <a:p>
            <a:endParaRPr lang="en-US"/>
          </a:p>
        </p:txBody>
      </p:sp>
      <p:grpSp>
        <p:nvGrpSpPr>
          <p:cNvPr id="20499" name="Group 19"/>
          <p:cNvGrpSpPr>
            <a:grpSpLocks/>
          </p:cNvGrpSpPr>
          <p:nvPr/>
        </p:nvGrpSpPr>
        <p:grpSpPr bwMode="auto">
          <a:xfrm>
            <a:off x="5410200" y="3048000"/>
            <a:ext cx="2279650" cy="3200400"/>
            <a:chOff x="3408" y="1920"/>
            <a:chExt cx="1436" cy="2016"/>
          </a:xfrm>
        </p:grpSpPr>
        <p:sp>
          <p:nvSpPr>
            <p:cNvPr id="20503" name="Line 20"/>
            <p:cNvSpPr>
              <a:spLocks noChangeShapeType="1"/>
            </p:cNvSpPr>
            <p:nvPr/>
          </p:nvSpPr>
          <p:spPr bwMode="auto">
            <a:xfrm flipV="1">
              <a:off x="3408" y="2399"/>
              <a:ext cx="137" cy="1"/>
            </a:xfrm>
            <a:prstGeom prst="line">
              <a:avLst/>
            </a:prstGeom>
            <a:noFill/>
            <a:ln w="9525">
              <a:solidFill>
                <a:schemeClr val="tx1"/>
              </a:solidFill>
              <a:round/>
              <a:headEnd type="triangle" w="med" len="med"/>
              <a:tailEnd/>
            </a:ln>
          </p:spPr>
          <p:txBody>
            <a:bodyPr/>
            <a:lstStyle/>
            <a:p>
              <a:endParaRPr lang="en-US"/>
            </a:p>
          </p:txBody>
        </p:sp>
        <p:sp>
          <p:nvSpPr>
            <p:cNvPr id="20504" name="Text Box 21"/>
            <p:cNvSpPr txBox="1">
              <a:spLocks noChangeArrowheads="1"/>
            </p:cNvSpPr>
            <p:nvPr/>
          </p:nvSpPr>
          <p:spPr bwMode="auto">
            <a:xfrm>
              <a:off x="3548" y="1920"/>
              <a:ext cx="1296" cy="624"/>
            </a:xfrm>
            <a:prstGeom prst="rect">
              <a:avLst/>
            </a:prstGeom>
            <a:solidFill>
              <a:srgbClr val="FFCC66"/>
            </a:solidFill>
            <a:ln w="9525">
              <a:solidFill>
                <a:schemeClr val="tx1"/>
              </a:solidFill>
              <a:miter lim="800000"/>
              <a:headEnd/>
              <a:tailEnd/>
            </a:ln>
          </p:spPr>
          <p:txBody>
            <a:bodyPr lIns="91430" tIns="45715" rIns="91430" bIns="45715"/>
            <a:lstStyle/>
            <a:p>
              <a:pPr marL="177800" indent="-114300" algn="ctr"/>
              <a:r>
                <a:rPr lang="en-US" sz="1300" b="1">
                  <a:cs typeface="Times New Roman" pitchFamily="18" charset="0"/>
                </a:rPr>
                <a:t>Civil Society &amp; Media</a:t>
              </a:r>
            </a:p>
            <a:p>
              <a:pPr marL="177800" indent="-114300">
                <a:lnSpc>
                  <a:spcPct val="80000"/>
                </a:lnSpc>
                <a:buFontTx/>
                <a:buChar char="•"/>
              </a:pPr>
              <a:r>
                <a:rPr lang="en-US" sz="1100">
                  <a:cs typeface="Times New Roman" pitchFamily="18" charset="0"/>
                </a:rPr>
                <a:t>Freedom of press, FOI</a:t>
              </a:r>
            </a:p>
            <a:p>
              <a:pPr marL="177800" indent="-114300">
                <a:lnSpc>
                  <a:spcPct val="80000"/>
                </a:lnSpc>
                <a:buFontTx/>
                <a:buChar char="•"/>
              </a:pPr>
              <a:r>
                <a:rPr lang="en-US" sz="1100">
                  <a:cs typeface="Times New Roman" pitchFamily="18" charset="0"/>
                </a:rPr>
                <a:t>Civil society watchdogs</a:t>
              </a:r>
            </a:p>
            <a:p>
              <a:pPr marL="177800" indent="-114300">
                <a:lnSpc>
                  <a:spcPct val="80000"/>
                </a:lnSpc>
                <a:buFontTx/>
                <a:buChar char="•"/>
              </a:pPr>
              <a:r>
                <a:rPr lang="en-US" sz="1100">
                  <a:cs typeface="Times New Roman" pitchFamily="18" charset="0"/>
                </a:rPr>
                <a:t>Report cards, client survey</a:t>
              </a:r>
            </a:p>
            <a:p>
              <a:pPr marL="177800" indent="-114300">
                <a:lnSpc>
                  <a:spcPct val="80000"/>
                </a:lnSpc>
                <a:buFontTx/>
                <a:buChar char="•"/>
              </a:pPr>
              <a:r>
                <a:rPr lang="en-US" sz="1100"/>
                <a:t>Beneficiary participation in projects</a:t>
              </a:r>
            </a:p>
          </p:txBody>
        </p:sp>
        <p:sp>
          <p:nvSpPr>
            <p:cNvPr id="20505" name="Text Box 22"/>
            <p:cNvSpPr txBox="1">
              <a:spLocks noChangeArrowheads="1"/>
            </p:cNvSpPr>
            <p:nvPr/>
          </p:nvSpPr>
          <p:spPr bwMode="auto">
            <a:xfrm>
              <a:off x="3547" y="2592"/>
              <a:ext cx="1297" cy="812"/>
            </a:xfrm>
            <a:prstGeom prst="rect">
              <a:avLst/>
            </a:prstGeom>
            <a:solidFill>
              <a:srgbClr val="FFCC66"/>
            </a:solidFill>
            <a:ln w="9525">
              <a:solidFill>
                <a:schemeClr val="tx1"/>
              </a:solidFill>
              <a:miter lim="800000"/>
              <a:headEnd/>
              <a:tailEnd/>
            </a:ln>
          </p:spPr>
          <p:txBody>
            <a:bodyPr lIns="91430" tIns="45715" rIns="91430" bIns="45715">
              <a:spAutoFit/>
            </a:bodyPr>
            <a:lstStyle/>
            <a:p>
              <a:pPr marL="177800" indent="-114300" algn="ctr">
                <a:lnSpc>
                  <a:spcPct val="75000"/>
                </a:lnSpc>
              </a:pPr>
              <a:r>
                <a:rPr lang="en-US" sz="1300" b="1">
                  <a:cs typeface="Times New Roman" pitchFamily="18" charset="0"/>
                </a:rPr>
                <a:t>Private Sector Interface</a:t>
              </a:r>
            </a:p>
            <a:p>
              <a:pPr marL="177800" indent="-114300">
                <a:lnSpc>
                  <a:spcPct val="75000"/>
                </a:lnSpc>
                <a:buFontTx/>
                <a:buChar char="•"/>
              </a:pPr>
              <a:r>
                <a:rPr lang="en-US" sz="1100">
                  <a:cs typeface="Times New Roman" pitchFamily="18" charset="0"/>
                </a:rPr>
                <a:t>Streamlined regulation</a:t>
              </a:r>
            </a:p>
            <a:p>
              <a:pPr marL="177800" indent="-114300">
                <a:lnSpc>
                  <a:spcPct val="75000"/>
                </a:lnSpc>
                <a:buFontTx/>
                <a:buChar char="•"/>
              </a:pPr>
              <a:r>
                <a:rPr lang="en-US" sz="1100">
                  <a:cs typeface="Times New Roman" pitchFamily="18" charset="0"/>
                </a:rPr>
                <a:t>Public-private dialogue</a:t>
              </a:r>
            </a:p>
            <a:p>
              <a:pPr marL="177800" indent="-114300">
                <a:lnSpc>
                  <a:spcPct val="75000"/>
                </a:lnSpc>
                <a:buFontTx/>
                <a:buChar char="•"/>
              </a:pPr>
              <a:r>
                <a:rPr lang="en-US" sz="1100">
                  <a:cs typeface="Times New Roman" pitchFamily="18" charset="0"/>
                </a:rPr>
                <a:t>Extractive Industry Transparency</a:t>
              </a:r>
            </a:p>
            <a:p>
              <a:pPr marL="177800" indent="-114300">
                <a:lnSpc>
                  <a:spcPct val="75000"/>
                </a:lnSpc>
                <a:buFontTx/>
                <a:buChar char="•"/>
              </a:pPr>
              <a:r>
                <a:rPr lang="en-US" sz="1100">
                  <a:cs typeface="Times New Roman" pitchFamily="18" charset="0"/>
                </a:rPr>
                <a:t>Corporate governance</a:t>
              </a:r>
            </a:p>
            <a:p>
              <a:pPr marL="177800" indent="-114300">
                <a:lnSpc>
                  <a:spcPct val="75000"/>
                </a:lnSpc>
                <a:buFontTx/>
                <a:buChar char="•"/>
              </a:pPr>
              <a:r>
                <a:rPr lang="en-US" sz="1100">
                  <a:cs typeface="Times New Roman" pitchFamily="18" charset="0"/>
                </a:rPr>
                <a:t>Collective business associations</a:t>
              </a:r>
            </a:p>
          </p:txBody>
        </p:sp>
        <p:sp>
          <p:nvSpPr>
            <p:cNvPr id="20506" name="Line 23"/>
            <p:cNvSpPr>
              <a:spLocks noChangeShapeType="1"/>
            </p:cNvSpPr>
            <p:nvPr/>
          </p:nvSpPr>
          <p:spPr bwMode="auto">
            <a:xfrm flipV="1">
              <a:off x="3792" y="3504"/>
              <a:ext cx="476" cy="432"/>
            </a:xfrm>
            <a:prstGeom prst="line">
              <a:avLst/>
            </a:prstGeom>
            <a:noFill/>
            <a:ln w="9525">
              <a:solidFill>
                <a:schemeClr val="tx1"/>
              </a:solidFill>
              <a:round/>
              <a:headEnd/>
              <a:tailEnd type="triangle" w="med" len="med"/>
            </a:ln>
          </p:spPr>
          <p:txBody>
            <a:bodyPr/>
            <a:lstStyle/>
            <a:p>
              <a:endParaRPr lang="en-US"/>
            </a:p>
          </p:txBody>
        </p:sp>
        <p:sp>
          <p:nvSpPr>
            <p:cNvPr id="20507" name="Line 24"/>
            <p:cNvSpPr>
              <a:spLocks noChangeShapeType="1"/>
            </p:cNvSpPr>
            <p:nvPr/>
          </p:nvSpPr>
          <p:spPr bwMode="auto">
            <a:xfrm flipV="1">
              <a:off x="3408" y="2975"/>
              <a:ext cx="137" cy="1"/>
            </a:xfrm>
            <a:prstGeom prst="line">
              <a:avLst/>
            </a:prstGeom>
            <a:noFill/>
            <a:ln w="9525">
              <a:solidFill>
                <a:schemeClr val="tx1"/>
              </a:solidFill>
              <a:round/>
              <a:headEnd type="triangle" w="med" len="med"/>
              <a:tailEnd/>
            </a:ln>
          </p:spPr>
          <p:txBody>
            <a:bodyPr/>
            <a:lstStyle/>
            <a:p>
              <a:endParaRPr lang="en-US"/>
            </a:p>
          </p:txBody>
        </p:sp>
      </p:grpSp>
      <p:sp>
        <p:nvSpPr>
          <p:cNvPr id="20500" name="Line 25"/>
          <p:cNvSpPr>
            <a:spLocks noChangeShapeType="1"/>
          </p:cNvSpPr>
          <p:nvPr/>
        </p:nvSpPr>
        <p:spPr bwMode="auto">
          <a:xfrm>
            <a:off x="6477000" y="2133600"/>
            <a:ext cx="762000" cy="609600"/>
          </a:xfrm>
          <a:prstGeom prst="line">
            <a:avLst/>
          </a:prstGeom>
          <a:noFill/>
          <a:ln w="9525">
            <a:solidFill>
              <a:schemeClr val="tx1"/>
            </a:solidFill>
            <a:round/>
            <a:headEnd type="triangle" w="med" len="med"/>
            <a:tailEnd/>
          </a:ln>
        </p:spPr>
        <p:txBody>
          <a:bodyPr/>
          <a:lstStyle/>
          <a:p>
            <a:endParaRPr lang="en-US"/>
          </a:p>
        </p:txBody>
      </p:sp>
      <p:sp>
        <p:nvSpPr>
          <p:cNvPr id="20501" name="Line 26"/>
          <p:cNvSpPr>
            <a:spLocks noChangeShapeType="1"/>
          </p:cNvSpPr>
          <p:nvPr/>
        </p:nvSpPr>
        <p:spPr bwMode="auto">
          <a:xfrm>
            <a:off x="4419600" y="6137275"/>
            <a:ext cx="1588" cy="263525"/>
          </a:xfrm>
          <a:prstGeom prst="line">
            <a:avLst/>
          </a:prstGeom>
          <a:noFill/>
          <a:ln w="9525">
            <a:solidFill>
              <a:schemeClr val="tx1"/>
            </a:solidFill>
            <a:round/>
            <a:headEnd/>
            <a:tailEnd type="triangle" w="med" len="med"/>
          </a:ln>
        </p:spPr>
        <p:txBody>
          <a:bodyPr/>
          <a:lstStyle/>
          <a:p>
            <a:endParaRPr lang="en-US"/>
          </a:p>
        </p:txBody>
      </p:sp>
      <p:sp>
        <p:nvSpPr>
          <p:cNvPr id="172059" name="AutoShape 27"/>
          <p:cNvSpPr>
            <a:spLocks noChangeArrowheads="1"/>
          </p:cNvSpPr>
          <p:nvPr/>
        </p:nvSpPr>
        <p:spPr bwMode="auto">
          <a:xfrm>
            <a:off x="3657600" y="3549650"/>
            <a:ext cx="3260725" cy="1479550"/>
          </a:xfrm>
          <a:prstGeom prst="irregularSeal2">
            <a:avLst/>
          </a:prstGeom>
          <a:solidFill>
            <a:srgbClr val="A50021"/>
          </a:solidFill>
          <a:ln w="9525">
            <a:solidFill>
              <a:schemeClr val="tx1"/>
            </a:solidFill>
            <a:miter lim="800000"/>
            <a:headEnd/>
            <a:tailEnd/>
          </a:ln>
        </p:spPr>
        <p:txBody>
          <a:bodyPr lIns="182880" tIns="182880" rIns="182880" bIns="182880" anchor="ctr">
            <a:spAutoFit/>
          </a:bodyPr>
          <a:lstStyle/>
          <a:p>
            <a:pPr algn="ctr"/>
            <a:r>
              <a:rPr lang="en-US" sz="1600" b="1">
                <a:solidFill>
                  <a:schemeClr val="bg1"/>
                </a:solidFill>
                <a:cs typeface="Arial" charset="0"/>
              </a:rPr>
              <a:t>Patronage &amp; Nepotism</a:t>
            </a: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grpId="0" nodeType="withEffect">
                                  <p:stCondLst>
                                    <p:cond delay="0"/>
                                  </p:stCondLst>
                                  <p:childTnLst>
                                    <p:set>
                                      <p:cBhvr>
                                        <p:cTn id="6" dur="1" fill="hold">
                                          <p:stCondLst>
                                            <p:cond delay="0"/>
                                          </p:stCondLst>
                                        </p:cTn>
                                        <p:tgtEl>
                                          <p:spTgt spid="172034"/>
                                        </p:tgtEl>
                                        <p:attrNameLst>
                                          <p:attrName>style.visibility</p:attrName>
                                        </p:attrNameLst>
                                      </p:cBhvr>
                                      <p:to>
                                        <p:strVal val="visible"/>
                                      </p:to>
                                    </p:set>
                                    <p:anim calcmode="lin" valueType="num">
                                      <p:cBhvr>
                                        <p:cTn id="7" dur="500" decel="50000" fill="hold">
                                          <p:stCondLst>
                                            <p:cond delay="0"/>
                                          </p:stCondLst>
                                        </p:cTn>
                                        <p:tgtEl>
                                          <p:spTgt spid="172034"/>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172034"/>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172034"/>
                                        </p:tgtEl>
                                        <p:attrNameLst>
                                          <p:attrName>ppt_w</p:attrName>
                                        </p:attrNameLst>
                                      </p:cBhvr>
                                      <p:tavLst>
                                        <p:tav tm="0">
                                          <p:val>
                                            <p:strVal val="#ppt_w*.05"/>
                                          </p:val>
                                        </p:tav>
                                        <p:tav tm="100000">
                                          <p:val>
                                            <p:strVal val="#ppt_w"/>
                                          </p:val>
                                        </p:tav>
                                      </p:tavLst>
                                    </p:anim>
                                    <p:anim calcmode="lin" valueType="num">
                                      <p:cBhvr>
                                        <p:cTn id="10" dur="1000" fill="hold"/>
                                        <p:tgtEl>
                                          <p:spTgt spid="172034"/>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172034"/>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172034"/>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172034"/>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172034"/>
                                        </p:tgtEl>
                                      </p:cBhvr>
                                    </p:animEffect>
                                  </p:childTnLst>
                                </p:cTn>
                              </p:par>
                              <p:par>
                                <p:cTn id="15" presetID="25" presetClass="entr" presetSubtype="0" fill="hold" grpId="0" nodeType="withEffect">
                                  <p:stCondLst>
                                    <p:cond delay="0"/>
                                  </p:stCondLst>
                                  <p:childTnLst>
                                    <p:set>
                                      <p:cBhvr>
                                        <p:cTn id="16" dur="1" fill="hold">
                                          <p:stCondLst>
                                            <p:cond delay="0"/>
                                          </p:stCondLst>
                                        </p:cTn>
                                        <p:tgtEl>
                                          <p:spTgt spid="172035"/>
                                        </p:tgtEl>
                                        <p:attrNameLst>
                                          <p:attrName>style.visibility</p:attrName>
                                        </p:attrNameLst>
                                      </p:cBhvr>
                                      <p:to>
                                        <p:strVal val="visible"/>
                                      </p:to>
                                    </p:set>
                                    <p:anim calcmode="lin" valueType="num">
                                      <p:cBhvr>
                                        <p:cTn id="17" dur="500" decel="50000" fill="hold">
                                          <p:stCondLst>
                                            <p:cond delay="0"/>
                                          </p:stCondLst>
                                        </p:cTn>
                                        <p:tgtEl>
                                          <p:spTgt spid="172035"/>
                                        </p:tgtEl>
                                        <p:attrNameLst>
                                          <p:attrName>style.rotation</p:attrName>
                                        </p:attrNameLst>
                                      </p:cBhvr>
                                      <p:tavLst>
                                        <p:tav tm="0">
                                          <p:val>
                                            <p:fltVal val="-90"/>
                                          </p:val>
                                        </p:tav>
                                        <p:tav tm="100000">
                                          <p:val>
                                            <p:fltVal val="0"/>
                                          </p:val>
                                        </p:tav>
                                      </p:tavLst>
                                    </p:anim>
                                    <p:anim calcmode="lin" valueType="num">
                                      <p:cBhvr>
                                        <p:cTn id="18" dur="500" decel="50000" fill="hold">
                                          <p:stCondLst>
                                            <p:cond delay="0"/>
                                          </p:stCondLst>
                                        </p:cTn>
                                        <p:tgtEl>
                                          <p:spTgt spid="172035"/>
                                        </p:tgtEl>
                                        <p:attrNameLst>
                                          <p:attrName>ppt_w</p:attrName>
                                        </p:attrNameLst>
                                      </p:cBhvr>
                                      <p:tavLst>
                                        <p:tav tm="0">
                                          <p:val>
                                            <p:strVal val="#ppt_w"/>
                                          </p:val>
                                        </p:tav>
                                        <p:tav tm="100000">
                                          <p:val>
                                            <p:strVal val="#ppt_w*.05"/>
                                          </p:val>
                                        </p:tav>
                                      </p:tavLst>
                                    </p:anim>
                                    <p:anim calcmode="lin" valueType="num">
                                      <p:cBhvr>
                                        <p:cTn id="19" dur="500" accel="50000" fill="hold">
                                          <p:stCondLst>
                                            <p:cond delay="500"/>
                                          </p:stCondLst>
                                        </p:cTn>
                                        <p:tgtEl>
                                          <p:spTgt spid="172035"/>
                                        </p:tgtEl>
                                        <p:attrNameLst>
                                          <p:attrName>ppt_w</p:attrName>
                                        </p:attrNameLst>
                                      </p:cBhvr>
                                      <p:tavLst>
                                        <p:tav tm="0">
                                          <p:val>
                                            <p:strVal val="#ppt_w*.05"/>
                                          </p:val>
                                        </p:tav>
                                        <p:tav tm="100000">
                                          <p:val>
                                            <p:strVal val="#ppt_w"/>
                                          </p:val>
                                        </p:tav>
                                      </p:tavLst>
                                    </p:anim>
                                    <p:anim calcmode="lin" valueType="num">
                                      <p:cBhvr>
                                        <p:cTn id="20" dur="1000" fill="hold"/>
                                        <p:tgtEl>
                                          <p:spTgt spid="172035"/>
                                        </p:tgtEl>
                                        <p:attrNameLst>
                                          <p:attrName>ppt_h</p:attrName>
                                        </p:attrNameLst>
                                      </p:cBhvr>
                                      <p:tavLst>
                                        <p:tav tm="0">
                                          <p:val>
                                            <p:strVal val="#ppt_h"/>
                                          </p:val>
                                        </p:tav>
                                        <p:tav tm="100000">
                                          <p:val>
                                            <p:strVal val="#ppt_h"/>
                                          </p:val>
                                        </p:tav>
                                      </p:tavLst>
                                    </p:anim>
                                    <p:anim calcmode="lin" valueType="num">
                                      <p:cBhvr>
                                        <p:cTn id="21" dur="500" decel="50000" fill="hold">
                                          <p:stCondLst>
                                            <p:cond delay="0"/>
                                          </p:stCondLst>
                                        </p:cTn>
                                        <p:tgtEl>
                                          <p:spTgt spid="172035"/>
                                        </p:tgtEl>
                                        <p:attrNameLst>
                                          <p:attrName>ppt_x</p:attrName>
                                        </p:attrNameLst>
                                      </p:cBhvr>
                                      <p:tavLst>
                                        <p:tav tm="0">
                                          <p:val>
                                            <p:strVal val="#ppt_x+.4"/>
                                          </p:val>
                                        </p:tav>
                                        <p:tav tm="100000">
                                          <p:val>
                                            <p:strVal val="#ppt_x"/>
                                          </p:val>
                                        </p:tav>
                                      </p:tavLst>
                                    </p:anim>
                                    <p:anim calcmode="lin" valueType="num">
                                      <p:cBhvr>
                                        <p:cTn id="22" dur="500" decel="50000" fill="hold">
                                          <p:stCondLst>
                                            <p:cond delay="0"/>
                                          </p:stCondLst>
                                        </p:cTn>
                                        <p:tgtEl>
                                          <p:spTgt spid="172035"/>
                                        </p:tgtEl>
                                        <p:attrNameLst>
                                          <p:attrName>ppt_y</p:attrName>
                                        </p:attrNameLst>
                                      </p:cBhvr>
                                      <p:tavLst>
                                        <p:tav tm="0">
                                          <p:val>
                                            <p:strVal val="#ppt_y-.2"/>
                                          </p:val>
                                        </p:tav>
                                        <p:tav tm="100000">
                                          <p:val>
                                            <p:strVal val="#ppt_y+.1"/>
                                          </p:val>
                                        </p:tav>
                                      </p:tavLst>
                                    </p:anim>
                                    <p:anim calcmode="lin" valueType="num">
                                      <p:cBhvr>
                                        <p:cTn id="23" dur="500" accel="50000" fill="hold">
                                          <p:stCondLst>
                                            <p:cond delay="500"/>
                                          </p:stCondLst>
                                        </p:cTn>
                                        <p:tgtEl>
                                          <p:spTgt spid="172035"/>
                                        </p:tgtEl>
                                        <p:attrNameLst>
                                          <p:attrName>ppt_y</p:attrName>
                                        </p:attrNameLst>
                                      </p:cBhvr>
                                      <p:tavLst>
                                        <p:tav tm="0">
                                          <p:val>
                                            <p:strVal val="#ppt_y+.1"/>
                                          </p:val>
                                        </p:tav>
                                        <p:tav tm="100000">
                                          <p:val>
                                            <p:strVal val="#ppt_y"/>
                                          </p:val>
                                        </p:tav>
                                      </p:tavLst>
                                    </p:anim>
                                    <p:animEffect transition="in" filter="fade">
                                      <p:cBhvr>
                                        <p:cTn id="24" dur="1000" decel="50000">
                                          <p:stCondLst>
                                            <p:cond delay="0"/>
                                          </p:stCondLst>
                                        </p:cTn>
                                        <p:tgtEl>
                                          <p:spTgt spid="172035"/>
                                        </p:tgtEl>
                                      </p:cBhvr>
                                    </p:animEffect>
                                  </p:childTnLst>
                                </p:cTn>
                              </p:par>
                              <p:par>
                                <p:cTn id="25" presetID="25" presetClass="entr" presetSubtype="0" fill="hold" grpId="0" nodeType="withEffect">
                                  <p:stCondLst>
                                    <p:cond delay="0"/>
                                  </p:stCondLst>
                                  <p:childTnLst>
                                    <p:set>
                                      <p:cBhvr>
                                        <p:cTn id="26" dur="1" fill="hold">
                                          <p:stCondLst>
                                            <p:cond delay="0"/>
                                          </p:stCondLst>
                                        </p:cTn>
                                        <p:tgtEl>
                                          <p:spTgt spid="172059"/>
                                        </p:tgtEl>
                                        <p:attrNameLst>
                                          <p:attrName>style.visibility</p:attrName>
                                        </p:attrNameLst>
                                      </p:cBhvr>
                                      <p:to>
                                        <p:strVal val="visible"/>
                                      </p:to>
                                    </p:set>
                                    <p:anim calcmode="lin" valueType="num">
                                      <p:cBhvr>
                                        <p:cTn id="27" dur="500" decel="50000" fill="hold">
                                          <p:stCondLst>
                                            <p:cond delay="0"/>
                                          </p:stCondLst>
                                        </p:cTn>
                                        <p:tgtEl>
                                          <p:spTgt spid="172059"/>
                                        </p:tgtEl>
                                        <p:attrNameLst>
                                          <p:attrName>style.rotation</p:attrName>
                                        </p:attrNameLst>
                                      </p:cBhvr>
                                      <p:tavLst>
                                        <p:tav tm="0">
                                          <p:val>
                                            <p:fltVal val="-90"/>
                                          </p:val>
                                        </p:tav>
                                        <p:tav tm="100000">
                                          <p:val>
                                            <p:fltVal val="0"/>
                                          </p:val>
                                        </p:tav>
                                      </p:tavLst>
                                    </p:anim>
                                    <p:anim calcmode="lin" valueType="num">
                                      <p:cBhvr>
                                        <p:cTn id="28" dur="500" decel="50000" fill="hold">
                                          <p:stCondLst>
                                            <p:cond delay="0"/>
                                          </p:stCondLst>
                                        </p:cTn>
                                        <p:tgtEl>
                                          <p:spTgt spid="172059"/>
                                        </p:tgtEl>
                                        <p:attrNameLst>
                                          <p:attrName>ppt_w</p:attrName>
                                        </p:attrNameLst>
                                      </p:cBhvr>
                                      <p:tavLst>
                                        <p:tav tm="0">
                                          <p:val>
                                            <p:strVal val="#ppt_w"/>
                                          </p:val>
                                        </p:tav>
                                        <p:tav tm="100000">
                                          <p:val>
                                            <p:strVal val="#ppt_w*.05"/>
                                          </p:val>
                                        </p:tav>
                                      </p:tavLst>
                                    </p:anim>
                                    <p:anim calcmode="lin" valueType="num">
                                      <p:cBhvr>
                                        <p:cTn id="29" dur="500" accel="50000" fill="hold">
                                          <p:stCondLst>
                                            <p:cond delay="500"/>
                                          </p:stCondLst>
                                        </p:cTn>
                                        <p:tgtEl>
                                          <p:spTgt spid="172059"/>
                                        </p:tgtEl>
                                        <p:attrNameLst>
                                          <p:attrName>ppt_w</p:attrName>
                                        </p:attrNameLst>
                                      </p:cBhvr>
                                      <p:tavLst>
                                        <p:tav tm="0">
                                          <p:val>
                                            <p:strVal val="#ppt_w*.05"/>
                                          </p:val>
                                        </p:tav>
                                        <p:tav tm="100000">
                                          <p:val>
                                            <p:strVal val="#ppt_w"/>
                                          </p:val>
                                        </p:tav>
                                      </p:tavLst>
                                    </p:anim>
                                    <p:anim calcmode="lin" valueType="num">
                                      <p:cBhvr>
                                        <p:cTn id="30" dur="1000" fill="hold"/>
                                        <p:tgtEl>
                                          <p:spTgt spid="172059"/>
                                        </p:tgtEl>
                                        <p:attrNameLst>
                                          <p:attrName>ppt_h</p:attrName>
                                        </p:attrNameLst>
                                      </p:cBhvr>
                                      <p:tavLst>
                                        <p:tav tm="0">
                                          <p:val>
                                            <p:strVal val="#ppt_h"/>
                                          </p:val>
                                        </p:tav>
                                        <p:tav tm="100000">
                                          <p:val>
                                            <p:strVal val="#ppt_h"/>
                                          </p:val>
                                        </p:tav>
                                      </p:tavLst>
                                    </p:anim>
                                    <p:anim calcmode="lin" valueType="num">
                                      <p:cBhvr>
                                        <p:cTn id="31" dur="500" decel="50000" fill="hold">
                                          <p:stCondLst>
                                            <p:cond delay="0"/>
                                          </p:stCondLst>
                                        </p:cTn>
                                        <p:tgtEl>
                                          <p:spTgt spid="172059"/>
                                        </p:tgtEl>
                                        <p:attrNameLst>
                                          <p:attrName>ppt_x</p:attrName>
                                        </p:attrNameLst>
                                      </p:cBhvr>
                                      <p:tavLst>
                                        <p:tav tm="0">
                                          <p:val>
                                            <p:strVal val="#ppt_x+.4"/>
                                          </p:val>
                                        </p:tav>
                                        <p:tav tm="100000">
                                          <p:val>
                                            <p:strVal val="#ppt_x"/>
                                          </p:val>
                                        </p:tav>
                                      </p:tavLst>
                                    </p:anim>
                                    <p:anim calcmode="lin" valueType="num">
                                      <p:cBhvr>
                                        <p:cTn id="32" dur="500" decel="50000" fill="hold">
                                          <p:stCondLst>
                                            <p:cond delay="0"/>
                                          </p:stCondLst>
                                        </p:cTn>
                                        <p:tgtEl>
                                          <p:spTgt spid="172059"/>
                                        </p:tgtEl>
                                        <p:attrNameLst>
                                          <p:attrName>ppt_y</p:attrName>
                                        </p:attrNameLst>
                                      </p:cBhvr>
                                      <p:tavLst>
                                        <p:tav tm="0">
                                          <p:val>
                                            <p:strVal val="#ppt_y-.2"/>
                                          </p:val>
                                        </p:tav>
                                        <p:tav tm="100000">
                                          <p:val>
                                            <p:strVal val="#ppt_y+.1"/>
                                          </p:val>
                                        </p:tav>
                                      </p:tavLst>
                                    </p:anim>
                                    <p:anim calcmode="lin" valueType="num">
                                      <p:cBhvr>
                                        <p:cTn id="33" dur="500" accel="50000" fill="hold">
                                          <p:stCondLst>
                                            <p:cond delay="500"/>
                                          </p:stCondLst>
                                        </p:cTn>
                                        <p:tgtEl>
                                          <p:spTgt spid="172059"/>
                                        </p:tgtEl>
                                        <p:attrNameLst>
                                          <p:attrName>ppt_y</p:attrName>
                                        </p:attrNameLst>
                                      </p:cBhvr>
                                      <p:tavLst>
                                        <p:tav tm="0">
                                          <p:val>
                                            <p:strVal val="#ppt_y+.1"/>
                                          </p:val>
                                        </p:tav>
                                        <p:tav tm="100000">
                                          <p:val>
                                            <p:strVal val="#ppt_y"/>
                                          </p:val>
                                        </p:tav>
                                      </p:tavLst>
                                    </p:anim>
                                    <p:animEffect transition="in" filter="fade">
                                      <p:cBhvr>
                                        <p:cTn id="34" dur="1000" decel="50000">
                                          <p:stCondLst>
                                            <p:cond delay="0"/>
                                          </p:stCondLst>
                                        </p:cTn>
                                        <p:tgtEl>
                                          <p:spTgt spid="1720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2034" grpId="0" animBg="1"/>
      <p:bldP spid="172035" grpId="0" animBg="1"/>
      <p:bldP spid="17205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ChangeArrowheads="1"/>
          </p:cNvSpPr>
          <p:nvPr/>
        </p:nvSpPr>
        <p:spPr bwMode="auto">
          <a:xfrm>
            <a:off x="304800" y="1719263"/>
            <a:ext cx="8499475" cy="3995737"/>
          </a:xfrm>
          <a:prstGeom prst="rect">
            <a:avLst/>
          </a:prstGeom>
          <a:solidFill>
            <a:schemeClr val="accent1"/>
          </a:solidFill>
          <a:ln w="12700">
            <a:solidFill>
              <a:schemeClr val="tx1"/>
            </a:solidFill>
            <a:miter lim="800000"/>
            <a:headEnd type="none" w="sm" len="sm"/>
            <a:tailEnd type="none" w="sm" len="sm"/>
          </a:ln>
        </p:spPr>
        <p:txBody>
          <a:bodyPr wrap="none" anchor="ctr"/>
          <a:lstStyle/>
          <a:p>
            <a:endParaRPr lang="en-US"/>
          </a:p>
        </p:txBody>
      </p:sp>
      <p:sp>
        <p:nvSpPr>
          <p:cNvPr id="21507" name="Rectangle 3"/>
          <p:cNvSpPr>
            <a:spLocks noGrp="1" noChangeArrowheads="1"/>
          </p:cNvSpPr>
          <p:nvPr>
            <p:ph type="title"/>
          </p:nvPr>
        </p:nvSpPr>
        <p:spPr>
          <a:xfrm>
            <a:off x="835025" y="381000"/>
            <a:ext cx="7623175" cy="1143000"/>
          </a:xfrm>
        </p:spPr>
        <p:txBody>
          <a:bodyPr/>
          <a:lstStyle/>
          <a:p>
            <a:pPr eaLnBrk="1" hangingPunct="1"/>
            <a:r>
              <a:rPr lang="en-US" sz="3200" smtClean="0"/>
              <a:t>Diagnostics: Drilling Down the Governance Landscape</a:t>
            </a:r>
          </a:p>
        </p:txBody>
      </p:sp>
      <p:sp>
        <p:nvSpPr>
          <p:cNvPr id="64516" name="Rectangle 4"/>
          <p:cNvSpPr>
            <a:spLocks noGrp="1" noChangeArrowheads="1"/>
          </p:cNvSpPr>
          <p:nvPr>
            <p:ph idx="1"/>
          </p:nvPr>
        </p:nvSpPr>
        <p:spPr>
          <a:xfrm>
            <a:off x="304800" y="2024063"/>
            <a:ext cx="8458200" cy="3657600"/>
          </a:xfrm>
        </p:spPr>
        <p:txBody>
          <a:bodyPr rtlCol="0">
            <a:noAutofit/>
          </a:bodyPr>
          <a:lstStyle/>
          <a:p>
            <a:pPr eaLnBrk="1" fontAlgn="auto" hangingPunct="1">
              <a:lnSpc>
                <a:spcPct val="90000"/>
              </a:lnSpc>
              <a:spcAft>
                <a:spcPts val="0"/>
              </a:spcAft>
              <a:buFont typeface="Arial" pitchFamily="34" charset="0"/>
              <a:buChar char="•"/>
              <a:defRPr/>
            </a:pPr>
            <a:r>
              <a:rPr lang="en-US" sz="2800" dirty="0" smtClean="0">
                <a:solidFill>
                  <a:schemeClr val="bg2"/>
                </a:solidFill>
                <a:effectLst>
                  <a:outerShdw blurRad="38100" dist="38100" dir="2700000" algn="tl">
                    <a:srgbClr val="C0C0C0"/>
                  </a:outerShdw>
                </a:effectLst>
              </a:rPr>
              <a:t>Diagnosing Governance</a:t>
            </a:r>
            <a:r>
              <a:rPr lang="en-US" sz="2800" dirty="0" smtClean="0">
                <a:solidFill>
                  <a:schemeClr val="bg2"/>
                </a:solidFill>
              </a:rPr>
              <a:t> </a:t>
            </a:r>
            <a:r>
              <a:rPr lang="en-US" sz="2800" i="1" dirty="0" smtClean="0">
                <a:effectLst>
                  <a:outerShdw blurRad="38100" dist="38100" dir="2700000" algn="tl">
                    <a:srgbClr val="C0C0C0"/>
                  </a:outerShdw>
                </a:effectLst>
              </a:rPr>
              <a:t>as a whole (Country Level)</a:t>
            </a:r>
          </a:p>
          <a:p>
            <a:pPr eaLnBrk="1" fontAlgn="auto" hangingPunct="1">
              <a:lnSpc>
                <a:spcPct val="90000"/>
              </a:lnSpc>
              <a:spcAft>
                <a:spcPts val="0"/>
              </a:spcAft>
              <a:buFont typeface="Arial" pitchFamily="34" charset="0"/>
              <a:buChar char="•"/>
              <a:defRPr/>
            </a:pPr>
            <a:r>
              <a:rPr lang="en-US" sz="2800" dirty="0" smtClean="0">
                <a:solidFill>
                  <a:schemeClr val="bg2"/>
                </a:solidFill>
                <a:effectLst>
                  <a:outerShdw blurRad="38100" dist="38100" dir="2700000" algn="tl">
                    <a:srgbClr val="C0C0C0"/>
                  </a:outerShdw>
                </a:effectLst>
              </a:rPr>
              <a:t>Assessing the incidence of</a:t>
            </a:r>
            <a:r>
              <a:rPr lang="en-US" sz="2800" dirty="0" smtClean="0">
                <a:solidFill>
                  <a:schemeClr val="bg2"/>
                </a:solidFill>
              </a:rPr>
              <a:t> </a:t>
            </a:r>
            <a:r>
              <a:rPr lang="en-US" sz="2800" i="1" dirty="0" smtClean="0">
                <a:effectLst>
                  <a:outerShdw blurRad="38100" dist="38100" dir="2700000" algn="tl">
                    <a:srgbClr val="C0C0C0"/>
                  </a:outerShdw>
                </a:effectLst>
              </a:rPr>
              <a:t>particular forms of corruption (within country)</a:t>
            </a:r>
            <a:r>
              <a:rPr lang="en-US" sz="2800" dirty="0" smtClean="0"/>
              <a:t>:</a:t>
            </a:r>
            <a:r>
              <a:rPr lang="en-US" sz="2800" dirty="0" smtClean="0">
                <a:solidFill>
                  <a:schemeClr val="bg1"/>
                </a:solidFill>
              </a:rPr>
              <a:t> </a:t>
            </a:r>
            <a:r>
              <a:rPr lang="en-US" sz="2800" dirty="0" smtClean="0">
                <a:solidFill>
                  <a:schemeClr val="bg2"/>
                </a:solidFill>
                <a:effectLst>
                  <a:outerShdw blurRad="38100" dist="38100" dir="2700000" algn="tl">
                    <a:srgbClr val="C0C0C0"/>
                  </a:outerShdw>
                </a:effectLst>
              </a:rPr>
              <a:t>which areas are most affected? </a:t>
            </a:r>
            <a:r>
              <a:rPr lang="en-US" sz="2800" dirty="0" smtClean="0">
                <a:solidFill>
                  <a:schemeClr val="bg2"/>
                </a:solidFill>
              </a:rPr>
              <a:t> </a:t>
            </a:r>
            <a:endParaRPr lang="en-US" sz="2800" dirty="0" smtClean="0">
              <a:solidFill>
                <a:schemeClr val="bg2"/>
              </a:solidFill>
              <a:effectLst>
                <a:outerShdw blurRad="38100" dist="38100" dir="2700000" algn="tl">
                  <a:srgbClr val="000000">
                    <a:alpha val="43137"/>
                  </a:srgbClr>
                </a:outerShdw>
              </a:effectLst>
            </a:endParaRPr>
          </a:p>
          <a:p>
            <a:pPr eaLnBrk="1" fontAlgn="auto" hangingPunct="1">
              <a:lnSpc>
                <a:spcPct val="90000"/>
              </a:lnSpc>
              <a:spcAft>
                <a:spcPts val="0"/>
              </a:spcAft>
              <a:buFont typeface="Arial" pitchFamily="34" charset="0"/>
              <a:buChar char="•"/>
              <a:defRPr/>
            </a:pPr>
            <a:r>
              <a:rPr lang="en-US" sz="2800" dirty="0" smtClean="0">
                <a:solidFill>
                  <a:schemeClr val="bg2"/>
                </a:solidFill>
                <a:effectLst>
                  <a:outerShdw blurRad="38100" dist="38100" dir="2700000" algn="tl">
                    <a:srgbClr val="C0C0C0"/>
                  </a:outerShdw>
                </a:effectLst>
              </a:rPr>
              <a:t>Evaluating corruption at the </a:t>
            </a:r>
            <a:r>
              <a:rPr lang="en-US" sz="2800" i="1" dirty="0" smtClean="0">
                <a:effectLst>
                  <a:outerShdw blurRad="38100" dist="38100" dir="2700000" algn="tl">
                    <a:srgbClr val="C0C0C0"/>
                  </a:outerShdw>
                </a:effectLst>
              </a:rPr>
              <a:t>sector level</a:t>
            </a:r>
            <a:r>
              <a:rPr lang="en-US" sz="2800" dirty="0" smtClean="0">
                <a:solidFill>
                  <a:schemeClr val="bg2"/>
                </a:solidFill>
              </a:rPr>
              <a:t>, </a:t>
            </a:r>
            <a:r>
              <a:rPr lang="en-US" sz="2800" dirty="0" smtClean="0">
                <a:solidFill>
                  <a:schemeClr val="bg2"/>
                </a:solidFill>
                <a:effectLst>
                  <a:outerShdw blurRad="38100" dist="38100" dir="2700000" algn="tl">
                    <a:srgbClr val="C0C0C0"/>
                  </a:outerShdw>
                </a:effectLst>
              </a:rPr>
              <a:t>e.g. education </a:t>
            </a:r>
          </a:p>
          <a:p>
            <a:pPr eaLnBrk="1" fontAlgn="auto" hangingPunct="1">
              <a:lnSpc>
                <a:spcPct val="90000"/>
              </a:lnSpc>
              <a:spcAft>
                <a:spcPts val="0"/>
              </a:spcAft>
              <a:buFont typeface="Arial" pitchFamily="34" charset="0"/>
              <a:buChar char="•"/>
              <a:defRPr/>
            </a:pPr>
            <a:r>
              <a:rPr lang="en-US" sz="2800" dirty="0" smtClean="0">
                <a:solidFill>
                  <a:schemeClr val="bg2"/>
                </a:solidFill>
                <a:effectLst>
                  <a:outerShdw blurRad="38100" dist="38100" dir="2700000" algn="tl">
                    <a:srgbClr val="C0C0C0"/>
                  </a:outerShdw>
                </a:effectLst>
              </a:rPr>
              <a:t>Evaluating corruption in</a:t>
            </a:r>
            <a:r>
              <a:rPr lang="en-US" sz="2800" dirty="0" smtClean="0">
                <a:solidFill>
                  <a:schemeClr val="bg2"/>
                </a:solidFill>
              </a:rPr>
              <a:t> </a:t>
            </a:r>
            <a:r>
              <a:rPr lang="en-US" sz="2800" i="1" dirty="0" smtClean="0">
                <a:effectLst>
                  <a:outerShdw blurRad="38100" dist="38100" dir="2700000" algn="tl">
                    <a:srgbClr val="C0C0C0"/>
                  </a:outerShdw>
                </a:effectLst>
              </a:rPr>
              <a:t>across sectors</a:t>
            </a:r>
            <a:r>
              <a:rPr lang="en-US" sz="2800" dirty="0" smtClean="0">
                <a:solidFill>
                  <a:schemeClr val="bg2"/>
                </a:solidFill>
              </a:rPr>
              <a:t>, </a:t>
            </a:r>
            <a:r>
              <a:rPr lang="en-US" sz="2800" dirty="0" smtClean="0">
                <a:solidFill>
                  <a:schemeClr val="bg2"/>
                </a:solidFill>
                <a:effectLst>
                  <a:outerShdw blurRad="38100" dist="38100" dir="2700000" algn="tl">
                    <a:srgbClr val="C0C0C0"/>
                  </a:outerShdw>
                </a:effectLst>
              </a:rPr>
              <a:t>e.g. procurement</a:t>
            </a:r>
          </a:p>
        </p:txBody>
      </p:sp>
    </p:spTree>
  </p:cSld>
  <p:clrMapOvr>
    <a:masterClrMapping/>
  </p:clrMapOvr>
  <p:transition>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4516">
                                            <p:txEl>
                                              <p:pRg st="0" end="0"/>
                                            </p:txEl>
                                          </p:spTgt>
                                        </p:tgtEl>
                                        <p:attrNameLst>
                                          <p:attrName>style.visibility</p:attrName>
                                        </p:attrNameLst>
                                      </p:cBhvr>
                                      <p:to>
                                        <p:strVal val="visible"/>
                                      </p:to>
                                    </p:set>
                                    <p:anim calcmode="lin" valueType="num">
                                      <p:cBhvr additive="base">
                                        <p:cTn id="7" dur="500" fill="hold"/>
                                        <p:tgtEl>
                                          <p:spTgt spid="6451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451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4516">
                                            <p:txEl>
                                              <p:pRg st="1" end="1"/>
                                            </p:txEl>
                                          </p:spTgt>
                                        </p:tgtEl>
                                        <p:attrNameLst>
                                          <p:attrName>style.visibility</p:attrName>
                                        </p:attrNameLst>
                                      </p:cBhvr>
                                      <p:to>
                                        <p:strVal val="visible"/>
                                      </p:to>
                                    </p:set>
                                    <p:anim calcmode="lin" valueType="num">
                                      <p:cBhvr additive="base">
                                        <p:cTn id="13" dur="500" fill="hold"/>
                                        <p:tgtEl>
                                          <p:spTgt spid="6451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451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4516">
                                            <p:txEl>
                                              <p:pRg st="2" end="2"/>
                                            </p:txEl>
                                          </p:spTgt>
                                        </p:tgtEl>
                                        <p:attrNameLst>
                                          <p:attrName>style.visibility</p:attrName>
                                        </p:attrNameLst>
                                      </p:cBhvr>
                                      <p:to>
                                        <p:strVal val="visible"/>
                                      </p:to>
                                    </p:set>
                                    <p:anim calcmode="lin" valueType="num">
                                      <p:cBhvr additive="base">
                                        <p:cTn id="19" dur="500" fill="hold"/>
                                        <p:tgtEl>
                                          <p:spTgt spid="6451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451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4516">
                                            <p:txEl>
                                              <p:pRg st="3" end="3"/>
                                            </p:txEl>
                                          </p:spTgt>
                                        </p:tgtEl>
                                        <p:attrNameLst>
                                          <p:attrName>style.visibility</p:attrName>
                                        </p:attrNameLst>
                                      </p:cBhvr>
                                      <p:to>
                                        <p:strVal val="visible"/>
                                      </p:to>
                                    </p:set>
                                    <p:anim calcmode="lin" valueType="num">
                                      <p:cBhvr additive="base">
                                        <p:cTn id="25" dur="500" fill="hold"/>
                                        <p:tgtEl>
                                          <p:spTgt spid="64516">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4516">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16"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2"/>
          <p:cNvSpPr>
            <a:spLocks noGrp="1" noChangeArrowheads="1"/>
          </p:cNvSpPr>
          <p:nvPr>
            <p:ph type="title"/>
          </p:nvPr>
        </p:nvSpPr>
        <p:spPr>
          <a:xfrm>
            <a:off x="5105400" y="914400"/>
            <a:ext cx="3352800" cy="838200"/>
          </a:xfrm>
        </p:spPr>
        <p:txBody>
          <a:bodyPr rtlCol="0">
            <a:normAutofit fontScale="90000"/>
          </a:bodyPr>
          <a:lstStyle/>
          <a:p>
            <a:pPr eaLnBrk="1" fontAlgn="auto" hangingPunct="1">
              <a:spcAft>
                <a:spcPts val="0"/>
              </a:spcAft>
              <a:defRPr/>
            </a:pPr>
            <a:r>
              <a:rPr lang="en-US" sz="3200" dirty="0" smtClean="0">
                <a:solidFill>
                  <a:schemeClr val="accent2">
                    <a:lumMod val="50000"/>
                  </a:schemeClr>
                </a:solidFill>
                <a:effectLst>
                  <a:outerShdw blurRad="38100" dist="38100" dir="2700000" algn="tl">
                    <a:srgbClr val="C0C0C0"/>
                  </a:outerShdw>
                </a:effectLst>
              </a:rPr>
              <a:t>Governance: Country Level</a:t>
            </a:r>
          </a:p>
        </p:txBody>
      </p:sp>
      <p:pic>
        <p:nvPicPr>
          <p:cNvPr id="22531" name="Picture 3" descr="MCj04336020000[1]"/>
          <p:cNvPicPr>
            <a:picLocks noChangeAspect="1" noChangeArrowheads="1"/>
          </p:cNvPicPr>
          <p:nvPr/>
        </p:nvPicPr>
        <p:blipFill>
          <a:blip r:embed="rId2" cstate="print"/>
          <a:srcRect/>
          <a:stretch>
            <a:fillRect/>
          </a:stretch>
        </p:blipFill>
        <p:spPr bwMode="auto">
          <a:xfrm>
            <a:off x="1676400" y="1139825"/>
            <a:ext cx="5105400" cy="4879975"/>
          </a:xfrm>
          <a:prstGeom prst="rect">
            <a:avLst/>
          </a:prstGeom>
          <a:noFill/>
          <a:ln w="9525">
            <a:noFill/>
            <a:miter lim="800000"/>
            <a:headEnd/>
            <a:tailEnd/>
          </a:ln>
        </p:spPr>
      </p:pic>
      <p:sp>
        <p:nvSpPr>
          <p:cNvPr id="22532" name="Rectangle 4"/>
          <p:cNvSpPr>
            <a:spLocks noChangeArrowheads="1"/>
          </p:cNvSpPr>
          <p:nvPr/>
        </p:nvSpPr>
        <p:spPr bwMode="auto">
          <a:xfrm>
            <a:off x="3810000" y="5562600"/>
            <a:ext cx="2438400" cy="381000"/>
          </a:xfrm>
          <a:prstGeom prst="rect">
            <a:avLst/>
          </a:prstGeom>
          <a:solidFill>
            <a:srgbClr val="B6D0E4"/>
          </a:solidFill>
          <a:ln w="9525">
            <a:noFill/>
            <a:miter lim="800000"/>
            <a:headEnd/>
            <a:tailEnd/>
          </a:ln>
        </p:spPr>
        <p:txBody>
          <a:bodyPr wrap="none" anchor="ctr"/>
          <a:lstStyle/>
          <a:p>
            <a:endParaRPr lang="en-US"/>
          </a:p>
        </p:txBody>
      </p:sp>
    </p:spTree>
  </p:cSld>
  <p:clrMapOvr>
    <a:masterClrMapping/>
  </p:clrMapOvr>
  <p:transition>
    <p:zoom dir="in"/>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2"/>
          <p:cNvSpPr>
            <a:spLocks noChangeArrowheads="1"/>
          </p:cNvSpPr>
          <p:nvPr/>
        </p:nvSpPr>
        <p:spPr bwMode="auto">
          <a:xfrm>
            <a:off x="1347788" y="2119313"/>
            <a:ext cx="6594475" cy="3214687"/>
          </a:xfrm>
          <a:prstGeom prst="rect">
            <a:avLst/>
          </a:prstGeom>
          <a:solidFill>
            <a:schemeClr val="accent1"/>
          </a:solidFill>
          <a:ln w="12700">
            <a:solidFill>
              <a:schemeClr val="tx1"/>
            </a:solidFill>
            <a:miter lim="800000"/>
            <a:headEnd type="none" w="sm" len="sm"/>
            <a:tailEnd type="none" w="sm" len="sm"/>
          </a:ln>
        </p:spPr>
        <p:txBody>
          <a:bodyPr wrap="none" lIns="86969" tIns="43484" rIns="86969" bIns="43484" anchor="ctr"/>
          <a:lstStyle/>
          <a:p>
            <a:pPr defTabSz="869950">
              <a:buFontTx/>
              <a:buChar char="•"/>
              <a:defRPr/>
            </a:pPr>
            <a:r>
              <a:rPr lang="en-US" sz="3000" dirty="0">
                <a:solidFill>
                  <a:schemeClr val="bg1">
                    <a:lumMod val="95000"/>
                  </a:schemeClr>
                </a:solidFill>
                <a:cs typeface="Arial" charset="0"/>
              </a:rPr>
              <a:t> Rule of law</a:t>
            </a:r>
          </a:p>
          <a:p>
            <a:pPr defTabSz="869950">
              <a:buFontTx/>
              <a:buChar char="•"/>
              <a:defRPr/>
            </a:pPr>
            <a:r>
              <a:rPr lang="en-US" sz="3000" dirty="0">
                <a:solidFill>
                  <a:schemeClr val="bg1">
                    <a:lumMod val="95000"/>
                  </a:schemeClr>
                </a:solidFill>
                <a:cs typeface="Arial" charset="0"/>
              </a:rPr>
              <a:t> Political stability</a:t>
            </a:r>
          </a:p>
          <a:p>
            <a:pPr defTabSz="869950">
              <a:buFontTx/>
              <a:buChar char="•"/>
              <a:defRPr/>
            </a:pPr>
            <a:r>
              <a:rPr lang="en-US" sz="3000" dirty="0">
                <a:solidFill>
                  <a:schemeClr val="bg1">
                    <a:lumMod val="95000"/>
                  </a:schemeClr>
                </a:solidFill>
                <a:cs typeface="Arial" charset="0"/>
              </a:rPr>
              <a:t> Voice and accountability</a:t>
            </a:r>
          </a:p>
          <a:p>
            <a:pPr defTabSz="869950">
              <a:buFontTx/>
              <a:buChar char="•"/>
              <a:defRPr/>
            </a:pPr>
            <a:r>
              <a:rPr lang="en-US" sz="3000" dirty="0">
                <a:solidFill>
                  <a:schemeClr val="bg1">
                    <a:lumMod val="95000"/>
                  </a:schemeClr>
                </a:solidFill>
                <a:cs typeface="Arial" charset="0"/>
              </a:rPr>
              <a:t> Government effectiveness</a:t>
            </a:r>
          </a:p>
          <a:p>
            <a:pPr defTabSz="869950">
              <a:buFontTx/>
              <a:buChar char="•"/>
              <a:defRPr/>
            </a:pPr>
            <a:r>
              <a:rPr lang="en-US" sz="3000" dirty="0">
                <a:solidFill>
                  <a:schemeClr val="bg1">
                    <a:lumMod val="95000"/>
                  </a:schemeClr>
                </a:solidFill>
                <a:cs typeface="Arial" charset="0"/>
              </a:rPr>
              <a:t> Regulatory quality</a:t>
            </a:r>
          </a:p>
          <a:p>
            <a:pPr defTabSz="869950">
              <a:buFontTx/>
              <a:buChar char="•"/>
              <a:defRPr/>
            </a:pPr>
            <a:r>
              <a:rPr lang="en-US" sz="3000" dirty="0">
                <a:solidFill>
                  <a:schemeClr val="bg1">
                    <a:lumMod val="95000"/>
                  </a:schemeClr>
                </a:solidFill>
                <a:cs typeface="Arial" charset="0"/>
              </a:rPr>
              <a:t> Control of corruption</a:t>
            </a:r>
            <a:endParaRPr kumimoji="1" lang="en-US" sz="3000" dirty="0">
              <a:solidFill>
                <a:schemeClr val="bg1">
                  <a:lumMod val="95000"/>
                </a:schemeClr>
              </a:solidFill>
              <a:latin typeface="Times New Roman" pitchFamily="18" charset="0"/>
              <a:cs typeface="Arial" charset="0"/>
            </a:endParaRPr>
          </a:p>
        </p:txBody>
      </p:sp>
      <p:sp>
        <p:nvSpPr>
          <p:cNvPr id="23555" name="Rectangle 3"/>
          <p:cNvSpPr>
            <a:spLocks noGrp="1" noChangeArrowheads="1"/>
          </p:cNvSpPr>
          <p:nvPr>
            <p:ph type="title"/>
          </p:nvPr>
        </p:nvSpPr>
        <p:spPr>
          <a:xfrm>
            <a:off x="366713" y="214313"/>
            <a:ext cx="8455025" cy="1500187"/>
          </a:xfrm>
        </p:spPr>
        <p:txBody>
          <a:bodyPr/>
          <a:lstStyle/>
          <a:p>
            <a:pPr eaLnBrk="1" hangingPunct="1"/>
            <a:r>
              <a:rPr lang="en-US" sz="3200" smtClean="0">
                <a:latin typeface="Arial" charset="0"/>
              </a:rPr>
              <a:t>“</a:t>
            </a:r>
            <a:r>
              <a:rPr lang="en-US" sz="3200" smtClean="0"/>
              <a:t>Measuring</a:t>
            </a:r>
            <a:r>
              <a:rPr lang="en-US" sz="3200" smtClean="0">
                <a:latin typeface="Arial" charset="0"/>
              </a:rPr>
              <a:t>”</a:t>
            </a:r>
            <a:r>
              <a:rPr lang="en-US" sz="3200" smtClean="0"/>
              <a:t> Quality of Governance and Corruption at the Country Level</a:t>
            </a:r>
            <a:br>
              <a:rPr lang="en-US" sz="3200" smtClean="0"/>
            </a:br>
            <a:r>
              <a:rPr lang="en-US" sz="2800" smtClean="0"/>
              <a:t>(</a:t>
            </a:r>
            <a:r>
              <a:rPr lang="en-US" sz="2000" smtClean="0"/>
              <a:t>Kaufmann-Kraay indices:</a:t>
            </a:r>
            <a:r>
              <a:rPr lang="en-US" sz="2800" smtClean="0"/>
              <a:t>)</a:t>
            </a:r>
          </a:p>
        </p:txBody>
      </p:sp>
      <p:grpSp>
        <p:nvGrpSpPr>
          <p:cNvPr id="2" name="Group 4"/>
          <p:cNvGrpSpPr>
            <a:grpSpLocks/>
          </p:cNvGrpSpPr>
          <p:nvPr/>
        </p:nvGrpSpPr>
        <p:grpSpPr bwMode="auto">
          <a:xfrm>
            <a:off x="228600" y="5715000"/>
            <a:ext cx="8685213" cy="441325"/>
            <a:chOff x="149" y="3840"/>
            <a:chExt cx="5691" cy="297"/>
          </a:xfrm>
        </p:grpSpPr>
        <p:sp>
          <p:nvSpPr>
            <p:cNvPr id="23557" name="Rectangle 5"/>
            <p:cNvSpPr>
              <a:spLocks noChangeArrowheads="1"/>
            </p:cNvSpPr>
            <p:nvPr/>
          </p:nvSpPr>
          <p:spPr bwMode="auto">
            <a:xfrm>
              <a:off x="163" y="3840"/>
              <a:ext cx="5664" cy="288"/>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a:p>
          </p:txBody>
        </p:sp>
        <p:sp>
          <p:nvSpPr>
            <p:cNvPr id="23558" name="Text Box 6"/>
            <p:cNvSpPr txBox="1">
              <a:spLocks noChangeArrowheads="1"/>
            </p:cNvSpPr>
            <p:nvPr/>
          </p:nvSpPr>
          <p:spPr bwMode="auto">
            <a:xfrm>
              <a:off x="149" y="3840"/>
              <a:ext cx="5691" cy="297"/>
            </a:xfrm>
            <a:prstGeom prst="rect">
              <a:avLst/>
            </a:prstGeom>
            <a:solidFill>
              <a:srgbClr val="FFFF66"/>
            </a:solidFill>
            <a:ln w="12700">
              <a:noFill/>
              <a:miter lim="800000"/>
              <a:headEnd type="none" w="sm" len="sm"/>
              <a:tailEnd type="none" w="sm" len="sm"/>
            </a:ln>
          </p:spPr>
          <p:txBody>
            <a:bodyPr lIns="86969" tIns="43484" rIns="86969" bIns="43484">
              <a:spAutoFit/>
            </a:bodyPr>
            <a:lstStyle/>
            <a:p>
              <a:pPr algn="ctr" defTabSz="869950"/>
              <a:r>
                <a:rPr lang="en-US" sz="2300" b="1">
                  <a:solidFill>
                    <a:srgbClr val="000066"/>
                  </a:solidFill>
                  <a:latin typeface="Times New Roman" pitchFamily="18" charset="0"/>
                  <a:cs typeface="Arial" charset="0"/>
                </a:rPr>
                <a:t>http://info.worldbank.org/governance/wgi/index.asp</a:t>
              </a:r>
            </a:p>
          </p:txBody>
        </p:sp>
      </p:grpSp>
    </p:spTree>
  </p:cSld>
  <p:clrMapOvr>
    <a:masterClrMapping/>
  </p:clrMapOvr>
  <p:transition>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84322"/>
                                        </p:tgtEl>
                                        <p:attrNameLst>
                                          <p:attrName>style.visibility</p:attrName>
                                        </p:attrNameLst>
                                      </p:cBhvr>
                                      <p:to>
                                        <p:strVal val="visible"/>
                                      </p:to>
                                    </p:set>
                                    <p:animEffect transition="in" filter="dissolve">
                                      <p:cBhvr>
                                        <p:cTn id="7" dur="500"/>
                                        <p:tgtEl>
                                          <p:spTgt spid="18432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2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3"/>
          <p:cNvSpPr>
            <a:spLocks noChangeArrowheads="1"/>
          </p:cNvSpPr>
          <p:nvPr/>
        </p:nvSpPr>
        <p:spPr bwMode="auto">
          <a:xfrm>
            <a:off x="457200" y="474663"/>
            <a:ext cx="8915400" cy="519112"/>
          </a:xfrm>
          <a:prstGeom prst="rect">
            <a:avLst/>
          </a:prstGeom>
          <a:noFill/>
          <a:ln w="9525">
            <a:noFill/>
            <a:miter lim="800000"/>
            <a:headEnd/>
            <a:tailEnd/>
          </a:ln>
        </p:spPr>
        <p:txBody>
          <a:bodyPr>
            <a:spAutoFit/>
          </a:bodyPr>
          <a:lstStyle/>
          <a:p>
            <a:r>
              <a:rPr kumimoji="1" lang="en-US" sz="2800"/>
              <a:t>Control of Corruption: Cross country Comparisons</a:t>
            </a:r>
          </a:p>
        </p:txBody>
      </p:sp>
      <p:pic>
        <p:nvPicPr>
          <p:cNvPr id="24579" name="Picture 4"/>
          <p:cNvPicPr>
            <a:picLocks noChangeAspect="1" noChangeArrowheads="1"/>
          </p:cNvPicPr>
          <p:nvPr/>
        </p:nvPicPr>
        <p:blipFill>
          <a:blip r:embed="rId2" cstate="print"/>
          <a:srcRect/>
          <a:stretch>
            <a:fillRect/>
          </a:stretch>
        </p:blipFill>
        <p:spPr bwMode="auto">
          <a:xfrm>
            <a:off x="457200" y="1219200"/>
            <a:ext cx="8229600" cy="5486400"/>
          </a:xfrm>
          <a:prstGeom prst="rect">
            <a:avLst/>
          </a:prstGeom>
          <a:noFill/>
          <a:ln w="9525">
            <a:noFill/>
            <a:miter lim="800000"/>
            <a:headEnd/>
            <a:tailEnd/>
          </a:ln>
        </p:spPr>
      </p:pic>
    </p:spTree>
  </p:cSld>
  <p:clrMapOvr>
    <a:masterClrMapping/>
  </p:clrMapOvr>
  <p:transition>
    <p:wip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460375" y="381000"/>
            <a:ext cx="8455025" cy="685800"/>
          </a:xfrm>
        </p:spPr>
        <p:txBody>
          <a:bodyPr/>
          <a:lstStyle/>
          <a:p>
            <a:pPr eaLnBrk="1" hangingPunct="1"/>
            <a:r>
              <a:rPr kumimoji="1" lang="en-US" sz="3200" smtClean="0"/>
              <a:t>Governance Indicators: Bangladesh</a:t>
            </a:r>
          </a:p>
        </p:txBody>
      </p:sp>
      <p:pic>
        <p:nvPicPr>
          <p:cNvPr id="25603" name="Picture 6"/>
          <p:cNvPicPr>
            <a:picLocks noChangeAspect="1" noChangeArrowheads="1"/>
          </p:cNvPicPr>
          <p:nvPr/>
        </p:nvPicPr>
        <p:blipFill>
          <a:blip r:embed="rId2" cstate="print"/>
          <a:srcRect/>
          <a:stretch>
            <a:fillRect/>
          </a:stretch>
        </p:blipFill>
        <p:spPr bwMode="auto">
          <a:xfrm>
            <a:off x="533400" y="1143000"/>
            <a:ext cx="8077200" cy="5486400"/>
          </a:xfrm>
          <a:prstGeom prst="rect">
            <a:avLst/>
          </a:prstGeom>
          <a:noFill/>
          <a:ln w="9525">
            <a:noFill/>
            <a:miter lim="800000"/>
            <a:headEnd/>
            <a:tailEnd/>
          </a:ln>
        </p:spPr>
      </p:pic>
    </p:spTree>
  </p:cSld>
  <p:clrMapOvr>
    <a:masterClrMapping/>
  </p:clrMapOvr>
  <p:transition>
    <p:wip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5"/>
          <p:cNvPicPr>
            <a:picLocks noChangeAspect="1" noChangeArrowheads="1"/>
          </p:cNvPicPr>
          <p:nvPr/>
        </p:nvPicPr>
        <p:blipFill>
          <a:blip r:embed="rId2" cstate="print"/>
          <a:srcRect/>
          <a:stretch>
            <a:fillRect/>
          </a:stretch>
        </p:blipFill>
        <p:spPr bwMode="auto">
          <a:xfrm>
            <a:off x="-1600200" y="-152400"/>
            <a:ext cx="12496800" cy="7162800"/>
          </a:xfrm>
          <a:prstGeom prst="rect">
            <a:avLst/>
          </a:prstGeom>
          <a:noFill/>
          <a:ln w="9525">
            <a:noFill/>
            <a:miter lim="800000"/>
            <a:headEnd/>
            <a:tailEnd/>
          </a:ln>
        </p:spPr>
      </p:pic>
    </p:spTree>
  </p:cSld>
  <p:clrMapOvr>
    <a:masterClrMapping/>
  </p:clrMapOvr>
  <p:transition>
    <p:wip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18"/>
          <p:cNvSpPr>
            <a:spLocks noChangeArrowheads="1"/>
          </p:cNvSpPr>
          <p:nvPr/>
        </p:nvSpPr>
        <p:spPr bwMode="auto">
          <a:xfrm>
            <a:off x="304800" y="3748088"/>
            <a:ext cx="8001000" cy="3046412"/>
          </a:xfrm>
          <a:prstGeom prst="rect">
            <a:avLst/>
          </a:prstGeom>
          <a:solidFill>
            <a:srgbClr val="B2D1E4"/>
          </a:solidFill>
          <a:ln w="12700" cap="sq">
            <a:noFill/>
            <a:miter lim="800000"/>
            <a:headEnd type="none" w="sm" len="sm"/>
            <a:tailEnd type="none" w="sm" len="sm"/>
          </a:ln>
        </p:spPr>
        <p:txBody>
          <a:bodyPr anchor="ctr">
            <a:spAutoFit/>
          </a:bodyPr>
          <a:lstStyle/>
          <a:p>
            <a:pPr indent="457200" eaLnBrk="0" hangingPunct="0"/>
            <a:endParaRPr lang="en-US" sz="1200" b="1">
              <a:cs typeface="Times New Roman" pitchFamily="18" charset="0"/>
            </a:endParaRPr>
          </a:p>
          <a:p>
            <a:pPr indent="457200" algn="ctr" eaLnBrk="0" hangingPunct="0"/>
            <a:endParaRPr lang="en-US" sz="1200" b="1" i="1" u="sng"/>
          </a:p>
          <a:p>
            <a:pPr indent="457200" algn="ctr" eaLnBrk="0" hangingPunct="0"/>
            <a:endParaRPr lang="en-US" sz="1200" b="1" i="1" u="sng"/>
          </a:p>
          <a:p>
            <a:pPr indent="457200" algn="ctr" eaLnBrk="0" hangingPunct="0"/>
            <a:endParaRPr lang="en-US" sz="1200" b="1" i="1" u="sng"/>
          </a:p>
          <a:p>
            <a:pPr indent="457200" algn="ctr" eaLnBrk="0" hangingPunct="0"/>
            <a:r>
              <a:rPr lang="en-US" sz="1200" b="1" i="1" u="sng"/>
              <a:t>Conceptual / Intellectual paradigm shifts</a:t>
            </a:r>
          </a:p>
          <a:p>
            <a:pPr indent="457200" algn="ctr" eaLnBrk="0" hangingPunct="0"/>
            <a:endParaRPr lang="en-US" sz="1200" b="1" i="1" u="sng"/>
          </a:p>
          <a:p>
            <a:pPr indent="457200" algn="ctr" eaLnBrk="0" hangingPunct="0"/>
            <a:endParaRPr lang="en-US" sz="1200" b="1" i="1" u="sng"/>
          </a:p>
          <a:p>
            <a:pPr indent="457200" algn="ctr" eaLnBrk="0" hangingPunct="0"/>
            <a:endParaRPr lang="en-US" sz="1200" b="1" i="1" u="sng"/>
          </a:p>
          <a:p>
            <a:pPr indent="457200" algn="ctr" eaLnBrk="0" hangingPunct="0"/>
            <a:endParaRPr lang="en-US" sz="1200" b="1" i="1" u="sng"/>
          </a:p>
          <a:p>
            <a:pPr indent="457200" algn="ctr" eaLnBrk="0" hangingPunct="0"/>
            <a:endParaRPr lang="en-US" sz="1200" b="1" i="1" u="sng"/>
          </a:p>
          <a:p>
            <a:pPr indent="457200" algn="ctr" eaLnBrk="0" hangingPunct="0"/>
            <a:endParaRPr lang="en-US" sz="1200" b="1" i="1" u="sng"/>
          </a:p>
          <a:p>
            <a:pPr indent="457200" algn="ctr" eaLnBrk="0" hangingPunct="0"/>
            <a:endParaRPr lang="en-US" sz="1200" b="1" i="1" u="sng"/>
          </a:p>
          <a:p>
            <a:pPr indent="457200" eaLnBrk="0" hangingPunct="0"/>
            <a:endParaRPr lang="en-US" sz="1200" b="1">
              <a:cs typeface="Times New Roman" pitchFamily="18" charset="0"/>
            </a:endParaRPr>
          </a:p>
          <a:p>
            <a:pPr indent="457200" eaLnBrk="0" hangingPunct="0"/>
            <a:r>
              <a:rPr lang="en-US" sz="1200" b="1">
                <a:cs typeface="Times New Roman" pitchFamily="18" charset="0"/>
              </a:rPr>
              <a:t>		               	 	</a:t>
            </a:r>
          </a:p>
          <a:p>
            <a:pPr indent="457200" eaLnBrk="0" hangingPunct="0"/>
            <a:r>
              <a:rPr lang="en-US" sz="1200" b="1">
                <a:cs typeface="Times New Roman" pitchFamily="18" charset="0"/>
              </a:rPr>
              <a:t>	               	              </a:t>
            </a:r>
            <a:r>
              <a:rPr lang="en-US" sz="1200">
                <a:cs typeface="Times New Roman" pitchFamily="18" charset="0"/>
              </a:rPr>
              <a:t>			</a:t>
            </a:r>
          </a:p>
          <a:p>
            <a:pPr indent="457200" algn="ctr" eaLnBrk="0" hangingPunct="0"/>
            <a:r>
              <a:rPr lang="en-US" sz="1200">
                <a:cs typeface="Times New Roman" pitchFamily="18" charset="0"/>
              </a:rPr>
              <a:t>							 </a:t>
            </a:r>
          </a:p>
        </p:txBody>
      </p:sp>
      <p:sp>
        <p:nvSpPr>
          <p:cNvPr id="10243" name="AutoShape 14"/>
          <p:cNvSpPr>
            <a:spLocks noChangeArrowheads="1"/>
          </p:cNvSpPr>
          <p:nvPr/>
        </p:nvSpPr>
        <p:spPr bwMode="auto">
          <a:xfrm>
            <a:off x="6553200" y="1752600"/>
            <a:ext cx="2438400" cy="2668588"/>
          </a:xfrm>
          <a:prstGeom prst="chevron">
            <a:avLst>
              <a:gd name="adj" fmla="val 26773"/>
            </a:avLst>
          </a:prstGeom>
          <a:solidFill>
            <a:srgbClr val="DDDDDD"/>
          </a:solidFill>
          <a:ln w="9525">
            <a:solidFill>
              <a:srgbClr val="000000"/>
            </a:solidFill>
            <a:miter lim="800000"/>
            <a:headEnd/>
            <a:tailEnd/>
          </a:ln>
        </p:spPr>
        <p:txBody>
          <a:bodyPr/>
          <a:lstStyle/>
          <a:p>
            <a:r>
              <a:rPr lang="en-US" sz="1200" b="1">
                <a:latin typeface="Times New Roman" pitchFamily="18" charset="0"/>
              </a:rPr>
              <a:t>	    </a:t>
            </a:r>
          </a:p>
          <a:p>
            <a:endParaRPr lang="en-US" sz="1200" b="1">
              <a:latin typeface="Times New Roman" pitchFamily="18" charset="0"/>
            </a:endParaRPr>
          </a:p>
          <a:p>
            <a:endParaRPr lang="en-US" sz="1200" b="1">
              <a:latin typeface="Times New Roman" pitchFamily="18" charset="0"/>
            </a:endParaRPr>
          </a:p>
          <a:p>
            <a:endParaRPr lang="en-US" sz="1200" b="1">
              <a:latin typeface="Times New Roman" pitchFamily="18" charset="0"/>
            </a:endParaRPr>
          </a:p>
          <a:p>
            <a:endParaRPr lang="en-US" sz="1200" b="1">
              <a:latin typeface="Times New Roman" pitchFamily="18" charset="0"/>
            </a:endParaRPr>
          </a:p>
          <a:p>
            <a:pPr algn="ctr"/>
            <a:r>
              <a:rPr lang="en-US" sz="1200" b="1">
                <a:latin typeface="Times New Roman" pitchFamily="18" charset="0"/>
              </a:rPr>
              <a:t>RESULTS</a:t>
            </a:r>
          </a:p>
          <a:p>
            <a:pPr algn="ctr"/>
            <a:r>
              <a:rPr lang="en-US" sz="1200" b="1">
                <a:latin typeface="Times New Roman" pitchFamily="18" charset="0"/>
              </a:rPr>
              <a:t>AGENDA</a:t>
            </a:r>
          </a:p>
          <a:p>
            <a:pPr algn="ctr"/>
            <a:endParaRPr lang="en-US" sz="1200" b="1">
              <a:latin typeface="Times New Roman" pitchFamily="18" charset="0"/>
            </a:endParaRPr>
          </a:p>
          <a:p>
            <a:pPr algn="ctr"/>
            <a:r>
              <a:rPr lang="en-US" sz="1200">
                <a:latin typeface="Times New Roman" pitchFamily="18" charset="0"/>
              </a:rPr>
              <a:t>2010…</a:t>
            </a:r>
          </a:p>
          <a:p>
            <a:pPr algn="ctr"/>
            <a:endParaRPr lang="en-US" sz="1200"/>
          </a:p>
        </p:txBody>
      </p:sp>
      <p:sp>
        <p:nvSpPr>
          <p:cNvPr id="10244" name="Rectangle 2"/>
          <p:cNvSpPr>
            <a:spLocks noChangeArrowheads="1"/>
          </p:cNvSpPr>
          <p:nvPr/>
        </p:nvSpPr>
        <p:spPr bwMode="auto">
          <a:xfrm>
            <a:off x="1906588" y="1431925"/>
            <a:ext cx="184150" cy="366713"/>
          </a:xfrm>
          <a:prstGeom prst="rect">
            <a:avLst/>
          </a:prstGeom>
          <a:noFill/>
          <a:ln w="12700" cap="sq">
            <a:noFill/>
            <a:miter lim="800000"/>
            <a:headEnd type="none" w="sm" len="sm"/>
            <a:tailEnd type="none" w="sm" len="sm"/>
          </a:ln>
        </p:spPr>
        <p:txBody>
          <a:bodyPr wrap="none">
            <a:spAutoFit/>
          </a:bodyPr>
          <a:lstStyle/>
          <a:p>
            <a:endParaRPr lang="en-US"/>
          </a:p>
        </p:txBody>
      </p:sp>
      <p:sp>
        <p:nvSpPr>
          <p:cNvPr id="13315" name="Rectangle 3"/>
          <p:cNvSpPr>
            <a:spLocks noChangeArrowheads="1"/>
          </p:cNvSpPr>
          <p:nvPr/>
        </p:nvSpPr>
        <p:spPr bwMode="auto">
          <a:xfrm>
            <a:off x="533400" y="533400"/>
            <a:ext cx="8610600" cy="1143000"/>
          </a:xfrm>
          <a:prstGeom prst="rect">
            <a:avLst/>
          </a:prstGeom>
          <a:noFill/>
          <a:ln w="9525">
            <a:noFill/>
            <a:miter lim="800000"/>
            <a:headEnd/>
            <a:tailEnd/>
          </a:ln>
        </p:spPr>
        <p:txBody>
          <a:bodyPr anchor="ctr"/>
          <a:lstStyle/>
          <a:p>
            <a:pPr algn="ctr">
              <a:defRPr/>
            </a:pPr>
            <a:r>
              <a:rPr lang="en-US" altLang="ja-JP" sz="3200" dirty="0">
                <a:solidFill>
                  <a:schemeClr val="accent2">
                    <a:lumMod val="50000"/>
                  </a:schemeClr>
                </a:solidFill>
              </a:rPr>
              <a:t>The Evolving Governance Agenda</a:t>
            </a:r>
            <a:endParaRPr lang="en-US" sz="3200" dirty="0">
              <a:solidFill>
                <a:schemeClr val="accent2">
                  <a:lumMod val="50000"/>
                </a:schemeClr>
              </a:solidFill>
              <a:ea typeface="MS PGothic" pitchFamily="34" charset="-128"/>
            </a:endParaRPr>
          </a:p>
        </p:txBody>
      </p:sp>
      <p:sp>
        <p:nvSpPr>
          <p:cNvPr id="10246" name="Rectangle 4"/>
          <p:cNvSpPr>
            <a:spLocks noChangeArrowheads="1"/>
          </p:cNvSpPr>
          <p:nvPr/>
        </p:nvSpPr>
        <p:spPr bwMode="auto">
          <a:xfrm>
            <a:off x="838200" y="2057400"/>
            <a:ext cx="8153400" cy="4267200"/>
          </a:xfrm>
          <a:prstGeom prst="rect">
            <a:avLst/>
          </a:prstGeom>
          <a:noFill/>
          <a:ln w="9525">
            <a:noFill/>
            <a:miter lim="800000"/>
            <a:headEnd/>
            <a:tailEnd/>
          </a:ln>
        </p:spPr>
        <p:txBody>
          <a:bodyPr/>
          <a:lstStyle/>
          <a:p>
            <a:pPr marL="342900" indent="-342900">
              <a:spcBef>
                <a:spcPct val="20000"/>
              </a:spcBef>
              <a:buClr>
                <a:schemeClr val="tx1"/>
              </a:buClr>
              <a:buFont typeface="Arial" charset="0"/>
              <a:buChar char="•"/>
            </a:pPr>
            <a:endParaRPr lang="en-US" sz="2400">
              <a:latin typeface="Verdana" pitchFamily="34" charset="0"/>
            </a:endParaRPr>
          </a:p>
          <a:p>
            <a:pPr marL="342900" indent="-342900">
              <a:spcBef>
                <a:spcPct val="20000"/>
              </a:spcBef>
              <a:buClr>
                <a:schemeClr val="tx1"/>
              </a:buClr>
              <a:buFont typeface="Times" pitchFamily="-28" charset="0"/>
              <a:buNone/>
            </a:pPr>
            <a:r>
              <a:rPr lang="en-US" altLang="ja-JP" sz="1300" b="1">
                <a:solidFill>
                  <a:schemeClr val="bg2"/>
                </a:solidFill>
                <a:latin typeface="Verdana" pitchFamily="34" charset="0"/>
              </a:rPr>
              <a:t>						</a:t>
            </a:r>
            <a:r>
              <a:rPr lang="en-US" altLang="ja-JP" sz="1600" b="1">
                <a:latin typeface="Verdana" pitchFamily="34" charset="0"/>
              </a:rPr>
              <a:t/>
            </a:r>
            <a:br>
              <a:rPr lang="en-US" altLang="ja-JP" sz="1600" b="1">
                <a:latin typeface="Verdana" pitchFamily="34" charset="0"/>
              </a:rPr>
            </a:br>
            <a:endParaRPr lang="en-US" sz="1600" b="1">
              <a:latin typeface="Verdana" pitchFamily="34" charset="0"/>
              <a:ea typeface="MS PGothic" pitchFamily="34" charset="-128"/>
            </a:endParaRPr>
          </a:p>
        </p:txBody>
      </p:sp>
      <p:grpSp>
        <p:nvGrpSpPr>
          <p:cNvPr id="10247" name="Group 20"/>
          <p:cNvGrpSpPr>
            <a:grpSpLocks/>
          </p:cNvGrpSpPr>
          <p:nvPr/>
        </p:nvGrpSpPr>
        <p:grpSpPr bwMode="auto">
          <a:xfrm>
            <a:off x="304800" y="1752600"/>
            <a:ext cx="7010400" cy="2668588"/>
            <a:chOff x="336" y="826"/>
            <a:chExt cx="4226" cy="1023"/>
          </a:xfrm>
        </p:grpSpPr>
        <p:sp>
          <p:nvSpPr>
            <p:cNvPr id="10252" name="AutoShape 13"/>
            <p:cNvSpPr>
              <a:spLocks noChangeArrowheads="1"/>
            </p:cNvSpPr>
            <p:nvPr/>
          </p:nvSpPr>
          <p:spPr bwMode="auto">
            <a:xfrm>
              <a:off x="336" y="826"/>
              <a:ext cx="1344" cy="1023"/>
            </a:xfrm>
            <a:prstGeom prst="homePlate">
              <a:avLst>
                <a:gd name="adj" fmla="val 33544"/>
              </a:avLst>
            </a:prstGeom>
            <a:solidFill>
              <a:srgbClr val="EAEAEA"/>
            </a:solidFill>
            <a:ln w="9525">
              <a:solidFill>
                <a:srgbClr val="000000"/>
              </a:solidFill>
              <a:miter lim="800000"/>
              <a:headEnd/>
              <a:tailEnd/>
            </a:ln>
          </p:spPr>
          <p:txBody>
            <a:bodyPr/>
            <a:lstStyle/>
            <a:p>
              <a:r>
                <a:rPr lang="en-US" sz="1200" b="1">
                  <a:latin typeface="Times New Roman" pitchFamily="18" charset="0"/>
                </a:rPr>
                <a:t>    </a:t>
              </a:r>
            </a:p>
            <a:p>
              <a:endParaRPr lang="en-US" sz="1200" b="1">
                <a:latin typeface="Times New Roman" pitchFamily="18" charset="0"/>
              </a:endParaRPr>
            </a:p>
            <a:p>
              <a:endParaRPr lang="en-US" sz="1200" b="1">
                <a:latin typeface="Times New Roman" pitchFamily="18" charset="0"/>
              </a:endParaRPr>
            </a:p>
            <a:p>
              <a:endParaRPr lang="en-US" sz="1200" b="1">
                <a:latin typeface="Times New Roman" pitchFamily="18" charset="0"/>
              </a:endParaRPr>
            </a:p>
            <a:p>
              <a:endParaRPr lang="en-US" sz="1200" b="1">
                <a:latin typeface="Times New Roman" pitchFamily="18" charset="0"/>
              </a:endParaRPr>
            </a:p>
            <a:p>
              <a:pPr algn="ctr"/>
              <a:r>
                <a:rPr lang="en-US" sz="1200" b="1">
                  <a:latin typeface="Times New Roman" pitchFamily="18" charset="0"/>
                </a:rPr>
                <a:t>STATE –LED </a:t>
              </a:r>
            </a:p>
            <a:p>
              <a:pPr algn="ctr"/>
              <a:r>
                <a:rPr lang="en-US" sz="1200" b="1">
                  <a:latin typeface="Times New Roman" pitchFamily="18" charset="0"/>
                </a:rPr>
                <a:t>DEVELOPMENT</a:t>
              </a:r>
            </a:p>
            <a:p>
              <a:pPr algn="ctr"/>
              <a:endParaRPr lang="en-US" sz="1200" b="1">
                <a:latin typeface="Times New Roman" pitchFamily="18" charset="0"/>
              </a:endParaRPr>
            </a:p>
            <a:p>
              <a:pPr algn="ctr"/>
              <a:r>
                <a:rPr lang="en-US" sz="1200">
                  <a:latin typeface="Times New Roman" pitchFamily="18" charset="0"/>
                </a:rPr>
                <a:t> 1960s-70s</a:t>
              </a:r>
              <a:endParaRPr lang="en-US" sz="1200"/>
            </a:p>
          </p:txBody>
        </p:sp>
        <p:sp>
          <p:nvSpPr>
            <p:cNvPr id="10253" name="AutoShape 14"/>
            <p:cNvSpPr>
              <a:spLocks noChangeArrowheads="1"/>
            </p:cNvSpPr>
            <p:nvPr/>
          </p:nvSpPr>
          <p:spPr bwMode="auto">
            <a:xfrm>
              <a:off x="933" y="826"/>
              <a:ext cx="1654" cy="1023"/>
            </a:xfrm>
            <a:prstGeom prst="chevron">
              <a:avLst>
                <a:gd name="adj" fmla="val 26775"/>
              </a:avLst>
            </a:prstGeom>
            <a:solidFill>
              <a:srgbClr val="DDDDDD"/>
            </a:solidFill>
            <a:ln w="9525">
              <a:solidFill>
                <a:srgbClr val="000000"/>
              </a:solidFill>
              <a:miter lim="800000"/>
              <a:headEnd/>
              <a:tailEnd/>
            </a:ln>
          </p:spPr>
          <p:txBody>
            <a:bodyPr/>
            <a:lstStyle/>
            <a:p>
              <a:r>
                <a:rPr lang="en-US" sz="1200" b="1">
                  <a:latin typeface="Times New Roman" pitchFamily="18" charset="0"/>
                </a:rPr>
                <a:t>	    </a:t>
              </a:r>
            </a:p>
            <a:p>
              <a:endParaRPr lang="en-US" sz="1200" b="1">
                <a:latin typeface="Times New Roman" pitchFamily="18" charset="0"/>
              </a:endParaRPr>
            </a:p>
            <a:p>
              <a:endParaRPr lang="en-US" sz="1200" b="1">
                <a:latin typeface="Times New Roman" pitchFamily="18" charset="0"/>
              </a:endParaRPr>
            </a:p>
            <a:p>
              <a:endParaRPr lang="en-US" sz="1200" b="1">
                <a:latin typeface="Times New Roman" pitchFamily="18" charset="0"/>
              </a:endParaRPr>
            </a:p>
            <a:p>
              <a:endParaRPr lang="en-US" sz="1200" b="1">
                <a:latin typeface="Times New Roman" pitchFamily="18" charset="0"/>
              </a:endParaRPr>
            </a:p>
            <a:p>
              <a:pPr algn="ctr"/>
              <a:r>
                <a:rPr lang="en-US" sz="1200" b="1">
                  <a:latin typeface="Times New Roman" pitchFamily="18" charset="0"/>
                </a:rPr>
                <a:t>MARKET ORIENTATION</a:t>
              </a:r>
            </a:p>
            <a:p>
              <a:pPr algn="ctr"/>
              <a:endParaRPr lang="en-US" sz="1200" b="1">
                <a:latin typeface="Times New Roman" pitchFamily="18" charset="0"/>
              </a:endParaRPr>
            </a:p>
            <a:p>
              <a:pPr algn="ctr"/>
              <a:r>
                <a:rPr lang="en-US" sz="1200"/>
                <a:t>1980s</a:t>
              </a:r>
            </a:p>
          </p:txBody>
        </p:sp>
        <p:sp>
          <p:nvSpPr>
            <p:cNvPr id="10254" name="AutoShape 15"/>
            <p:cNvSpPr>
              <a:spLocks noChangeArrowheads="1"/>
            </p:cNvSpPr>
            <p:nvPr/>
          </p:nvSpPr>
          <p:spPr bwMode="auto">
            <a:xfrm>
              <a:off x="2036" y="826"/>
              <a:ext cx="1700" cy="1023"/>
            </a:xfrm>
            <a:prstGeom prst="chevron">
              <a:avLst>
                <a:gd name="adj" fmla="val 25211"/>
              </a:avLst>
            </a:prstGeom>
            <a:solidFill>
              <a:srgbClr val="C0C0C0"/>
            </a:solidFill>
            <a:ln w="9525">
              <a:solidFill>
                <a:srgbClr val="000000"/>
              </a:solidFill>
              <a:miter lim="800000"/>
              <a:headEnd/>
              <a:tailEnd/>
            </a:ln>
          </p:spPr>
          <p:txBody>
            <a:bodyPr/>
            <a:lstStyle/>
            <a:p>
              <a:pPr algn="ctr"/>
              <a:r>
                <a:rPr lang="en-US" sz="1200" b="1">
                  <a:latin typeface="Times New Roman" pitchFamily="18" charset="0"/>
                </a:rPr>
                <a:t>    </a:t>
              </a:r>
            </a:p>
            <a:p>
              <a:pPr algn="ctr"/>
              <a:endParaRPr lang="en-US" sz="1200" b="1">
                <a:latin typeface="Times New Roman" pitchFamily="18" charset="0"/>
              </a:endParaRPr>
            </a:p>
            <a:p>
              <a:pPr algn="ctr"/>
              <a:endParaRPr lang="en-US" sz="1200" b="1">
                <a:latin typeface="Times New Roman" pitchFamily="18" charset="0"/>
              </a:endParaRPr>
            </a:p>
            <a:p>
              <a:pPr algn="ctr"/>
              <a:endParaRPr lang="en-US" sz="1200" b="1">
                <a:latin typeface="Times New Roman" pitchFamily="18" charset="0"/>
              </a:endParaRPr>
            </a:p>
            <a:p>
              <a:pPr algn="ctr"/>
              <a:endParaRPr lang="en-US" sz="1200" b="1">
                <a:latin typeface="Times New Roman" pitchFamily="18" charset="0"/>
              </a:endParaRPr>
            </a:p>
            <a:p>
              <a:pPr algn="ctr"/>
              <a:r>
                <a:rPr lang="en-US" sz="1200" b="1">
                  <a:latin typeface="Times New Roman" pitchFamily="18" charset="0"/>
                </a:rPr>
                <a:t>INSTITUTIONS &amp; GOVERNANCE</a:t>
              </a:r>
            </a:p>
            <a:p>
              <a:pPr algn="ctr"/>
              <a:r>
                <a:rPr lang="en-US" sz="1200"/>
                <a:t>1990s</a:t>
              </a:r>
            </a:p>
          </p:txBody>
        </p:sp>
        <p:sp>
          <p:nvSpPr>
            <p:cNvPr id="10255" name="AutoShape 16"/>
            <p:cNvSpPr>
              <a:spLocks noChangeArrowheads="1"/>
            </p:cNvSpPr>
            <p:nvPr/>
          </p:nvSpPr>
          <p:spPr bwMode="auto">
            <a:xfrm>
              <a:off x="3168" y="826"/>
              <a:ext cx="1394" cy="1023"/>
            </a:xfrm>
            <a:prstGeom prst="chevron">
              <a:avLst>
                <a:gd name="adj" fmla="val 27461"/>
              </a:avLst>
            </a:prstGeom>
            <a:solidFill>
              <a:srgbClr val="B2B2B2"/>
            </a:solidFill>
            <a:ln w="9525">
              <a:solidFill>
                <a:srgbClr val="000000"/>
              </a:solidFill>
              <a:miter lim="800000"/>
              <a:headEnd/>
              <a:tailEnd/>
            </a:ln>
          </p:spPr>
          <p:txBody>
            <a:bodyPr/>
            <a:lstStyle/>
            <a:p>
              <a:pPr algn="ctr"/>
              <a:endParaRPr lang="en-US" sz="1200" b="1">
                <a:latin typeface="Times New Roman" pitchFamily="18" charset="0"/>
              </a:endParaRPr>
            </a:p>
            <a:p>
              <a:pPr algn="ctr"/>
              <a:endParaRPr lang="en-US" sz="1200" b="1">
                <a:latin typeface="Times New Roman" pitchFamily="18" charset="0"/>
              </a:endParaRPr>
            </a:p>
            <a:p>
              <a:pPr algn="ctr"/>
              <a:endParaRPr lang="en-US" sz="1200" b="1">
                <a:latin typeface="Times New Roman" pitchFamily="18" charset="0"/>
              </a:endParaRPr>
            </a:p>
            <a:p>
              <a:pPr algn="ctr"/>
              <a:endParaRPr lang="en-US" sz="1200" b="1">
                <a:latin typeface="Times New Roman" pitchFamily="18" charset="0"/>
              </a:endParaRPr>
            </a:p>
            <a:p>
              <a:pPr algn="ctr"/>
              <a:endParaRPr lang="en-US" sz="1200" b="1">
                <a:latin typeface="Times New Roman" pitchFamily="18" charset="0"/>
              </a:endParaRPr>
            </a:p>
            <a:p>
              <a:pPr algn="ctr"/>
              <a:r>
                <a:rPr lang="en-US" sz="1200" b="1">
                  <a:latin typeface="Times New Roman" pitchFamily="18" charset="0"/>
                </a:rPr>
                <a:t>MDG</a:t>
              </a:r>
              <a:r>
                <a:rPr lang="en-US" sz="1200">
                  <a:latin typeface="Times New Roman" pitchFamily="18" charset="0"/>
                </a:rPr>
                <a:t>s/</a:t>
              </a:r>
              <a:endParaRPr lang="en-US" sz="1200" b="1">
                <a:latin typeface="Times New Roman" pitchFamily="18" charset="0"/>
              </a:endParaRPr>
            </a:p>
            <a:p>
              <a:pPr algn="ctr"/>
              <a:r>
                <a:rPr lang="en-US" sz="1200" b="1">
                  <a:latin typeface="Times New Roman" pitchFamily="18" charset="0"/>
                </a:rPr>
                <a:t>Millennium</a:t>
              </a:r>
            </a:p>
            <a:p>
              <a:pPr algn="ctr"/>
              <a:r>
                <a:rPr lang="en-US" sz="1200" b="1">
                  <a:latin typeface="Times New Roman" pitchFamily="18" charset="0"/>
                </a:rPr>
                <a:t>Phase </a:t>
              </a:r>
            </a:p>
            <a:p>
              <a:pPr algn="ctr"/>
              <a:r>
                <a:rPr lang="en-US" sz="1200">
                  <a:latin typeface="Times New Roman" pitchFamily="18" charset="0"/>
                </a:rPr>
                <a:t>2000s</a:t>
              </a:r>
              <a:endParaRPr lang="en-US" sz="1200"/>
            </a:p>
          </p:txBody>
        </p:sp>
      </p:grpSp>
      <p:sp>
        <p:nvSpPr>
          <p:cNvPr id="10248" name="TextBox 12"/>
          <p:cNvSpPr txBox="1">
            <a:spLocks noChangeArrowheads="1"/>
          </p:cNvSpPr>
          <p:nvPr/>
        </p:nvSpPr>
        <p:spPr bwMode="auto">
          <a:xfrm>
            <a:off x="762000" y="4953000"/>
            <a:ext cx="1981200" cy="1600200"/>
          </a:xfrm>
          <a:prstGeom prst="rect">
            <a:avLst/>
          </a:prstGeom>
          <a:noFill/>
          <a:ln w="9525">
            <a:noFill/>
            <a:miter lim="800000"/>
            <a:headEnd/>
            <a:tailEnd/>
          </a:ln>
        </p:spPr>
        <p:txBody>
          <a:bodyPr>
            <a:spAutoFit/>
          </a:bodyPr>
          <a:lstStyle/>
          <a:p>
            <a:r>
              <a:rPr lang="en-US" sz="1600">
                <a:cs typeface="Times New Roman" pitchFamily="18" charset="0"/>
              </a:rPr>
              <a:t>mid-1970s</a:t>
            </a:r>
          </a:p>
          <a:p>
            <a:endParaRPr lang="en-US" sz="1600">
              <a:cs typeface="Times New Roman" pitchFamily="18" charset="0"/>
            </a:endParaRPr>
          </a:p>
          <a:p>
            <a:r>
              <a:rPr lang="en-US" sz="1600" i="1">
                <a:cs typeface="Times New Roman" pitchFamily="18" charset="0"/>
              </a:rPr>
              <a:t>from Public Administration to Public Management</a:t>
            </a:r>
          </a:p>
          <a:p>
            <a:endParaRPr lang="en-US"/>
          </a:p>
        </p:txBody>
      </p:sp>
      <p:sp>
        <p:nvSpPr>
          <p:cNvPr id="10249" name="TextBox 13"/>
          <p:cNvSpPr txBox="1">
            <a:spLocks noChangeArrowheads="1"/>
          </p:cNvSpPr>
          <p:nvPr/>
        </p:nvSpPr>
        <p:spPr bwMode="auto">
          <a:xfrm>
            <a:off x="3048000" y="4970463"/>
            <a:ext cx="2057400" cy="1570037"/>
          </a:xfrm>
          <a:prstGeom prst="rect">
            <a:avLst/>
          </a:prstGeom>
          <a:noFill/>
          <a:ln w="9525">
            <a:noFill/>
            <a:miter lim="800000"/>
            <a:headEnd/>
            <a:tailEnd/>
          </a:ln>
        </p:spPr>
        <p:txBody>
          <a:bodyPr>
            <a:spAutoFit/>
          </a:bodyPr>
          <a:lstStyle/>
          <a:p>
            <a:r>
              <a:rPr lang="en-US" sz="1600">
                <a:cs typeface="Times New Roman" pitchFamily="18" charset="0"/>
              </a:rPr>
              <a:t>1990s </a:t>
            </a:r>
          </a:p>
          <a:p>
            <a:endParaRPr lang="en-US" sz="1600">
              <a:cs typeface="Times New Roman" pitchFamily="18" charset="0"/>
            </a:endParaRPr>
          </a:p>
          <a:p>
            <a:r>
              <a:rPr lang="en-US" sz="1600" i="1">
                <a:cs typeface="Times New Roman" pitchFamily="18" charset="0"/>
              </a:rPr>
              <a:t>from Public Management to the New Public Management </a:t>
            </a:r>
            <a:endParaRPr lang="en-US"/>
          </a:p>
        </p:txBody>
      </p:sp>
      <p:sp>
        <p:nvSpPr>
          <p:cNvPr id="10250" name="TextBox 15"/>
          <p:cNvSpPr txBox="1">
            <a:spLocks noChangeArrowheads="1"/>
          </p:cNvSpPr>
          <p:nvPr/>
        </p:nvSpPr>
        <p:spPr bwMode="auto">
          <a:xfrm>
            <a:off x="5029200" y="4953000"/>
            <a:ext cx="1371600" cy="1816100"/>
          </a:xfrm>
          <a:prstGeom prst="rect">
            <a:avLst/>
          </a:prstGeom>
          <a:noFill/>
          <a:ln w="9525">
            <a:noFill/>
            <a:miter lim="800000"/>
            <a:headEnd/>
            <a:tailEnd/>
          </a:ln>
        </p:spPr>
        <p:txBody>
          <a:bodyPr>
            <a:spAutoFit/>
          </a:bodyPr>
          <a:lstStyle/>
          <a:p>
            <a:pPr eaLnBrk="0" hangingPunct="0">
              <a:defRPr/>
            </a:pPr>
            <a:r>
              <a:rPr lang="en-US" sz="1600" dirty="0">
                <a:cs typeface="Times New Roman" pitchFamily="18" charset="0"/>
              </a:rPr>
              <a:t>early 2000s </a:t>
            </a:r>
          </a:p>
          <a:p>
            <a:pPr indent="457200" eaLnBrk="0" hangingPunct="0">
              <a:defRPr/>
            </a:pPr>
            <a:endParaRPr lang="en-US" sz="1600" i="1" dirty="0">
              <a:cs typeface="Times New Roman" pitchFamily="18" charset="0"/>
            </a:endParaRPr>
          </a:p>
          <a:p>
            <a:pPr eaLnBrk="0" hangingPunct="0">
              <a:defRPr/>
            </a:pPr>
            <a:r>
              <a:rPr lang="en-US" sz="1600" i="1" dirty="0">
                <a:cs typeface="Times New Roman" pitchFamily="18" charset="0"/>
              </a:rPr>
              <a:t>from the New Public Management  to  Governance </a:t>
            </a:r>
            <a:endParaRPr lang="en-US" sz="1600" dirty="0"/>
          </a:p>
        </p:txBody>
      </p:sp>
      <p:sp>
        <p:nvSpPr>
          <p:cNvPr id="15" name="TextBox 15"/>
          <p:cNvSpPr txBox="1">
            <a:spLocks noChangeArrowheads="1"/>
          </p:cNvSpPr>
          <p:nvPr/>
        </p:nvSpPr>
        <p:spPr bwMode="auto">
          <a:xfrm>
            <a:off x="6629400" y="4953000"/>
            <a:ext cx="1524000" cy="1816100"/>
          </a:xfrm>
          <a:prstGeom prst="rect">
            <a:avLst/>
          </a:prstGeom>
          <a:noFill/>
          <a:ln w="9525">
            <a:noFill/>
            <a:miter lim="800000"/>
            <a:headEnd/>
            <a:tailEnd/>
          </a:ln>
        </p:spPr>
        <p:txBody>
          <a:bodyPr>
            <a:spAutoFit/>
          </a:bodyPr>
          <a:lstStyle/>
          <a:p>
            <a:pPr eaLnBrk="0" hangingPunct="0">
              <a:defRPr/>
            </a:pPr>
            <a:r>
              <a:rPr lang="en-US" sz="1600" dirty="0">
                <a:cs typeface="Times New Roman" pitchFamily="18" charset="0"/>
              </a:rPr>
              <a:t>Present . . .  </a:t>
            </a:r>
          </a:p>
          <a:p>
            <a:pPr indent="457200" eaLnBrk="0" hangingPunct="0">
              <a:defRPr/>
            </a:pPr>
            <a:endParaRPr lang="en-US" sz="1600" i="1" dirty="0">
              <a:cs typeface="Times New Roman" pitchFamily="18" charset="0"/>
            </a:endParaRPr>
          </a:p>
          <a:p>
            <a:pPr eaLnBrk="0" hangingPunct="0">
              <a:defRPr/>
            </a:pPr>
            <a:r>
              <a:rPr lang="en-US" sz="1600" i="1" dirty="0">
                <a:cs typeface="Times New Roman" pitchFamily="18" charset="0"/>
              </a:rPr>
              <a:t>From  Governance to the Demand for Good Governance </a:t>
            </a:r>
            <a:endParaRPr lang="en-US" sz="1600" dirty="0"/>
          </a:p>
        </p:txBody>
      </p:sp>
    </p:spTree>
  </p:cSld>
  <p:clrMapOvr>
    <a:masterClrMapping/>
  </p:clrMapOvr>
  <p:transition>
    <p:wipe dir="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4"/>
          <p:cNvSpPr>
            <a:spLocks noChangeArrowheads="1"/>
          </p:cNvSpPr>
          <p:nvPr/>
        </p:nvSpPr>
        <p:spPr bwMode="auto">
          <a:xfrm>
            <a:off x="1219200" y="395288"/>
            <a:ext cx="3181350" cy="366712"/>
          </a:xfrm>
          <a:prstGeom prst="rect">
            <a:avLst/>
          </a:prstGeom>
          <a:noFill/>
          <a:ln w="9525">
            <a:noFill/>
            <a:miter lim="800000"/>
            <a:headEnd/>
            <a:tailEnd/>
          </a:ln>
        </p:spPr>
        <p:txBody>
          <a:bodyPr wrap="none">
            <a:spAutoFit/>
          </a:bodyPr>
          <a:lstStyle/>
          <a:p>
            <a:r>
              <a:rPr lang="en-US">
                <a:solidFill>
                  <a:schemeClr val="bg1"/>
                </a:solidFill>
              </a:rPr>
              <a:t>http://www.globalintegrity.org/</a:t>
            </a:r>
          </a:p>
        </p:txBody>
      </p:sp>
      <p:pic>
        <p:nvPicPr>
          <p:cNvPr id="27651" name="Picture 5"/>
          <p:cNvPicPr>
            <a:picLocks noChangeAspect="1" noChangeArrowheads="1"/>
          </p:cNvPicPr>
          <p:nvPr/>
        </p:nvPicPr>
        <p:blipFill>
          <a:blip r:embed="rId2" cstate="print"/>
          <a:srcRect/>
          <a:stretch>
            <a:fillRect/>
          </a:stretch>
        </p:blipFill>
        <p:spPr bwMode="auto">
          <a:xfrm>
            <a:off x="0" y="0"/>
            <a:ext cx="9144000" cy="6705600"/>
          </a:xfrm>
          <a:prstGeom prst="rect">
            <a:avLst/>
          </a:prstGeom>
          <a:noFill/>
          <a:ln w="9525">
            <a:noFill/>
            <a:miter lim="800000"/>
            <a:headEnd/>
            <a:tailEnd/>
          </a:ln>
        </p:spPr>
      </p:pic>
      <p:sp>
        <p:nvSpPr>
          <p:cNvPr id="27652" name="Rectangle 2"/>
          <p:cNvSpPr>
            <a:spLocks noChangeArrowheads="1"/>
          </p:cNvSpPr>
          <p:nvPr/>
        </p:nvSpPr>
        <p:spPr bwMode="auto">
          <a:xfrm>
            <a:off x="533400" y="2438400"/>
            <a:ext cx="8534400" cy="4419600"/>
          </a:xfrm>
          <a:prstGeom prst="rect">
            <a:avLst/>
          </a:prstGeom>
          <a:solidFill>
            <a:srgbClr val="87B7D5">
              <a:alpha val="20000"/>
            </a:srgbClr>
          </a:solidFill>
          <a:ln w="9525">
            <a:noFill/>
            <a:miter lim="800000"/>
            <a:headEnd/>
            <a:tailEnd/>
          </a:ln>
        </p:spPr>
        <p:txBody>
          <a:bodyPr wrap="none" anchor="ctr"/>
          <a:lstStyle/>
          <a:p>
            <a:endParaRPr lang="en-US"/>
          </a:p>
        </p:txBody>
      </p:sp>
    </p:spTree>
  </p:cSld>
  <p:clrMapOvr>
    <a:masterClrMapping/>
  </p:clrMapOvr>
  <p:transition>
    <p:wip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2"/>
          <p:cNvSpPr>
            <a:spLocks noGrp="1" noChangeArrowheads="1"/>
          </p:cNvSpPr>
          <p:nvPr>
            <p:ph type="title"/>
          </p:nvPr>
        </p:nvSpPr>
        <p:spPr>
          <a:xfrm>
            <a:off x="4572000" y="304800"/>
            <a:ext cx="4343400" cy="838200"/>
          </a:xfrm>
        </p:spPr>
        <p:txBody>
          <a:bodyPr rtlCol="0">
            <a:normAutofit fontScale="90000"/>
          </a:bodyPr>
          <a:lstStyle/>
          <a:p>
            <a:pPr eaLnBrk="1" fontAlgn="auto" hangingPunct="1">
              <a:spcAft>
                <a:spcPts val="0"/>
              </a:spcAft>
              <a:defRPr/>
            </a:pPr>
            <a:r>
              <a:rPr lang="en-US" sz="3200" dirty="0" smtClean="0">
                <a:solidFill>
                  <a:schemeClr val="accent2">
                    <a:lumMod val="50000"/>
                  </a:schemeClr>
                </a:solidFill>
                <a:effectLst>
                  <a:outerShdw blurRad="38100" dist="38100" dir="2700000" algn="tl">
                    <a:srgbClr val="C0C0C0"/>
                  </a:outerShdw>
                </a:effectLst>
              </a:rPr>
              <a:t>Governance: Across Categories of Corruption</a:t>
            </a:r>
          </a:p>
        </p:txBody>
      </p:sp>
      <p:pic>
        <p:nvPicPr>
          <p:cNvPr id="28675" name="Picture 3" descr="MCj04336020000[1]"/>
          <p:cNvPicPr>
            <a:picLocks noChangeAspect="1" noChangeArrowheads="1"/>
          </p:cNvPicPr>
          <p:nvPr/>
        </p:nvPicPr>
        <p:blipFill>
          <a:blip r:embed="rId2" cstate="print"/>
          <a:srcRect/>
          <a:stretch>
            <a:fillRect/>
          </a:stretch>
        </p:blipFill>
        <p:spPr bwMode="auto">
          <a:xfrm>
            <a:off x="1676400" y="1143000"/>
            <a:ext cx="5105400" cy="4879975"/>
          </a:xfrm>
          <a:prstGeom prst="rect">
            <a:avLst/>
          </a:prstGeom>
          <a:noFill/>
          <a:ln w="9525">
            <a:noFill/>
            <a:miter lim="800000"/>
            <a:headEnd/>
            <a:tailEnd/>
          </a:ln>
        </p:spPr>
      </p:pic>
      <p:sp>
        <p:nvSpPr>
          <p:cNvPr id="28676" name="TextBox 5"/>
          <p:cNvSpPr txBox="1">
            <a:spLocks noChangeArrowheads="1"/>
          </p:cNvSpPr>
          <p:nvPr/>
        </p:nvSpPr>
        <p:spPr bwMode="auto">
          <a:xfrm>
            <a:off x="6019800" y="1371600"/>
            <a:ext cx="1708150" cy="400050"/>
          </a:xfrm>
          <a:prstGeom prst="rect">
            <a:avLst/>
          </a:prstGeom>
          <a:noFill/>
          <a:ln w="9525">
            <a:noFill/>
            <a:miter lim="800000"/>
            <a:headEnd/>
            <a:tailEnd/>
          </a:ln>
        </p:spPr>
        <p:txBody>
          <a:bodyPr wrap="none">
            <a:spAutoFit/>
          </a:bodyPr>
          <a:lstStyle/>
          <a:p>
            <a:r>
              <a:rPr lang="en-US" sz="2000">
                <a:solidFill>
                  <a:srgbClr val="6699FF"/>
                </a:solidFill>
              </a:rPr>
              <a:t>State capture</a:t>
            </a:r>
          </a:p>
        </p:txBody>
      </p:sp>
      <p:sp>
        <p:nvSpPr>
          <p:cNvPr id="28677" name="TextBox 6"/>
          <p:cNvSpPr txBox="1">
            <a:spLocks noChangeArrowheads="1"/>
          </p:cNvSpPr>
          <p:nvPr/>
        </p:nvSpPr>
        <p:spPr bwMode="auto">
          <a:xfrm>
            <a:off x="6019800" y="1733550"/>
            <a:ext cx="3063875" cy="400050"/>
          </a:xfrm>
          <a:prstGeom prst="rect">
            <a:avLst/>
          </a:prstGeom>
          <a:noFill/>
          <a:ln w="9525">
            <a:noFill/>
            <a:miter lim="800000"/>
            <a:headEnd/>
            <a:tailEnd/>
          </a:ln>
        </p:spPr>
        <p:txBody>
          <a:bodyPr wrap="none">
            <a:spAutoFit/>
          </a:bodyPr>
          <a:lstStyle/>
          <a:p>
            <a:r>
              <a:rPr lang="en-US" sz="2000">
                <a:solidFill>
                  <a:srgbClr val="6699FF"/>
                </a:solidFill>
              </a:rPr>
              <a:t>Administrative Corruption</a:t>
            </a:r>
          </a:p>
        </p:txBody>
      </p:sp>
      <p:sp>
        <p:nvSpPr>
          <p:cNvPr id="28678" name="TextBox 7"/>
          <p:cNvSpPr txBox="1">
            <a:spLocks noChangeArrowheads="1"/>
          </p:cNvSpPr>
          <p:nvPr/>
        </p:nvSpPr>
        <p:spPr bwMode="auto">
          <a:xfrm>
            <a:off x="6019800" y="2114550"/>
            <a:ext cx="2763838" cy="400050"/>
          </a:xfrm>
          <a:prstGeom prst="rect">
            <a:avLst/>
          </a:prstGeom>
          <a:noFill/>
          <a:ln w="9525">
            <a:noFill/>
            <a:miter lim="800000"/>
            <a:headEnd/>
            <a:tailEnd/>
          </a:ln>
        </p:spPr>
        <p:txBody>
          <a:bodyPr wrap="none">
            <a:spAutoFit/>
          </a:bodyPr>
          <a:lstStyle/>
          <a:p>
            <a:r>
              <a:rPr lang="en-US" sz="2000">
                <a:solidFill>
                  <a:srgbClr val="6699FF"/>
                </a:solidFill>
              </a:rPr>
              <a:t>Nepotism &amp; Patronage</a:t>
            </a:r>
          </a:p>
        </p:txBody>
      </p:sp>
      <p:sp>
        <p:nvSpPr>
          <p:cNvPr id="9" name="Rectangle 8"/>
          <p:cNvSpPr/>
          <p:nvPr/>
        </p:nvSpPr>
        <p:spPr>
          <a:xfrm>
            <a:off x="3810000" y="5562600"/>
            <a:ext cx="2362200" cy="457200"/>
          </a:xfrm>
          <a:prstGeom prst="rect">
            <a:avLst/>
          </a:prstGeom>
          <a:solidFill>
            <a:srgbClr val="B2D1E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ransition>
    <p:zoom dir="in"/>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Rectangle 2"/>
          <p:cNvSpPr>
            <a:spLocks noChangeArrowheads="1"/>
          </p:cNvSpPr>
          <p:nvPr/>
        </p:nvSpPr>
        <p:spPr bwMode="auto">
          <a:xfrm>
            <a:off x="366713" y="1000125"/>
            <a:ext cx="8205787" cy="5072063"/>
          </a:xfrm>
          <a:prstGeom prst="rect">
            <a:avLst/>
          </a:prstGeom>
          <a:solidFill>
            <a:schemeClr val="bg1"/>
          </a:solidFill>
          <a:ln w="12700">
            <a:solidFill>
              <a:schemeClr val="tx1"/>
            </a:solidFill>
            <a:miter lim="800000"/>
            <a:headEnd/>
            <a:tailEnd/>
          </a:ln>
          <a:effectLst>
            <a:outerShdw dist="89803" dir="2700000" algn="ctr" rotWithShape="0">
              <a:schemeClr val="bg2"/>
            </a:outerShdw>
          </a:effectLst>
        </p:spPr>
        <p:txBody>
          <a:bodyPr lIns="90478" tIns="44445" rIns="90478" bIns="44445"/>
          <a:lstStyle/>
          <a:p>
            <a:pPr algn="ctr" eaLnBrk="0" hangingPunct="0">
              <a:lnSpc>
                <a:spcPct val="90000"/>
              </a:lnSpc>
              <a:spcBef>
                <a:spcPct val="20000"/>
              </a:spcBef>
              <a:defRPr/>
            </a:pPr>
            <a:endParaRPr lang="en-US" sz="1400" b="1">
              <a:cs typeface="Times New Roman" pitchFamily="18" charset="0"/>
            </a:endParaRPr>
          </a:p>
        </p:txBody>
      </p:sp>
      <p:sp>
        <p:nvSpPr>
          <p:cNvPr id="29699" name="Freeform 3"/>
          <p:cNvSpPr>
            <a:spLocks/>
          </p:cNvSpPr>
          <p:nvPr/>
        </p:nvSpPr>
        <p:spPr bwMode="auto">
          <a:xfrm>
            <a:off x="2124075" y="5491163"/>
            <a:ext cx="5767388" cy="153987"/>
          </a:xfrm>
          <a:custGeom>
            <a:avLst/>
            <a:gdLst>
              <a:gd name="T0" fmla="*/ 0 w 1904"/>
              <a:gd name="T1" fmla="*/ 2147483647 h 31"/>
              <a:gd name="T2" fmla="*/ 2147483647 w 1904"/>
              <a:gd name="T3" fmla="*/ 0 h 31"/>
              <a:gd name="T4" fmla="*/ 2147483647 w 1904"/>
              <a:gd name="T5" fmla="*/ 0 h 31"/>
              <a:gd name="T6" fmla="*/ 2147483647 w 1904"/>
              <a:gd name="T7" fmla="*/ 2147483647 h 31"/>
              <a:gd name="T8" fmla="*/ 0 w 1904"/>
              <a:gd name="T9" fmla="*/ 2147483647 h 31"/>
              <a:gd name="T10" fmla="*/ 0 60000 65536"/>
              <a:gd name="T11" fmla="*/ 0 60000 65536"/>
              <a:gd name="T12" fmla="*/ 0 60000 65536"/>
              <a:gd name="T13" fmla="*/ 0 60000 65536"/>
              <a:gd name="T14" fmla="*/ 0 60000 65536"/>
              <a:gd name="T15" fmla="*/ 0 w 1904"/>
              <a:gd name="T16" fmla="*/ 0 h 31"/>
              <a:gd name="T17" fmla="*/ 1904 w 1904"/>
              <a:gd name="T18" fmla="*/ 31 h 31"/>
            </a:gdLst>
            <a:ahLst/>
            <a:cxnLst>
              <a:cxn ang="T10">
                <a:pos x="T0" y="T1"/>
              </a:cxn>
              <a:cxn ang="T11">
                <a:pos x="T2" y="T3"/>
              </a:cxn>
              <a:cxn ang="T12">
                <a:pos x="T4" y="T5"/>
              </a:cxn>
              <a:cxn ang="T13">
                <a:pos x="T6" y="T7"/>
              </a:cxn>
              <a:cxn ang="T14">
                <a:pos x="T8" y="T9"/>
              </a:cxn>
            </a:cxnLst>
            <a:rect l="T15" t="T16" r="T17" b="T18"/>
            <a:pathLst>
              <a:path w="1904" h="31">
                <a:moveTo>
                  <a:pt x="0" y="31"/>
                </a:moveTo>
                <a:lnTo>
                  <a:pt x="34" y="0"/>
                </a:lnTo>
                <a:lnTo>
                  <a:pt x="1904" y="0"/>
                </a:lnTo>
                <a:lnTo>
                  <a:pt x="1870" y="31"/>
                </a:lnTo>
                <a:lnTo>
                  <a:pt x="0" y="31"/>
                </a:lnTo>
                <a:close/>
              </a:path>
            </a:pathLst>
          </a:custGeom>
          <a:solidFill>
            <a:srgbClr val="808080"/>
          </a:solidFill>
          <a:ln w="9525">
            <a:noFill/>
            <a:round/>
            <a:headEnd/>
            <a:tailEnd/>
          </a:ln>
        </p:spPr>
        <p:txBody>
          <a:bodyPr/>
          <a:lstStyle/>
          <a:p>
            <a:endParaRPr lang="en-US"/>
          </a:p>
        </p:txBody>
      </p:sp>
      <p:sp>
        <p:nvSpPr>
          <p:cNvPr id="29700" name="Freeform 4"/>
          <p:cNvSpPr>
            <a:spLocks/>
          </p:cNvSpPr>
          <p:nvPr/>
        </p:nvSpPr>
        <p:spPr bwMode="auto">
          <a:xfrm>
            <a:off x="2124075" y="5491163"/>
            <a:ext cx="5767388" cy="153987"/>
          </a:xfrm>
          <a:custGeom>
            <a:avLst/>
            <a:gdLst>
              <a:gd name="T0" fmla="*/ 0 w 616"/>
              <a:gd name="T1" fmla="*/ 2147483647 h 9"/>
              <a:gd name="T2" fmla="*/ 2147483647 w 616"/>
              <a:gd name="T3" fmla="*/ 0 h 9"/>
              <a:gd name="T4" fmla="*/ 2147483647 w 616"/>
              <a:gd name="T5" fmla="*/ 0 h 9"/>
              <a:gd name="T6" fmla="*/ 0 60000 65536"/>
              <a:gd name="T7" fmla="*/ 0 60000 65536"/>
              <a:gd name="T8" fmla="*/ 0 60000 65536"/>
              <a:gd name="T9" fmla="*/ 0 w 616"/>
              <a:gd name="T10" fmla="*/ 0 h 9"/>
              <a:gd name="T11" fmla="*/ 616 w 616"/>
              <a:gd name="T12" fmla="*/ 9 h 9"/>
            </a:gdLst>
            <a:ahLst/>
            <a:cxnLst>
              <a:cxn ang="T6">
                <a:pos x="T0" y="T1"/>
              </a:cxn>
              <a:cxn ang="T7">
                <a:pos x="T2" y="T3"/>
              </a:cxn>
              <a:cxn ang="T8">
                <a:pos x="T4" y="T5"/>
              </a:cxn>
            </a:cxnLst>
            <a:rect l="T9" t="T10" r="T11" b="T12"/>
            <a:pathLst>
              <a:path w="616" h="9">
                <a:moveTo>
                  <a:pt x="0" y="9"/>
                </a:moveTo>
                <a:lnTo>
                  <a:pt x="11" y="0"/>
                </a:lnTo>
                <a:lnTo>
                  <a:pt x="616" y="0"/>
                </a:lnTo>
              </a:path>
            </a:pathLst>
          </a:custGeom>
          <a:noFill/>
          <a:ln w="4763">
            <a:noFill/>
            <a:prstDash val="solid"/>
            <a:round/>
            <a:headEnd/>
            <a:tailEnd/>
          </a:ln>
        </p:spPr>
        <p:txBody>
          <a:bodyPr/>
          <a:lstStyle/>
          <a:p>
            <a:endParaRPr lang="en-US"/>
          </a:p>
        </p:txBody>
      </p:sp>
      <p:sp>
        <p:nvSpPr>
          <p:cNvPr id="29701" name="Freeform 5"/>
          <p:cNvSpPr>
            <a:spLocks/>
          </p:cNvSpPr>
          <p:nvPr/>
        </p:nvSpPr>
        <p:spPr bwMode="auto">
          <a:xfrm>
            <a:off x="2579688" y="4254500"/>
            <a:ext cx="196850" cy="1390650"/>
          </a:xfrm>
          <a:custGeom>
            <a:avLst/>
            <a:gdLst>
              <a:gd name="T0" fmla="*/ 0 w 34"/>
              <a:gd name="T1" fmla="*/ 2147483647 h 389"/>
              <a:gd name="T2" fmla="*/ 0 w 34"/>
              <a:gd name="T3" fmla="*/ 2147483647 h 389"/>
              <a:gd name="T4" fmla="*/ 2147483647 w 34"/>
              <a:gd name="T5" fmla="*/ 0 h 389"/>
              <a:gd name="T6" fmla="*/ 2147483647 w 34"/>
              <a:gd name="T7" fmla="*/ 2147483647 h 389"/>
              <a:gd name="T8" fmla="*/ 0 w 34"/>
              <a:gd name="T9" fmla="*/ 2147483647 h 389"/>
              <a:gd name="T10" fmla="*/ 0 60000 65536"/>
              <a:gd name="T11" fmla="*/ 0 60000 65536"/>
              <a:gd name="T12" fmla="*/ 0 60000 65536"/>
              <a:gd name="T13" fmla="*/ 0 60000 65536"/>
              <a:gd name="T14" fmla="*/ 0 60000 65536"/>
              <a:gd name="T15" fmla="*/ 0 w 34"/>
              <a:gd name="T16" fmla="*/ 0 h 389"/>
              <a:gd name="T17" fmla="*/ 34 w 34"/>
              <a:gd name="T18" fmla="*/ 389 h 389"/>
            </a:gdLst>
            <a:ahLst/>
            <a:cxnLst>
              <a:cxn ang="T10">
                <a:pos x="T0" y="T1"/>
              </a:cxn>
              <a:cxn ang="T11">
                <a:pos x="T2" y="T3"/>
              </a:cxn>
              <a:cxn ang="T12">
                <a:pos x="T4" y="T5"/>
              </a:cxn>
              <a:cxn ang="T13">
                <a:pos x="T6" y="T7"/>
              </a:cxn>
              <a:cxn ang="T14">
                <a:pos x="T8" y="T9"/>
              </a:cxn>
            </a:cxnLst>
            <a:rect l="T15" t="T16" r="T17" b="T18"/>
            <a:pathLst>
              <a:path w="34" h="389">
                <a:moveTo>
                  <a:pt x="0" y="389"/>
                </a:moveTo>
                <a:lnTo>
                  <a:pt x="0" y="32"/>
                </a:lnTo>
                <a:lnTo>
                  <a:pt x="34" y="0"/>
                </a:lnTo>
                <a:lnTo>
                  <a:pt x="34" y="358"/>
                </a:lnTo>
                <a:lnTo>
                  <a:pt x="0" y="389"/>
                </a:lnTo>
                <a:close/>
              </a:path>
            </a:pathLst>
          </a:custGeom>
          <a:solidFill>
            <a:srgbClr val="800000"/>
          </a:solidFill>
          <a:ln w="4763">
            <a:noFill/>
            <a:prstDash val="solid"/>
            <a:round/>
            <a:headEnd/>
            <a:tailEnd/>
          </a:ln>
        </p:spPr>
        <p:txBody>
          <a:bodyPr/>
          <a:lstStyle/>
          <a:p>
            <a:endParaRPr lang="en-US"/>
          </a:p>
        </p:txBody>
      </p:sp>
      <p:sp>
        <p:nvSpPr>
          <p:cNvPr id="29702" name="Rectangle 6"/>
          <p:cNvSpPr>
            <a:spLocks noChangeArrowheads="1"/>
          </p:cNvSpPr>
          <p:nvPr/>
        </p:nvSpPr>
        <p:spPr bwMode="auto">
          <a:xfrm>
            <a:off x="2360613" y="4370388"/>
            <a:ext cx="315912" cy="1274762"/>
          </a:xfrm>
          <a:prstGeom prst="rect">
            <a:avLst/>
          </a:prstGeom>
          <a:solidFill>
            <a:srgbClr val="FF0000"/>
          </a:solidFill>
          <a:ln w="4763">
            <a:noFill/>
            <a:miter lim="800000"/>
            <a:headEnd/>
            <a:tailEnd/>
          </a:ln>
        </p:spPr>
        <p:txBody>
          <a:bodyPr/>
          <a:lstStyle/>
          <a:p>
            <a:endParaRPr lang="en-US"/>
          </a:p>
        </p:txBody>
      </p:sp>
      <p:sp>
        <p:nvSpPr>
          <p:cNvPr id="29703" name="Freeform 7"/>
          <p:cNvSpPr>
            <a:spLocks/>
          </p:cNvSpPr>
          <p:nvPr/>
        </p:nvSpPr>
        <p:spPr bwMode="auto">
          <a:xfrm>
            <a:off x="2360613" y="4214813"/>
            <a:ext cx="415925" cy="153987"/>
          </a:xfrm>
          <a:custGeom>
            <a:avLst/>
            <a:gdLst>
              <a:gd name="T0" fmla="*/ 2147483647 w 139"/>
              <a:gd name="T1" fmla="*/ 2147483647 h 32"/>
              <a:gd name="T2" fmla="*/ 2147483647 w 139"/>
              <a:gd name="T3" fmla="*/ 0 h 32"/>
              <a:gd name="T4" fmla="*/ 2147483647 w 139"/>
              <a:gd name="T5" fmla="*/ 0 h 32"/>
              <a:gd name="T6" fmla="*/ 0 w 139"/>
              <a:gd name="T7" fmla="*/ 2147483647 h 32"/>
              <a:gd name="T8" fmla="*/ 2147483647 w 139"/>
              <a:gd name="T9" fmla="*/ 2147483647 h 32"/>
              <a:gd name="T10" fmla="*/ 0 60000 65536"/>
              <a:gd name="T11" fmla="*/ 0 60000 65536"/>
              <a:gd name="T12" fmla="*/ 0 60000 65536"/>
              <a:gd name="T13" fmla="*/ 0 60000 65536"/>
              <a:gd name="T14" fmla="*/ 0 60000 65536"/>
              <a:gd name="T15" fmla="*/ 0 w 139"/>
              <a:gd name="T16" fmla="*/ 0 h 32"/>
              <a:gd name="T17" fmla="*/ 139 w 139"/>
              <a:gd name="T18" fmla="*/ 32 h 32"/>
            </a:gdLst>
            <a:ahLst/>
            <a:cxnLst>
              <a:cxn ang="T10">
                <a:pos x="T0" y="T1"/>
              </a:cxn>
              <a:cxn ang="T11">
                <a:pos x="T2" y="T3"/>
              </a:cxn>
              <a:cxn ang="T12">
                <a:pos x="T4" y="T5"/>
              </a:cxn>
              <a:cxn ang="T13">
                <a:pos x="T6" y="T7"/>
              </a:cxn>
              <a:cxn ang="T14">
                <a:pos x="T8" y="T9"/>
              </a:cxn>
            </a:cxnLst>
            <a:rect l="T15" t="T16" r="T17" b="T18"/>
            <a:pathLst>
              <a:path w="139" h="32">
                <a:moveTo>
                  <a:pt x="105" y="32"/>
                </a:moveTo>
                <a:lnTo>
                  <a:pt x="139" y="0"/>
                </a:lnTo>
                <a:lnTo>
                  <a:pt x="37" y="0"/>
                </a:lnTo>
                <a:lnTo>
                  <a:pt x="0" y="32"/>
                </a:lnTo>
                <a:lnTo>
                  <a:pt x="105" y="32"/>
                </a:lnTo>
                <a:close/>
              </a:path>
            </a:pathLst>
          </a:custGeom>
          <a:solidFill>
            <a:srgbClr val="BF0000"/>
          </a:solidFill>
          <a:ln w="4763">
            <a:noFill/>
            <a:prstDash val="solid"/>
            <a:round/>
            <a:headEnd/>
            <a:tailEnd/>
          </a:ln>
        </p:spPr>
        <p:txBody>
          <a:bodyPr/>
          <a:lstStyle/>
          <a:p>
            <a:endParaRPr lang="en-US"/>
          </a:p>
        </p:txBody>
      </p:sp>
      <p:sp>
        <p:nvSpPr>
          <p:cNvPr id="29704" name="Freeform 8"/>
          <p:cNvSpPr>
            <a:spLocks/>
          </p:cNvSpPr>
          <p:nvPr/>
        </p:nvSpPr>
        <p:spPr bwMode="auto">
          <a:xfrm>
            <a:off x="2898775" y="4775200"/>
            <a:ext cx="198438" cy="869950"/>
          </a:xfrm>
          <a:custGeom>
            <a:avLst/>
            <a:gdLst>
              <a:gd name="T0" fmla="*/ 0 w 37"/>
              <a:gd name="T1" fmla="*/ 2147483647 h 243"/>
              <a:gd name="T2" fmla="*/ 0 w 37"/>
              <a:gd name="T3" fmla="*/ 2147483647 h 243"/>
              <a:gd name="T4" fmla="*/ 2147483647 w 37"/>
              <a:gd name="T5" fmla="*/ 0 h 243"/>
              <a:gd name="T6" fmla="*/ 2147483647 w 37"/>
              <a:gd name="T7" fmla="*/ 2147483647 h 243"/>
              <a:gd name="T8" fmla="*/ 0 w 37"/>
              <a:gd name="T9" fmla="*/ 2147483647 h 243"/>
              <a:gd name="T10" fmla="*/ 0 60000 65536"/>
              <a:gd name="T11" fmla="*/ 0 60000 65536"/>
              <a:gd name="T12" fmla="*/ 0 60000 65536"/>
              <a:gd name="T13" fmla="*/ 0 60000 65536"/>
              <a:gd name="T14" fmla="*/ 0 60000 65536"/>
              <a:gd name="T15" fmla="*/ 0 w 37"/>
              <a:gd name="T16" fmla="*/ 0 h 243"/>
              <a:gd name="T17" fmla="*/ 37 w 37"/>
              <a:gd name="T18" fmla="*/ 243 h 243"/>
            </a:gdLst>
            <a:ahLst/>
            <a:cxnLst>
              <a:cxn ang="T10">
                <a:pos x="T0" y="T1"/>
              </a:cxn>
              <a:cxn ang="T11">
                <a:pos x="T2" y="T3"/>
              </a:cxn>
              <a:cxn ang="T12">
                <a:pos x="T4" y="T5"/>
              </a:cxn>
              <a:cxn ang="T13">
                <a:pos x="T6" y="T7"/>
              </a:cxn>
              <a:cxn ang="T14">
                <a:pos x="T8" y="T9"/>
              </a:cxn>
            </a:cxnLst>
            <a:rect l="T15" t="T16" r="T17" b="T18"/>
            <a:pathLst>
              <a:path w="37" h="243">
                <a:moveTo>
                  <a:pt x="0" y="243"/>
                </a:moveTo>
                <a:lnTo>
                  <a:pt x="0" y="31"/>
                </a:lnTo>
                <a:lnTo>
                  <a:pt x="37" y="0"/>
                </a:lnTo>
                <a:lnTo>
                  <a:pt x="37" y="212"/>
                </a:lnTo>
                <a:lnTo>
                  <a:pt x="0" y="243"/>
                </a:lnTo>
                <a:close/>
              </a:path>
            </a:pathLst>
          </a:custGeom>
          <a:solidFill>
            <a:srgbClr val="606060"/>
          </a:solidFill>
          <a:ln w="4763">
            <a:noFill/>
            <a:prstDash val="solid"/>
            <a:round/>
            <a:headEnd/>
            <a:tailEnd/>
          </a:ln>
        </p:spPr>
        <p:txBody>
          <a:bodyPr/>
          <a:lstStyle/>
          <a:p>
            <a:endParaRPr lang="en-US"/>
          </a:p>
        </p:txBody>
      </p:sp>
      <p:sp>
        <p:nvSpPr>
          <p:cNvPr id="29705" name="Rectangle 9"/>
          <p:cNvSpPr>
            <a:spLocks noChangeArrowheads="1"/>
          </p:cNvSpPr>
          <p:nvPr/>
        </p:nvSpPr>
        <p:spPr bwMode="auto">
          <a:xfrm>
            <a:off x="2676525" y="4884738"/>
            <a:ext cx="307975" cy="760412"/>
          </a:xfrm>
          <a:prstGeom prst="rect">
            <a:avLst/>
          </a:prstGeom>
          <a:solidFill>
            <a:srgbClr val="C0C0C0"/>
          </a:solidFill>
          <a:ln w="4763">
            <a:noFill/>
            <a:miter lim="800000"/>
            <a:headEnd/>
            <a:tailEnd/>
          </a:ln>
        </p:spPr>
        <p:txBody>
          <a:bodyPr/>
          <a:lstStyle/>
          <a:p>
            <a:endParaRPr lang="en-US"/>
          </a:p>
        </p:txBody>
      </p:sp>
      <p:sp>
        <p:nvSpPr>
          <p:cNvPr id="29706" name="Freeform 10"/>
          <p:cNvSpPr>
            <a:spLocks/>
          </p:cNvSpPr>
          <p:nvPr/>
        </p:nvSpPr>
        <p:spPr bwMode="auto">
          <a:xfrm>
            <a:off x="2676525" y="4775200"/>
            <a:ext cx="420688" cy="152400"/>
          </a:xfrm>
          <a:custGeom>
            <a:avLst/>
            <a:gdLst>
              <a:gd name="T0" fmla="*/ 2147483647 w 139"/>
              <a:gd name="T1" fmla="*/ 2147483647 h 31"/>
              <a:gd name="T2" fmla="*/ 2147483647 w 139"/>
              <a:gd name="T3" fmla="*/ 0 h 31"/>
              <a:gd name="T4" fmla="*/ 2147483647 w 139"/>
              <a:gd name="T5" fmla="*/ 0 h 31"/>
              <a:gd name="T6" fmla="*/ 0 w 139"/>
              <a:gd name="T7" fmla="*/ 2147483647 h 31"/>
              <a:gd name="T8" fmla="*/ 2147483647 w 139"/>
              <a:gd name="T9" fmla="*/ 2147483647 h 31"/>
              <a:gd name="T10" fmla="*/ 0 60000 65536"/>
              <a:gd name="T11" fmla="*/ 0 60000 65536"/>
              <a:gd name="T12" fmla="*/ 0 60000 65536"/>
              <a:gd name="T13" fmla="*/ 0 60000 65536"/>
              <a:gd name="T14" fmla="*/ 0 60000 65536"/>
              <a:gd name="T15" fmla="*/ 0 w 139"/>
              <a:gd name="T16" fmla="*/ 0 h 31"/>
              <a:gd name="T17" fmla="*/ 139 w 139"/>
              <a:gd name="T18" fmla="*/ 31 h 31"/>
            </a:gdLst>
            <a:ahLst/>
            <a:cxnLst>
              <a:cxn ang="T10">
                <a:pos x="T0" y="T1"/>
              </a:cxn>
              <a:cxn ang="T11">
                <a:pos x="T2" y="T3"/>
              </a:cxn>
              <a:cxn ang="T12">
                <a:pos x="T4" y="T5"/>
              </a:cxn>
              <a:cxn ang="T13">
                <a:pos x="T6" y="T7"/>
              </a:cxn>
              <a:cxn ang="T14">
                <a:pos x="T8" y="T9"/>
              </a:cxn>
            </a:cxnLst>
            <a:rect l="T15" t="T16" r="T17" b="T18"/>
            <a:pathLst>
              <a:path w="139" h="31">
                <a:moveTo>
                  <a:pt x="102" y="31"/>
                </a:moveTo>
                <a:lnTo>
                  <a:pt x="139" y="0"/>
                </a:lnTo>
                <a:lnTo>
                  <a:pt x="34" y="0"/>
                </a:lnTo>
                <a:lnTo>
                  <a:pt x="0" y="31"/>
                </a:lnTo>
                <a:lnTo>
                  <a:pt x="102" y="31"/>
                </a:lnTo>
                <a:close/>
              </a:path>
            </a:pathLst>
          </a:custGeom>
          <a:solidFill>
            <a:srgbClr val="909090"/>
          </a:solidFill>
          <a:ln w="4763">
            <a:noFill/>
            <a:prstDash val="solid"/>
            <a:round/>
            <a:headEnd/>
            <a:tailEnd/>
          </a:ln>
        </p:spPr>
        <p:txBody>
          <a:bodyPr/>
          <a:lstStyle/>
          <a:p>
            <a:endParaRPr lang="en-US"/>
          </a:p>
        </p:txBody>
      </p:sp>
      <p:sp>
        <p:nvSpPr>
          <p:cNvPr id="29707" name="Freeform 11"/>
          <p:cNvSpPr>
            <a:spLocks/>
          </p:cNvSpPr>
          <p:nvPr/>
        </p:nvSpPr>
        <p:spPr bwMode="auto">
          <a:xfrm>
            <a:off x="3206750" y="4989513"/>
            <a:ext cx="198438" cy="655637"/>
          </a:xfrm>
          <a:custGeom>
            <a:avLst/>
            <a:gdLst>
              <a:gd name="T0" fmla="*/ 0 w 34"/>
              <a:gd name="T1" fmla="*/ 2147483647 h 184"/>
              <a:gd name="T2" fmla="*/ 0 w 34"/>
              <a:gd name="T3" fmla="*/ 2147483647 h 184"/>
              <a:gd name="T4" fmla="*/ 2147483647 w 34"/>
              <a:gd name="T5" fmla="*/ 0 h 184"/>
              <a:gd name="T6" fmla="*/ 2147483647 w 34"/>
              <a:gd name="T7" fmla="*/ 2147483647 h 184"/>
              <a:gd name="T8" fmla="*/ 0 w 34"/>
              <a:gd name="T9" fmla="*/ 2147483647 h 184"/>
              <a:gd name="T10" fmla="*/ 0 60000 65536"/>
              <a:gd name="T11" fmla="*/ 0 60000 65536"/>
              <a:gd name="T12" fmla="*/ 0 60000 65536"/>
              <a:gd name="T13" fmla="*/ 0 60000 65536"/>
              <a:gd name="T14" fmla="*/ 0 60000 65536"/>
              <a:gd name="T15" fmla="*/ 0 w 34"/>
              <a:gd name="T16" fmla="*/ 0 h 184"/>
              <a:gd name="T17" fmla="*/ 34 w 34"/>
              <a:gd name="T18" fmla="*/ 184 h 184"/>
            </a:gdLst>
            <a:ahLst/>
            <a:cxnLst>
              <a:cxn ang="T10">
                <a:pos x="T0" y="T1"/>
              </a:cxn>
              <a:cxn ang="T11">
                <a:pos x="T2" y="T3"/>
              </a:cxn>
              <a:cxn ang="T12">
                <a:pos x="T4" y="T5"/>
              </a:cxn>
              <a:cxn ang="T13">
                <a:pos x="T6" y="T7"/>
              </a:cxn>
              <a:cxn ang="T14">
                <a:pos x="T8" y="T9"/>
              </a:cxn>
            </a:cxnLst>
            <a:rect l="T15" t="T16" r="T17" b="T18"/>
            <a:pathLst>
              <a:path w="34" h="184">
                <a:moveTo>
                  <a:pt x="0" y="184"/>
                </a:moveTo>
                <a:lnTo>
                  <a:pt x="0" y="28"/>
                </a:lnTo>
                <a:lnTo>
                  <a:pt x="34" y="0"/>
                </a:lnTo>
                <a:lnTo>
                  <a:pt x="34" y="153"/>
                </a:lnTo>
                <a:lnTo>
                  <a:pt x="0" y="184"/>
                </a:lnTo>
                <a:close/>
              </a:path>
            </a:pathLst>
          </a:custGeom>
          <a:solidFill>
            <a:srgbClr val="1A1A1A"/>
          </a:solidFill>
          <a:ln w="4763">
            <a:noFill/>
            <a:prstDash val="solid"/>
            <a:round/>
            <a:headEnd/>
            <a:tailEnd/>
          </a:ln>
        </p:spPr>
        <p:txBody>
          <a:bodyPr/>
          <a:lstStyle/>
          <a:p>
            <a:endParaRPr lang="en-US"/>
          </a:p>
        </p:txBody>
      </p:sp>
      <p:sp>
        <p:nvSpPr>
          <p:cNvPr id="29708" name="Rectangle 12"/>
          <p:cNvSpPr>
            <a:spLocks noChangeArrowheads="1"/>
          </p:cNvSpPr>
          <p:nvPr/>
        </p:nvSpPr>
        <p:spPr bwMode="auto">
          <a:xfrm>
            <a:off x="2984500" y="5086350"/>
            <a:ext cx="320675" cy="558800"/>
          </a:xfrm>
          <a:prstGeom prst="rect">
            <a:avLst/>
          </a:prstGeom>
          <a:solidFill>
            <a:srgbClr val="333333"/>
          </a:solidFill>
          <a:ln w="4763">
            <a:noFill/>
            <a:miter lim="800000"/>
            <a:headEnd/>
            <a:tailEnd/>
          </a:ln>
        </p:spPr>
        <p:txBody>
          <a:bodyPr/>
          <a:lstStyle/>
          <a:p>
            <a:endParaRPr lang="en-US"/>
          </a:p>
        </p:txBody>
      </p:sp>
      <p:sp>
        <p:nvSpPr>
          <p:cNvPr id="29709" name="Freeform 13"/>
          <p:cNvSpPr>
            <a:spLocks/>
          </p:cNvSpPr>
          <p:nvPr/>
        </p:nvSpPr>
        <p:spPr bwMode="auto">
          <a:xfrm>
            <a:off x="2984500" y="4965700"/>
            <a:ext cx="420688" cy="153988"/>
          </a:xfrm>
          <a:custGeom>
            <a:avLst/>
            <a:gdLst>
              <a:gd name="T0" fmla="*/ 2147483647 w 139"/>
              <a:gd name="T1" fmla="*/ 2147483647 h 28"/>
              <a:gd name="T2" fmla="*/ 2147483647 w 139"/>
              <a:gd name="T3" fmla="*/ 0 h 28"/>
              <a:gd name="T4" fmla="*/ 2147483647 w 139"/>
              <a:gd name="T5" fmla="*/ 0 h 28"/>
              <a:gd name="T6" fmla="*/ 0 w 139"/>
              <a:gd name="T7" fmla="*/ 2147483647 h 28"/>
              <a:gd name="T8" fmla="*/ 2147483647 w 139"/>
              <a:gd name="T9" fmla="*/ 2147483647 h 28"/>
              <a:gd name="T10" fmla="*/ 0 60000 65536"/>
              <a:gd name="T11" fmla="*/ 0 60000 65536"/>
              <a:gd name="T12" fmla="*/ 0 60000 65536"/>
              <a:gd name="T13" fmla="*/ 0 60000 65536"/>
              <a:gd name="T14" fmla="*/ 0 60000 65536"/>
              <a:gd name="T15" fmla="*/ 0 w 139"/>
              <a:gd name="T16" fmla="*/ 0 h 28"/>
              <a:gd name="T17" fmla="*/ 139 w 139"/>
              <a:gd name="T18" fmla="*/ 28 h 28"/>
            </a:gdLst>
            <a:ahLst/>
            <a:cxnLst>
              <a:cxn ang="T10">
                <a:pos x="T0" y="T1"/>
              </a:cxn>
              <a:cxn ang="T11">
                <a:pos x="T2" y="T3"/>
              </a:cxn>
              <a:cxn ang="T12">
                <a:pos x="T4" y="T5"/>
              </a:cxn>
              <a:cxn ang="T13">
                <a:pos x="T6" y="T7"/>
              </a:cxn>
              <a:cxn ang="T14">
                <a:pos x="T8" y="T9"/>
              </a:cxn>
            </a:cxnLst>
            <a:rect l="T15" t="T16" r="T17" b="T18"/>
            <a:pathLst>
              <a:path w="139" h="28">
                <a:moveTo>
                  <a:pt x="105" y="28"/>
                </a:moveTo>
                <a:lnTo>
                  <a:pt x="139" y="0"/>
                </a:lnTo>
                <a:lnTo>
                  <a:pt x="37" y="0"/>
                </a:lnTo>
                <a:lnTo>
                  <a:pt x="0" y="28"/>
                </a:lnTo>
                <a:lnTo>
                  <a:pt x="105" y="28"/>
                </a:lnTo>
                <a:close/>
              </a:path>
            </a:pathLst>
          </a:custGeom>
          <a:solidFill>
            <a:srgbClr val="262626"/>
          </a:solidFill>
          <a:ln w="4763">
            <a:noFill/>
            <a:prstDash val="solid"/>
            <a:round/>
            <a:headEnd/>
            <a:tailEnd/>
          </a:ln>
        </p:spPr>
        <p:txBody>
          <a:bodyPr/>
          <a:lstStyle/>
          <a:p>
            <a:endParaRPr lang="en-US"/>
          </a:p>
        </p:txBody>
      </p:sp>
      <p:sp>
        <p:nvSpPr>
          <p:cNvPr id="29710" name="Freeform 14"/>
          <p:cNvSpPr>
            <a:spLocks/>
          </p:cNvSpPr>
          <p:nvPr/>
        </p:nvSpPr>
        <p:spPr bwMode="auto">
          <a:xfrm>
            <a:off x="3995738" y="4071938"/>
            <a:ext cx="198437" cy="1573212"/>
          </a:xfrm>
          <a:custGeom>
            <a:avLst/>
            <a:gdLst>
              <a:gd name="T0" fmla="*/ 0 w 34"/>
              <a:gd name="T1" fmla="*/ 2147483647 h 441"/>
              <a:gd name="T2" fmla="*/ 0 w 34"/>
              <a:gd name="T3" fmla="*/ 2147483647 h 441"/>
              <a:gd name="T4" fmla="*/ 2147483647 w 34"/>
              <a:gd name="T5" fmla="*/ 0 h 441"/>
              <a:gd name="T6" fmla="*/ 2147483647 w 34"/>
              <a:gd name="T7" fmla="*/ 2147483647 h 441"/>
              <a:gd name="T8" fmla="*/ 0 w 34"/>
              <a:gd name="T9" fmla="*/ 2147483647 h 441"/>
              <a:gd name="T10" fmla="*/ 0 60000 65536"/>
              <a:gd name="T11" fmla="*/ 0 60000 65536"/>
              <a:gd name="T12" fmla="*/ 0 60000 65536"/>
              <a:gd name="T13" fmla="*/ 0 60000 65536"/>
              <a:gd name="T14" fmla="*/ 0 60000 65536"/>
              <a:gd name="T15" fmla="*/ 0 w 34"/>
              <a:gd name="T16" fmla="*/ 0 h 441"/>
              <a:gd name="T17" fmla="*/ 34 w 34"/>
              <a:gd name="T18" fmla="*/ 441 h 441"/>
            </a:gdLst>
            <a:ahLst/>
            <a:cxnLst>
              <a:cxn ang="T10">
                <a:pos x="T0" y="T1"/>
              </a:cxn>
              <a:cxn ang="T11">
                <a:pos x="T2" y="T3"/>
              </a:cxn>
              <a:cxn ang="T12">
                <a:pos x="T4" y="T5"/>
              </a:cxn>
              <a:cxn ang="T13">
                <a:pos x="T6" y="T7"/>
              </a:cxn>
              <a:cxn ang="T14">
                <a:pos x="T8" y="T9"/>
              </a:cxn>
            </a:cxnLst>
            <a:rect l="T15" t="T16" r="T17" b="T18"/>
            <a:pathLst>
              <a:path w="34" h="441">
                <a:moveTo>
                  <a:pt x="0" y="441"/>
                </a:moveTo>
                <a:lnTo>
                  <a:pt x="0" y="32"/>
                </a:lnTo>
                <a:lnTo>
                  <a:pt x="34" y="0"/>
                </a:lnTo>
                <a:lnTo>
                  <a:pt x="34" y="410"/>
                </a:lnTo>
                <a:lnTo>
                  <a:pt x="0" y="441"/>
                </a:lnTo>
                <a:close/>
              </a:path>
            </a:pathLst>
          </a:custGeom>
          <a:solidFill>
            <a:srgbClr val="800000"/>
          </a:solidFill>
          <a:ln w="4763">
            <a:noFill/>
            <a:prstDash val="solid"/>
            <a:round/>
            <a:headEnd/>
            <a:tailEnd/>
          </a:ln>
        </p:spPr>
        <p:txBody>
          <a:bodyPr/>
          <a:lstStyle/>
          <a:p>
            <a:endParaRPr lang="en-US"/>
          </a:p>
        </p:txBody>
      </p:sp>
      <p:sp>
        <p:nvSpPr>
          <p:cNvPr id="29711" name="Rectangle 15"/>
          <p:cNvSpPr>
            <a:spLocks noChangeArrowheads="1"/>
          </p:cNvSpPr>
          <p:nvPr/>
        </p:nvSpPr>
        <p:spPr bwMode="auto">
          <a:xfrm>
            <a:off x="3771900" y="4186238"/>
            <a:ext cx="315913" cy="1458912"/>
          </a:xfrm>
          <a:prstGeom prst="rect">
            <a:avLst/>
          </a:prstGeom>
          <a:solidFill>
            <a:srgbClr val="FF0000"/>
          </a:solidFill>
          <a:ln w="4763">
            <a:noFill/>
            <a:miter lim="800000"/>
            <a:headEnd/>
            <a:tailEnd/>
          </a:ln>
        </p:spPr>
        <p:txBody>
          <a:bodyPr/>
          <a:lstStyle/>
          <a:p>
            <a:endParaRPr lang="en-US"/>
          </a:p>
        </p:txBody>
      </p:sp>
      <p:sp>
        <p:nvSpPr>
          <p:cNvPr id="29712" name="Freeform 16"/>
          <p:cNvSpPr>
            <a:spLocks/>
          </p:cNvSpPr>
          <p:nvPr/>
        </p:nvSpPr>
        <p:spPr bwMode="auto">
          <a:xfrm>
            <a:off x="3756025" y="4060825"/>
            <a:ext cx="420688" cy="153988"/>
          </a:xfrm>
          <a:custGeom>
            <a:avLst/>
            <a:gdLst>
              <a:gd name="T0" fmla="*/ 2147483647 w 139"/>
              <a:gd name="T1" fmla="*/ 2147483647 h 32"/>
              <a:gd name="T2" fmla="*/ 2147483647 w 139"/>
              <a:gd name="T3" fmla="*/ 0 h 32"/>
              <a:gd name="T4" fmla="*/ 2147483647 w 139"/>
              <a:gd name="T5" fmla="*/ 0 h 32"/>
              <a:gd name="T6" fmla="*/ 0 w 139"/>
              <a:gd name="T7" fmla="*/ 2147483647 h 32"/>
              <a:gd name="T8" fmla="*/ 2147483647 w 139"/>
              <a:gd name="T9" fmla="*/ 2147483647 h 32"/>
              <a:gd name="T10" fmla="*/ 0 60000 65536"/>
              <a:gd name="T11" fmla="*/ 0 60000 65536"/>
              <a:gd name="T12" fmla="*/ 0 60000 65536"/>
              <a:gd name="T13" fmla="*/ 0 60000 65536"/>
              <a:gd name="T14" fmla="*/ 0 60000 65536"/>
              <a:gd name="T15" fmla="*/ 0 w 139"/>
              <a:gd name="T16" fmla="*/ 0 h 32"/>
              <a:gd name="T17" fmla="*/ 139 w 139"/>
              <a:gd name="T18" fmla="*/ 32 h 32"/>
            </a:gdLst>
            <a:ahLst/>
            <a:cxnLst>
              <a:cxn ang="T10">
                <a:pos x="T0" y="T1"/>
              </a:cxn>
              <a:cxn ang="T11">
                <a:pos x="T2" y="T3"/>
              </a:cxn>
              <a:cxn ang="T12">
                <a:pos x="T4" y="T5"/>
              </a:cxn>
              <a:cxn ang="T13">
                <a:pos x="T6" y="T7"/>
              </a:cxn>
              <a:cxn ang="T14">
                <a:pos x="T8" y="T9"/>
              </a:cxn>
            </a:cxnLst>
            <a:rect l="T15" t="T16" r="T17" b="T18"/>
            <a:pathLst>
              <a:path w="139" h="32">
                <a:moveTo>
                  <a:pt x="105" y="32"/>
                </a:moveTo>
                <a:lnTo>
                  <a:pt x="139" y="0"/>
                </a:lnTo>
                <a:lnTo>
                  <a:pt x="37" y="0"/>
                </a:lnTo>
                <a:lnTo>
                  <a:pt x="0" y="32"/>
                </a:lnTo>
                <a:lnTo>
                  <a:pt x="105" y="32"/>
                </a:lnTo>
                <a:close/>
              </a:path>
            </a:pathLst>
          </a:custGeom>
          <a:solidFill>
            <a:srgbClr val="BF0000"/>
          </a:solidFill>
          <a:ln w="4763">
            <a:noFill/>
            <a:prstDash val="solid"/>
            <a:round/>
            <a:headEnd/>
            <a:tailEnd/>
          </a:ln>
        </p:spPr>
        <p:txBody>
          <a:bodyPr/>
          <a:lstStyle/>
          <a:p>
            <a:endParaRPr lang="en-US"/>
          </a:p>
        </p:txBody>
      </p:sp>
      <p:sp>
        <p:nvSpPr>
          <p:cNvPr id="29713" name="Freeform 17"/>
          <p:cNvSpPr>
            <a:spLocks/>
          </p:cNvSpPr>
          <p:nvPr/>
        </p:nvSpPr>
        <p:spPr bwMode="auto">
          <a:xfrm>
            <a:off x="4311650" y="4775200"/>
            <a:ext cx="198438" cy="869950"/>
          </a:xfrm>
          <a:custGeom>
            <a:avLst/>
            <a:gdLst>
              <a:gd name="T0" fmla="*/ 0 w 37"/>
              <a:gd name="T1" fmla="*/ 2147483647 h 243"/>
              <a:gd name="T2" fmla="*/ 0 w 37"/>
              <a:gd name="T3" fmla="*/ 2147483647 h 243"/>
              <a:gd name="T4" fmla="*/ 2147483647 w 37"/>
              <a:gd name="T5" fmla="*/ 0 h 243"/>
              <a:gd name="T6" fmla="*/ 2147483647 w 37"/>
              <a:gd name="T7" fmla="*/ 2147483647 h 243"/>
              <a:gd name="T8" fmla="*/ 0 w 37"/>
              <a:gd name="T9" fmla="*/ 2147483647 h 243"/>
              <a:gd name="T10" fmla="*/ 0 60000 65536"/>
              <a:gd name="T11" fmla="*/ 0 60000 65536"/>
              <a:gd name="T12" fmla="*/ 0 60000 65536"/>
              <a:gd name="T13" fmla="*/ 0 60000 65536"/>
              <a:gd name="T14" fmla="*/ 0 60000 65536"/>
              <a:gd name="T15" fmla="*/ 0 w 37"/>
              <a:gd name="T16" fmla="*/ 0 h 243"/>
              <a:gd name="T17" fmla="*/ 37 w 37"/>
              <a:gd name="T18" fmla="*/ 243 h 243"/>
            </a:gdLst>
            <a:ahLst/>
            <a:cxnLst>
              <a:cxn ang="T10">
                <a:pos x="T0" y="T1"/>
              </a:cxn>
              <a:cxn ang="T11">
                <a:pos x="T2" y="T3"/>
              </a:cxn>
              <a:cxn ang="T12">
                <a:pos x="T4" y="T5"/>
              </a:cxn>
              <a:cxn ang="T13">
                <a:pos x="T6" y="T7"/>
              </a:cxn>
              <a:cxn ang="T14">
                <a:pos x="T8" y="T9"/>
              </a:cxn>
            </a:cxnLst>
            <a:rect l="T15" t="T16" r="T17" b="T18"/>
            <a:pathLst>
              <a:path w="37" h="243">
                <a:moveTo>
                  <a:pt x="0" y="243"/>
                </a:moveTo>
                <a:lnTo>
                  <a:pt x="0" y="31"/>
                </a:lnTo>
                <a:lnTo>
                  <a:pt x="37" y="0"/>
                </a:lnTo>
                <a:lnTo>
                  <a:pt x="37" y="212"/>
                </a:lnTo>
                <a:lnTo>
                  <a:pt x="0" y="243"/>
                </a:lnTo>
                <a:close/>
              </a:path>
            </a:pathLst>
          </a:custGeom>
          <a:solidFill>
            <a:srgbClr val="606060"/>
          </a:solidFill>
          <a:ln w="4763">
            <a:noFill/>
            <a:prstDash val="solid"/>
            <a:round/>
            <a:headEnd/>
            <a:tailEnd/>
          </a:ln>
        </p:spPr>
        <p:txBody>
          <a:bodyPr/>
          <a:lstStyle/>
          <a:p>
            <a:endParaRPr lang="en-US"/>
          </a:p>
        </p:txBody>
      </p:sp>
      <p:sp>
        <p:nvSpPr>
          <p:cNvPr id="29714" name="Rectangle 18"/>
          <p:cNvSpPr>
            <a:spLocks noChangeArrowheads="1"/>
          </p:cNvSpPr>
          <p:nvPr/>
        </p:nvSpPr>
        <p:spPr bwMode="auto">
          <a:xfrm>
            <a:off x="4087813" y="4884738"/>
            <a:ext cx="311150" cy="760412"/>
          </a:xfrm>
          <a:prstGeom prst="rect">
            <a:avLst/>
          </a:prstGeom>
          <a:solidFill>
            <a:srgbClr val="C0C0C0"/>
          </a:solidFill>
          <a:ln w="4763">
            <a:noFill/>
            <a:miter lim="800000"/>
            <a:headEnd/>
            <a:tailEnd/>
          </a:ln>
        </p:spPr>
        <p:txBody>
          <a:bodyPr/>
          <a:lstStyle/>
          <a:p>
            <a:endParaRPr lang="en-US"/>
          </a:p>
        </p:txBody>
      </p:sp>
      <p:sp>
        <p:nvSpPr>
          <p:cNvPr id="29715" name="Freeform 19"/>
          <p:cNvSpPr>
            <a:spLocks/>
          </p:cNvSpPr>
          <p:nvPr/>
        </p:nvSpPr>
        <p:spPr bwMode="auto">
          <a:xfrm>
            <a:off x="4087813" y="4775200"/>
            <a:ext cx="422275" cy="152400"/>
          </a:xfrm>
          <a:custGeom>
            <a:avLst/>
            <a:gdLst>
              <a:gd name="T0" fmla="*/ 2147483647 w 139"/>
              <a:gd name="T1" fmla="*/ 2147483647 h 31"/>
              <a:gd name="T2" fmla="*/ 2147483647 w 139"/>
              <a:gd name="T3" fmla="*/ 0 h 31"/>
              <a:gd name="T4" fmla="*/ 2147483647 w 139"/>
              <a:gd name="T5" fmla="*/ 0 h 31"/>
              <a:gd name="T6" fmla="*/ 0 w 139"/>
              <a:gd name="T7" fmla="*/ 2147483647 h 31"/>
              <a:gd name="T8" fmla="*/ 2147483647 w 139"/>
              <a:gd name="T9" fmla="*/ 2147483647 h 31"/>
              <a:gd name="T10" fmla="*/ 0 60000 65536"/>
              <a:gd name="T11" fmla="*/ 0 60000 65536"/>
              <a:gd name="T12" fmla="*/ 0 60000 65536"/>
              <a:gd name="T13" fmla="*/ 0 60000 65536"/>
              <a:gd name="T14" fmla="*/ 0 60000 65536"/>
              <a:gd name="T15" fmla="*/ 0 w 139"/>
              <a:gd name="T16" fmla="*/ 0 h 31"/>
              <a:gd name="T17" fmla="*/ 139 w 139"/>
              <a:gd name="T18" fmla="*/ 31 h 31"/>
            </a:gdLst>
            <a:ahLst/>
            <a:cxnLst>
              <a:cxn ang="T10">
                <a:pos x="T0" y="T1"/>
              </a:cxn>
              <a:cxn ang="T11">
                <a:pos x="T2" y="T3"/>
              </a:cxn>
              <a:cxn ang="T12">
                <a:pos x="T4" y="T5"/>
              </a:cxn>
              <a:cxn ang="T13">
                <a:pos x="T6" y="T7"/>
              </a:cxn>
              <a:cxn ang="T14">
                <a:pos x="T8" y="T9"/>
              </a:cxn>
            </a:cxnLst>
            <a:rect l="T15" t="T16" r="T17" b="T18"/>
            <a:pathLst>
              <a:path w="139" h="31">
                <a:moveTo>
                  <a:pt x="102" y="31"/>
                </a:moveTo>
                <a:lnTo>
                  <a:pt x="139" y="0"/>
                </a:lnTo>
                <a:lnTo>
                  <a:pt x="34" y="0"/>
                </a:lnTo>
                <a:lnTo>
                  <a:pt x="0" y="31"/>
                </a:lnTo>
                <a:lnTo>
                  <a:pt x="102" y="31"/>
                </a:lnTo>
                <a:close/>
              </a:path>
            </a:pathLst>
          </a:custGeom>
          <a:solidFill>
            <a:srgbClr val="909090"/>
          </a:solidFill>
          <a:ln w="4763">
            <a:noFill/>
            <a:prstDash val="solid"/>
            <a:round/>
            <a:headEnd/>
            <a:tailEnd/>
          </a:ln>
        </p:spPr>
        <p:txBody>
          <a:bodyPr/>
          <a:lstStyle/>
          <a:p>
            <a:endParaRPr lang="en-US"/>
          </a:p>
        </p:txBody>
      </p:sp>
      <p:sp>
        <p:nvSpPr>
          <p:cNvPr id="29716" name="Freeform 20"/>
          <p:cNvSpPr>
            <a:spLocks/>
          </p:cNvSpPr>
          <p:nvPr/>
        </p:nvSpPr>
        <p:spPr bwMode="auto">
          <a:xfrm>
            <a:off x="4632325" y="4692650"/>
            <a:ext cx="198438" cy="952500"/>
          </a:xfrm>
          <a:custGeom>
            <a:avLst/>
            <a:gdLst>
              <a:gd name="T0" fmla="*/ 0 w 37"/>
              <a:gd name="T1" fmla="*/ 2147483647 h 267"/>
              <a:gd name="T2" fmla="*/ 0 w 37"/>
              <a:gd name="T3" fmla="*/ 2147483647 h 267"/>
              <a:gd name="T4" fmla="*/ 2147483647 w 37"/>
              <a:gd name="T5" fmla="*/ 0 h 267"/>
              <a:gd name="T6" fmla="*/ 2147483647 w 37"/>
              <a:gd name="T7" fmla="*/ 2147483647 h 267"/>
              <a:gd name="T8" fmla="*/ 0 w 37"/>
              <a:gd name="T9" fmla="*/ 2147483647 h 267"/>
              <a:gd name="T10" fmla="*/ 0 60000 65536"/>
              <a:gd name="T11" fmla="*/ 0 60000 65536"/>
              <a:gd name="T12" fmla="*/ 0 60000 65536"/>
              <a:gd name="T13" fmla="*/ 0 60000 65536"/>
              <a:gd name="T14" fmla="*/ 0 60000 65536"/>
              <a:gd name="T15" fmla="*/ 0 w 37"/>
              <a:gd name="T16" fmla="*/ 0 h 267"/>
              <a:gd name="T17" fmla="*/ 37 w 37"/>
              <a:gd name="T18" fmla="*/ 267 h 267"/>
            </a:gdLst>
            <a:ahLst/>
            <a:cxnLst>
              <a:cxn ang="T10">
                <a:pos x="T0" y="T1"/>
              </a:cxn>
              <a:cxn ang="T11">
                <a:pos x="T2" y="T3"/>
              </a:cxn>
              <a:cxn ang="T12">
                <a:pos x="T4" y="T5"/>
              </a:cxn>
              <a:cxn ang="T13">
                <a:pos x="T6" y="T7"/>
              </a:cxn>
              <a:cxn ang="T14">
                <a:pos x="T8" y="T9"/>
              </a:cxn>
            </a:cxnLst>
            <a:rect l="T15" t="T16" r="T17" b="T18"/>
            <a:pathLst>
              <a:path w="37" h="267">
                <a:moveTo>
                  <a:pt x="0" y="267"/>
                </a:moveTo>
                <a:lnTo>
                  <a:pt x="0" y="31"/>
                </a:lnTo>
                <a:lnTo>
                  <a:pt x="37" y="0"/>
                </a:lnTo>
                <a:lnTo>
                  <a:pt x="37" y="236"/>
                </a:lnTo>
                <a:lnTo>
                  <a:pt x="0" y="267"/>
                </a:lnTo>
                <a:close/>
              </a:path>
            </a:pathLst>
          </a:custGeom>
          <a:solidFill>
            <a:srgbClr val="1A1A1A"/>
          </a:solidFill>
          <a:ln w="4763">
            <a:noFill/>
            <a:prstDash val="solid"/>
            <a:round/>
            <a:headEnd/>
            <a:tailEnd/>
          </a:ln>
        </p:spPr>
        <p:txBody>
          <a:bodyPr/>
          <a:lstStyle/>
          <a:p>
            <a:endParaRPr lang="en-US"/>
          </a:p>
        </p:txBody>
      </p:sp>
      <p:sp>
        <p:nvSpPr>
          <p:cNvPr id="29717" name="Rectangle 21"/>
          <p:cNvSpPr>
            <a:spLocks noChangeArrowheads="1"/>
          </p:cNvSpPr>
          <p:nvPr/>
        </p:nvSpPr>
        <p:spPr bwMode="auto">
          <a:xfrm>
            <a:off x="4398963" y="4802188"/>
            <a:ext cx="317500" cy="842962"/>
          </a:xfrm>
          <a:prstGeom prst="rect">
            <a:avLst/>
          </a:prstGeom>
          <a:solidFill>
            <a:srgbClr val="333333"/>
          </a:solidFill>
          <a:ln w="4763">
            <a:noFill/>
            <a:miter lim="800000"/>
            <a:headEnd/>
            <a:tailEnd/>
          </a:ln>
        </p:spPr>
        <p:txBody>
          <a:bodyPr/>
          <a:lstStyle/>
          <a:p>
            <a:endParaRPr lang="en-US"/>
          </a:p>
        </p:txBody>
      </p:sp>
      <p:sp>
        <p:nvSpPr>
          <p:cNvPr id="29718" name="Freeform 22"/>
          <p:cNvSpPr>
            <a:spLocks/>
          </p:cNvSpPr>
          <p:nvPr/>
        </p:nvSpPr>
        <p:spPr bwMode="auto">
          <a:xfrm>
            <a:off x="4398963" y="4699000"/>
            <a:ext cx="431800" cy="152400"/>
          </a:xfrm>
          <a:custGeom>
            <a:avLst/>
            <a:gdLst>
              <a:gd name="T0" fmla="*/ 2147483647 w 142"/>
              <a:gd name="T1" fmla="*/ 2147483647 h 31"/>
              <a:gd name="T2" fmla="*/ 2147483647 w 142"/>
              <a:gd name="T3" fmla="*/ 0 h 31"/>
              <a:gd name="T4" fmla="*/ 2147483647 w 142"/>
              <a:gd name="T5" fmla="*/ 0 h 31"/>
              <a:gd name="T6" fmla="*/ 0 w 142"/>
              <a:gd name="T7" fmla="*/ 2147483647 h 31"/>
              <a:gd name="T8" fmla="*/ 2147483647 w 142"/>
              <a:gd name="T9" fmla="*/ 2147483647 h 31"/>
              <a:gd name="T10" fmla="*/ 0 60000 65536"/>
              <a:gd name="T11" fmla="*/ 0 60000 65536"/>
              <a:gd name="T12" fmla="*/ 0 60000 65536"/>
              <a:gd name="T13" fmla="*/ 0 60000 65536"/>
              <a:gd name="T14" fmla="*/ 0 60000 65536"/>
              <a:gd name="T15" fmla="*/ 0 w 142"/>
              <a:gd name="T16" fmla="*/ 0 h 31"/>
              <a:gd name="T17" fmla="*/ 142 w 142"/>
              <a:gd name="T18" fmla="*/ 31 h 31"/>
            </a:gdLst>
            <a:ahLst/>
            <a:cxnLst>
              <a:cxn ang="T10">
                <a:pos x="T0" y="T1"/>
              </a:cxn>
              <a:cxn ang="T11">
                <a:pos x="T2" y="T3"/>
              </a:cxn>
              <a:cxn ang="T12">
                <a:pos x="T4" y="T5"/>
              </a:cxn>
              <a:cxn ang="T13">
                <a:pos x="T6" y="T7"/>
              </a:cxn>
              <a:cxn ang="T14">
                <a:pos x="T8" y="T9"/>
              </a:cxn>
            </a:cxnLst>
            <a:rect l="T15" t="T16" r="T17" b="T18"/>
            <a:pathLst>
              <a:path w="142" h="31">
                <a:moveTo>
                  <a:pt x="105" y="31"/>
                </a:moveTo>
                <a:lnTo>
                  <a:pt x="142" y="0"/>
                </a:lnTo>
                <a:lnTo>
                  <a:pt x="37" y="0"/>
                </a:lnTo>
                <a:lnTo>
                  <a:pt x="0" y="31"/>
                </a:lnTo>
                <a:lnTo>
                  <a:pt x="105" y="31"/>
                </a:lnTo>
                <a:close/>
              </a:path>
            </a:pathLst>
          </a:custGeom>
          <a:solidFill>
            <a:srgbClr val="262626"/>
          </a:solidFill>
          <a:ln w="4763">
            <a:noFill/>
            <a:prstDash val="solid"/>
            <a:round/>
            <a:headEnd/>
            <a:tailEnd/>
          </a:ln>
        </p:spPr>
        <p:txBody>
          <a:bodyPr/>
          <a:lstStyle/>
          <a:p>
            <a:endParaRPr lang="en-US"/>
          </a:p>
        </p:txBody>
      </p:sp>
      <p:sp>
        <p:nvSpPr>
          <p:cNvPr id="29719" name="Freeform 23"/>
          <p:cNvSpPr>
            <a:spLocks/>
          </p:cNvSpPr>
          <p:nvPr/>
        </p:nvSpPr>
        <p:spPr bwMode="auto">
          <a:xfrm>
            <a:off x="5416550" y="1752600"/>
            <a:ext cx="198438" cy="3892550"/>
          </a:xfrm>
          <a:custGeom>
            <a:avLst/>
            <a:gdLst>
              <a:gd name="T0" fmla="*/ 0 w 37"/>
              <a:gd name="T1" fmla="*/ 2147483647 h 1090"/>
              <a:gd name="T2" fmla="*/ 0 w 37"/>
              <a:gd name="T3" fmla="*/ 2147483647 h 1090"/>
              <a:gd name="T4" fmla="*/ 2147483647 w 37"/>
              <a:gd name="T5" fmla="*/ 0 h 1090"/>
              <a:gd name="T6" fmla="*/ 2147483647 w 37"/>
              <a:gd name="T7" fmla="*/ 2147483647 h 1090"/>
              <a:gd name="T8" fmla="*/ 0 w 37"/>
              <a:gd name="T9" fmla="*/ 2147483647 h 1090"/>
              <a:gd name="T10" fmla="*/ 0 60000 65536"/>
              <a:gd name="T11" fmla="*/ 0 60000 65536"/>
              <a:gd name="T12" fmla="*/ 0 60000 65536"/>
              <a:gd name="T13" fmla="*/ 0 60000 65536"/>
              <a:gd name="T14" fmla="*/ 0 60000 65536"/>
              <a:gd name="T15" fmla="*/ 0 w 37"/>
              <a:gd name="T16" fmla="*/ 0 h 1090"/>
              <a:gd name="T17" fmla="*/ 37 w 37"/>
              <a:gd name="T18" fmla="*/ 1090 h 1090"/>
            </a:gdLst>
            <a:ahLst/>
            <a:cxnLst>
              <a:cxn ang="T10">
                <a:pos x="T0" y="T1"/>
              </a:cxn>
              <a:cxn ang="T11">
                <a:pos x="T2" y="T3"/>
              </a:cxn>
              <a:cxn ang="T12">
                <a:pos x="T4" y="T5"/>
              </a:cxn>
              <a:cxn ang="T13">
                <a:pos x="T6" y="T7"/>
              </a:cxn>
              <a:cxn ang="T14">
                <a:pos x="T8" y="T9"/>
              </a:cxn>
            </a:cxnLst>
            <a:rect l="T15" t="T16" r="T17" b="T18"/>
            <a:pathLst>
              <a:path w="37" h="1090">
                <a:moveTo>
                  <a:pt x="0" y="1090"/>
                </a:moveTo>
                <a:lnTo>
                  <a:pt x="0" y="28"/>
                </a:lnTo>
                <a:lnTo>
                  <a:pt x="37" y="0"/>
                </a:lnTo>
                <a:lnTo>
                  <a:pt x="37" y="1059"/>
                </a:lnTo>
                <a:lnTo>
                  <a:pt x="0" y="1090"/>
                </a:lnTo>
                <a:close/>
              </a:path>
            </a:pathLst>
          </a:custGeom>
          <a:solidFill>
            <a:srgbClr val="800000"/>
          </a:solidFill>
          <a:ln w="4763">
            <a:noFill/>
            <a:prstDash val="solid"/>
            <a:round/>
            <a:headEnd/>
            <a:tailEnd/>
          </a:ln>
        </p:spPr>
        <p:txBody>
          <a:bodyPr/>
          <a:lstStyle/>
          <a:p>
            <a:endParaRPr lang="en-US"/>
          </a:p>
        </p:txBody>
      </p:sp>
      <p:sp>
        <p:nvSpPr>
          <p:cNvPr id="29720" name="Rectangle 24"/>
          <p:cNvSpPr>
            <a:spLocks noChangeArrowheads="1"/>
          </p:cNvSpPr>
          <p:nvPr/>
        </p:nvSpPr>
        <p:spPr bwMode="auto">
          <a:xfrm>
            <a:off x="5184775" y="1854200"/>
            <a:ext cx="320675" cy="3790950"/>
          </a:xfrm>
          <a:prstGeom prst="rect">
            <a:avLst/>
          </a:prstGeom>
          <a:solidFill>
            <a:srgbClr val="FF0000"/>
          </a:solidFill>
          <a:ln w="4763">
            <a:noFill/>
            <a:miter lim="800000"/>
            <a:headEnd/>
            <a:tailEnd/>
          </a:ln>
        </p:spPr>
        <p:txBody>
          <a:bodyPr/>
          <a:lstStyle/>
          <a:p>
            <a:endParaRPr lang="en-US"/>
          </a:p>
        </p:txBody>
      </p:sp>
      <p:sp>
        <p:nvSpPr>
          <p:cNvPr id="29721" name="Freeform 25"/>
          <p:cNvSpPr>
            <a:spLocks/>
          </p:cNvSpPr>
          <p:nvPr/>
        </p:nvSpPr>
        <p:spPr bwMode="auto">
          <a:xfrm>
            <a:off x="5170488" y="1714500"/>
            <a:ext cx="430212" cy="153988"/>
          </a:xfrm>
          <a:custGeom>
            <a:avLst/>
            <a:gdLst>
              <a:gd name="T0" fmla="*/ 2147483647 w 142"/>
              <a:gd name="T1" fmla="*/ 2147483647 h 28"/>
              <a:gd name="T2" fmla="*/ 2147483647 w 142"/>
              <a:gd name="T3" fmla="*/ 0 h 28"/>
              <a:gd name="T4" fmla="*/ 2147483647 w 142"/>
              <a:gd name="T5" fmla="*/ 0 h 28"/>
              <a:gd name="T6" fmla="*/ 0 w 142"/>
              <a:gd name="T7" fmla="*/ 2147483647 h 28"/>
              <a:gd name="T8" fmla="*/ 2147483647 w 142"/>
              <a:gd name="T9" fmla="*/ 2147483647 h 28"/>
              <a:gd name="T10" fmla="*/ 0 60000 65536"/>
              <a:gd name="T11" fmla="*/ 0 60000 65536"/>
              <a:gd name="T12" fmla="*/ 0 60000 65536"/>
              <a:gd name="T13" fmla="*/ 0 60000 65536"/>
              <a:gd name="T14" fmla="*/ 0 60000 65536"/>
              <a:gd name="T15" fmla="*/ 0 w 142"/>
              <a:gd name="T16" fmla="*/ 0 h 28"/>
              <a:gd name="T17" fmla="*/ 142 w 142"/>
              <a:gd name="T18" fmla="*/ 28 h 28"/>
            </a:gdLst>
            <a:ahLst/>
            <a:cxnLst>
              <a:cxn ang="T10">
                <a:pos x="T0" y="T1"/>
              </a:cxn>
              <a:cxn ang="T11">
                <a:pos x="T2" y="T3"/>
              </a:cxn>
              <a:cxn ang="T12">
                <a:pos x="T4" y="T5"/>
              </a:cxn>
              <a:cxn ang="T13">
                <a:pos x="T6" y="T7"/>
              </a:cxn>
              <a:cxn ang="T14">
                <a:pos x="T8" y="T9"/>
              </a:cxn>
            </a:cxnLst>
            <a:rect l="T15" t="T16" r="T17" b="T18"/>
            <a:pathLst>
              <a:path w="142" h="28">
                <a:moveTo>
                  <a:pt x="105" y="28"/>
                </a:moveTo>
                <a:lnTo>
                  <a:pt x="142" y="0"/>
                </a:lnTo>
                <a:lnTo>
                  <a:pt x="37" y="0"/>
                </a:lnTo>
                <a:lnTo>
                  <a:pt x="0" y="28"/>
                </a:lnTo>
                <a:lnTo>
                  <a:pt x="105" y="28"/>
                </a:lnTo>
                <a:close/>
              </a:path>
            </a:pathLst>
          </a:custGeom>
          <a:solidFill>
            <a:srgbClr val="BF0000"/>
          </a:solidFill>
          <a:ln w="4763">
            <a:noFill/>
            <a:prstDash val="solid"/>
            <a:round/>
            <a:headEnd/>
            <a:tailEnd/>
          </a:ln>
        </p:spPr>
        <p:txBody>
          <a:bodyPr/>
          <a:lstStyle/>
          <a:p>
            <a:endParaRPr lang="en-US"/>
          </a:p>
        </p:txBody>
      </p:sp>
      <p:sp>
        <p:nvSpPr>
          <p:cNvPr id="29722" name="Freeform 26"/>
          <p:cNvSpPr>
            <a:spLocks/>
          </p:cNvSpPr>
          <p:nvPr/>
        </p:nvSpPr>
        <p:spPr bwMode="auto">
          <a:xfrm>
            <a:off x="5727700" y="2036763"/>
            <a:ext cx="198438" cy="3608387"/>
          </a:xfrm>
          <a:custGeom>
            <a:avLst/>
            <a:gdLst>
              <a:gd name="T0" fmla="*/ 0 w 34"/>
              <a:gd name="T1" fmla="*/ 2147483647 h 1010"/>
              <a:gd name="T2" fmla="*/ 0 w 34"/>
              <a:gd name="T3" fmla="*/ 2147483647 h 1010"/>
              <a:gd name="T4" fmla="*/ 2147483647 w 34"/>
              <a:gd name="T5" fmla="*/ 0 h 1010"/>
              <a:gd name="T6" fmla="*/ 2147483647 w 34"/>
              <a:gd name="T7" fmla="*/ 2147483647 h 1010"/>
              <a:gd name="T8" fmla="*/ 0 w 34"/>
              <a:gd name="T9" fmla="*/ 2147483647 h 1010"/>
              <a:gd name="T10" fmla="*/ 0 60000 65536"/>
              <a:gd name="T11" fmla="*/ 0 60000 65536"/>
              <a:gd name="T12" fmla="*/ 0 60000 65536"/>
              <a:gd name="T13" fmla="*/ 0 60000 65536"/>
              <a:gd name="T14" fmla="*/ 0 60000 65536"/>
              <a:gd name="T15" fmla="*/ 0 w 34"/>
              <a:gd name="T16" fmla="*/ 0 h 1010"/>
              <a:gd name="T17" fmla="*/ 34 w 34"/>
              <a:gd name="T18" fmla="*/ 1010 h 1010"/>
            </a:gdLst>
            <a:ahLst/>
            <a:cxnLst>
              <a:cxn ang="T10">
                <a:pos x="T0" y="T1"/>
              </a:cxn>
              <a:cxn ang="T11">
                <a:pos x="T2" y="T3"/>
              </a:cxn>
              <a:cxn ang="T12">
                <a:pos x="T4" y="T5"/>
              </a:cxn>
              <a:cxn ang="T13">
                <a:pos x="T6" y="T7"/>
              </a:cxn>
              <a:cxn ang="T14">
                <a:pos x="T8" y="T9"/>
              </a:cxn>
            </a:cxnLst>
            <a:rect l="T15" t="T16" r="T17" b="T18"/>
            <a:pathLst>
              <a:path w="34" h="1010">
                <a:moveTo>
                  <a:pt x="0" y="1010"/>
                </a:moveTo>
                <a:lnTo>
                  <a:pt x="0" y="31"/>
                </a:lnTo>
                <a:lnTo>
                  <a:pt x="34" y="0"/>
                </a:lnTo>
                <a:lnTo>
                  <a:pt x="34" y="979"/>
                </a:lnTo>
                <a:lnTo>
                  <a:pt x="0" y="1010"/>
                </a:lnTo>
                <a:close/>
              </a:path>
            </a:pathLst>
          </a:custGeom>
          <a:solidFill>
            <a:srgbClr val="606060"/>
          </a:solidFill>
          <a:ln w="4763">
            <a:noFill/>
            <a:prstDash val="solid"/>
            <a:round/>
            <a:headEnd/>
            <a:tailEnd/>
          </a:ln>
        </p:spPr>
        <p:txBody>
          <a:bodyPr/>
          <a:lstStyle/>
          <a:p>
            <a:endParaRPr lang="en-US"/>
          </a:p>
        </p:txBody>
      </p:sp>
      <p:sp>
        <p:nvSpPr>
          <p:cNvPr id="29723" name="Rectangle 27"/>
          <p:cNvSpPr>
            <a:spLocks noChangeArrowheads="1"/>
          </p:cNvSpPr>
          <p:nvPr/>
        </p:nvSpPr>
        <p:spPr bwMode="auto">
          <a:xfrm>
            <a:off x="5505450" y="2147888"/>
            <a:ext cx="315913" cy="3497262"/>
          </a:xfrm>
          <a:prstGeom prst="rect">
            <a:avLst/>
          </a:prstGeom>
          <a:solidFill>
            <a:srgbClr val="C0C0C0"/>
          </a:solidFill>
          <a:ln w="4763">
            <a:noFill/>
            <a:miter lim="800000"/>
            <a:headEnd/>
            <a:tailEnd/>
          </a:ln>
        </p:spPr>
        <p:txBody>
          <a:bodyPr/>
          <a:lstStyle/>
          <a:p>
            <a:endParaRPr lang="en-US"/>
          </a:p>
        </p:txBody>
      </p:sp>
      <p:sp>
        <p:nvSpPr>
          <p:cNvPr id="29724" name="Freeform 28"/>
          <p:cNvSpPr>
            <a:spLocks/>
          </p:cNvSpPr>
          <p:nvPr/>
        </p:nvSpPr>
        <p:spPr bwMode="auto">
          <a:xfrm>
            <a:off x="5491163" y="2000250"/>
            <a:ext cx="420687" cy="153988"/>
          </a:xfrm>
          <a:custGeom>
            <a:avLst/>
            <a:gdLst>
              <a:gd name="T0" fmla="*/ 2147483647 w 139"/>
              <a:gd name="T1" fmla="*/ 2147483647 h 31"/>
              <a:gd name="T2" fmla="*/ 2147483647 w 139"/>
              <a:gd name="T3" fmla="*/ 0 h 31"/>
              <a:gd name="T4" fmla="*/ 2147483647 w 139"/>
              <a:gd name="T5" fmla="*/ 0 h 31"/>
              <a:gd name="T6" fmla="*/ 0 w 139"/>
              <a:gd name="T7" fmla="*/ 2147483647 h 31"/>
              <a:gd name="T8" fmla="*/ 2147483647 w 139"/>
              <a:gd name="T9" fmla="*/ 2147483647 h 31"/>
              <a:gd name="T10" fmla="*/ 0 60000 65536"/>
              <a:gd name="T11" fmla="*/ 0 60000 65536"/>
              <a:gd name="T12" fmla="*/ 0 60000 65536"/>
              <a:gd name="T13" fmla="*/ 0 60000 65536"/>
              <a:gd name="T14" fmla="*/ 0 60000 65536"/>
              <a:gd name="T15" fmla="*/ 0 w 139"/>
              <a:gd name="T16" fmla="*/ 0 h 31"/>
              <a:gd name="T17" fmla="*/ 139 w 139"/>
              <a:gd name="T18" fmla="*/ 31 h 31"/>
            </a:gdLst>
            <a:ahLst/>
            <a:cxnLst>
              <a:cxn ang="T10">
                <a:pos x="T0" y="T1"/>
              </a:cxn>
              <a:cxn ang="T11">
                <a:pos x="T2" y="T3"/>
              </a:cxn>
              <a:cxn ang="T12">
                <a:pos x="T4" y="T5"/>
              </a:cxn>
              <a:cxn ang="T13">
                <a:pos x="T6" y="T7"/>
              </a:cxn>
              <a:cxn ang="T14">
                <a:pos x="T8" y="T9"/>
              </a:cxn>
            </a:cxnLst>
            <a:rect l="T15" t="T16" r="T17" b="T18"/>
            <a:pathLst>
              <a:path w="139" h="31">
                <a:moveTo>
                  <a:pt x="105" y="31"/>
                </a:moveTo>
                <a:lnTo>
                  <a:pt x="139" y="0"/>
                </a:lnTo>
                <a:lnTo>
                  <a:pt x="37" y="0"/>
                </a:lnTo>
                <a:lnTo>
                  <a:pt x="0" y="31"/>
                </a:lnTo>
                <a:lnTo>
                  <a:pt x="105" y="31"/>
                </a:lnTo>
                <a:close/>
              </a:path>
            </a:pathLst>
          </a:custGeom>
          <a:solidFill>
            <a:srgbClr val="909090"/>
          </a:solidFill>
          <a:ln w="4763">
            <a:noFill/>
            <a:prstDash val="solid"/>
            <a:round/>
            <a:headEnd/>
            <a:tailEnd/>
          </a:ln>
        </p:spPr>
        <p:txBody>
          <a:bodyPr/>
          <a:lstStyle/>
          <a:p>
            <a:endParaRPr lang="en-US"/>
          </a:p>
        </p:txBody>
      </p:sp>
      <p:sp>
        <p:nvSpPr>
          <p:cNvPr id="29725" name="Freeform 29"/>
          <p:cNvSpPr>
            <a:spLocks/>
          </p:cNvSpPr>
          <p:nvPr/>
        </p:nvSpPr>
        <p:spPr bwMode="auto">
          <a:xfrm>
            <a:off x="6043613" y="2593975"/>
            <a:ext cx="198437" cy="3051175"/>
          </a:xfrm>
          <a:custGeom>
            <a:avLst/>
            <a:gdLst>
              <a:gd name="T0" fmla="*/ 0 w 37"/>
              <a:gd name="T1" fmla="*/ 2147483647 h 854"/>
              <a:gd name="T2" fmla="*/ 0 w 37"/>
              <a:gd name="T3" fmla="*/ 2147483647 h 854"/>
              <a:gd name="T4" fmla="*/ 2147483647 w 37"/>
              <a:gd name="T5" fmla="*/ 0 h 854"/>
              <a:gd name="T6" fmla="*/ 2147483647 w 37"/>
              <a:gd name="T7" fmla="*/ 2147483647 h 854"/>
              <a:gd name="T8" fmla="*/ 0 w 37"/>
              <a:gd name="T9" fmla="*/ 2147483647 h 854"/>
              <a:gd name="T10" fmla="*/ 0 60000 65536"/>
              <a:gd name="T11" fmla="*/ 0 60000 65536"/>
              <a:gd name="T12" fmla="*/ 0 60000 65536"/>
              <a:gd name="T13" fmla="*/ 0 60000 65536"/>
              <a:gd name="T14" fmla="*/ 0 60000 65536"/>
              <a:gd name="T15" fmla="*/ 0 w 37"/>
              <a:gd name="T16" fmla="*/ 0 h 854"/>
              <a:gd name="T17" fmla="*/ 37 w 37"/>
              <a:gd name="T18" fmla="*/ 854 h 854"/>
            </a:gdLst>
            <a:ahLst/>
            <a:cxnLst>
              <a:cxn ang="T10">
                <a:pos x="T0" y="T1"/>
              </a:cxn>
              <a:cxn ang="T11">
                <a:pos x="T2" y="T3"/>
              </a:cxn>
              <a:cxn ang="T12">
                <a:pos x="T4" y="T5"/>
              </a:cxn>
              <a:cxn ang="T13">
                <a:pos x="T6" y="T7"/>
              </a:cxn>
              <a:cxn ang="T14">
                <a:pos x="T8" y="T9"/>
              </a:cxn>
            </a:cxnLst>
            <a:rect l="T15" t="T16" r="T17" b="T18"/>
            <a:pathLst>
              <a:path w="37" h="854">
                <a:moveTo>
                  <a:pt x="0" y="854"/>
                </a:moveTo>
                <a:lnTo>
                  <a:pt x="0" y="32"/>
                </a:lnTo>
                <a:lnTo>
                  <a:pt x="37" y="0"/>
                </a:lnTo>
                <a:lnTo>
                  <a:pt x="37" y="823"/>
                </a:lnTo>
                <a:lnTo>
                  <a:pt x="0" y="854"/>
                </a:lnTo>
                <a:close/>
              </a:path>
            </a:pathLst>
          </a:custGeom>
          <a:solidFill>
            <a:srgbClr val="1A1A1A"/>
          </a:solidFill>
          <a:ln w="4763">
            <a:noFill/>
            <a:prstDash val="solid"/>
            <a:round/>
            <a:headEnd/>
            <a:tailEnd/>
          </a:ln>
        </p:spPr>
        <p:txBody>
          <a:bodyPr/>
          <a:lstStyle/>
          <a:p>
            <a:endParaRPr lang="en-US"/>
          </a:p>
        </p:txBody>
      </p:sp>
      <p:sp>
        <p:nvSpPr>
          <p:cNvPr id="29726" name="Rectangle 30"/>
          <p:cNvSpPr>
            <a:spLocks noChangeArrowheads="1"/>
          </p:cNvSpPr>
          <p:nvPr/>
        </p:nvSpPr>
        <p:spPr bwMode="auto">
          <a:xfrm>
            <a:off x="5821363" y="2708275"/>
            <a:ext cx="311150" cy="2936875"/>
          </a:xfrm>
          <a:prstGeom prst="rect">
            <a:avLst/>
          </a:prstGeom>
          <a:solidFill>
            <a:srgbClr val="333333"/>
          </a:solidFill>
          <a:ln w="4763">
            <a:noFill/>
            <a:miter lim="800000"/>
            <a:headEnd/>
            <a:tailEnd/>
          </a:ln>
        </p:spPr>
        <p:txBody>
          <a:bodyPr/>
          <a:lstStyle/>
          <a:p>
            <a:endParaRPr lang="en-US"/>
          </a:p>
        </p:txBody>
      </p:sp>
      <p:sp>
        <p:nvSpPr>
          <p:cNvPr id="29727" name="Freeform 31"/>
          <p:cNvSpPr>
            <a:spLocks/>
          </p:cNvSpPr>
          <p:nvPr/>
        </p:nvSpPr>
        <p:spPr bwMode="auto">
          <a:xfrm>
            <a:off x="5821363" y="2722563"/>
            <a:ext cx="420687" cy="152400"/>
          </a:xfrm>
          <a:custGeom>
            <a:avLst/>
            <a:gdLst>
              <a:gd name="T0" fmla="*/ 2147483647 w 139"/>
              <a:gd name="T1" fmla="*/ 2147483647 h 32"/>
              <a:gd name="T2" fmla="*/ 2147483647 w 139"/>
              <a:gd name="T3" fmla="*/ 0 h 32"/>
              <a:gd name="T4" fmla="*/ 2147483647 w 139"/>
              <a:gd name="T5" fmla="*/ 0 h 32"/>
              <a:gd name="T6" fmla="*/ 0 w 139"/>
              <a:gd name="T7" fmla="*/ 2147483647 h 32"/>
              <a:gd name="T8" fmla="*/ 2147483647 w 139"/>
              <a:gd name="T9" fmla="*/ 2147483647 h 32"/>
              <a:gd name="T10" fmla="*/ 0 60000 65536"/>
              <a:gd name="T11" fmla="*/ 0 60000 65536"/>
              <a:gd name="T12" fmla="*/ 0 60000 65536"/>
              <a:gd name="T13" fmla="*/ 0 60000 65536"/>
              <a:gd name="T14" fmla="*/ 0 60000 65536"/>
              <a:gd name="T15" fmla="*/ 0 w 139"/>
              <a:gd name="T16" fmla="*/ 0 h 32"/>
              <a:gd name="T17" fmla="*/ 139 w 139"/>
              <a:gd name="T18" fmla="*/ 32 h 32"/>
            </a:gdLst>
            <a:ahLst/>
            <a:cxnLst>
              <a:cxn ang="T10">
                <a:pos x="T0" y="T1"/>
              </a:cxn>
              <a:cxn ang="T11">
                <a:pos x="T2" y="T3"/>
              </a:cxn>
              <a:cxn ang="T12">
                <a:pos x="T4" y="T5"/>
              </a:cxn>
              <a:cxn ang="T13">
                <a:pos x="T6" y="T7"/>
              </a:cxn>
              <a:cxn ang="T14">
                <a:pos x="T8" y="T9"/>
              </a:cxn>
            </a:cxnLst>
            <a:rect l="T15" t="T16" r="T17" b="T18"/>
            <a:pathLst>
              <a:path w="139" h="32">
                <a:moveTo>
                  <a:pt x="102" y="32"/>
                </a:moveTo>
                <a:lnTo>
                  <a:pt x="139" y="0"/>
                </a:lnTo>
                <a:lnTo>
                  <a:pt x="34" y="0"/>
                </a:lnTo>
                <a:lnTo>
                  <a:pt x="0" y="32"/>
                </a:lnTo>
                <a:lnTo>
                  <a:pt x="102" y="32"/>
                </a:lnTo>
                <a:close/>
              </a:path>
            </a:pathLst>
          </a:custGeom>
          <a:solidFill>
            <a:srgbClr val="262626"/>
          </a:solidFill>
          <a:ln w="4763">
            <a:noFill/>
            <a:prstDash val="solid"/>
            <a:round/>
            <a:headEnd/>
            <a:tailEnd/>
          </a:ln>
        </p:spPr>
        <p:txBody>
          <a:bodyPr/>
          <a:lstStyle/>
          <a:p>
            <a:endParaRPr lang="en-US"/>
          </a:p>
        </p:txBody>
      </p:sp>
      <p:sp>
        <p:nvSpPr>
          <p:cNvPr id="29728" name="Freeform 32"/>
          <p:cNvSpPr>
            <a:spLocks/>
          </p:cNvSpPr>
          <p:nvPr/>
        </p:nvSpPr>
        <p:spPr bwMode="auto">
          <a:xfrm>
            <a:off x="6832600" y="1077913"/>
            <a:ext cx="196850" cy="4567237"/>
          </a:xfrm>
          <a:custGeom>
            <a:avLst/>
            <a:gdLst>
              <a:gd name="T0" fmla="*/ 0 w 37"/>
              <a:gd name="T1" fmla="*/ 2147483647 h 1280"/>
              <a:gd name="T2" fmla="*/ 0 w 37"/>
              <a:gd name="T3" fmla="*/ 2147483647 h 1280"/>
              <a:gd name="T4" fmla="*/ 2147483647 w 37"/>
              <a:gd name="T5" fmla="*/ 0 h 1280"/>
              <a:gd name="T6" fmla="*/ 2147483647 w 37"/>
              <a:gd name="T7" fmla="*/ 2147483647 h 1280"/>
              <a:gd name="T8" fmla="*/ 0 w 37"/>
              <a:gd name="T9" fmla="*/ 2147483647 h 1280"/>
              <a:gd name="T10" fmla="*/ 0 60000 65536"/>
              <a:gd name="T11" fmla="*/ 0 60000 65536"/>
              <a:gd name="T12" fmla="*/ 0 60000 65536"/>
              <a:gd name="T13" fmla="*/ 0 60000 65536"/>
              <a:gd name="T14" fmla="*/ 0 60000 65536"/>
              <a:gd name="T15" fmla="*/ 0 w 37"/>
              <a:gd name="T16" fmla="*/ 0 h 1280"/>
              <a:gd name="T17" fmla="*/ 37 w 37"/>
              <a:gd name="T18" fmla="*/ 1280 h 1280"/>
            </a:gdLst>
            <a:ahLst/>
            <a:cxnLst>
              <a:cxn ang="T10">
                <a:pos x="T0" y="T1"/>
              </a:cxn>
              <a:cxn ang="T11">
                <a:pos x="T2" y="T3"/>
              </a:cxn>
              <a:cxn ang="T12">
                <a:pos x="T4" y="T5"/>
              </a:cxn>
              <a:cxn ang="T13">
                <a:pos x="T6" y="T7"/>
              </a:cxn>
              <a:cxn ang="T14">
                <a:pos x="T8" y="T9"/>
              </a:cxn>
            </a:cxnLst>
            <a:rect l="T15" t="T16" r="T17" b="T18"/>
            <a:pathLst>
              <a:path w="37" h="1280">
                <a:moveTo>
                  <a:pt x="0" y="1280"/>
                </a:moveTo>
                <a:lnTo>
                  <a:pt x="0" y="27"/>
                </a:lnTo>
                <a:lnTo>
                  <a:pt x="37" y="0"/>
                </a:lnTo>
                <a:lnTo>
                  <a:pt x="37" y="1249"/>
                </a:lnTo>
                <a:lnTo>
                  <a:pt x="0" y="1280"/>
                </a:lnTo>
                <a:close/>
              </a:path>
            </a:pathLst>
          </a:custGeom>
          <a:solidFill>
            <a:srgbClr val="800000"/>
          </a:solidFill>
          <a:ln w="4763">
            <a:noFill/>
            <a:prstDash val="solid"/>
            <a:round/>
            <a:headEnd/>
            <a:tailEnd/>
          </a:ln>
        </p:spPr>
        <p:txBody>
          <a:bodyPr/>
          <a:lstStyle/>
          <a:p>
            <a:endParaRPr lang="en-US"/>
          </a:p>
        </p:txBody>
      </p:sp>
      <p:sp>
        <p:nvSpPr>
          <p:cNvPr id="29729" name="Rectangle 33"/>
          <p:cNvSpPr>
            <a:spLocks noChangeArrowheads="1"/>
          </p:cNvSpPr>
          <p:nvPr/>
        </p:nvSpPr>
        <p:spPr bwMode="auto">
          <a:xfrm>
            <a:off x="6608763" y="1168400"/>
            <a:ext cx="307975" cy="4476750"/>
          </a:xfrm>
          <a:prstGeom prst="rect">
            <a:avLst/>
          </a:prstGeom>
          <a:solidFill>
            <a:srgbClr val="FF0000"/>
          </a:solidFill>
          <a:ln w="4763">
            <a:noFill/>
            <a:miter lim="800000"/>
            <a:headEnd/>
            <a:tailEnd/>
          </a:ln>
        </p:spPr>
        <p:txBody>
          <a:bodyPr/>
          <a:lstStyle/>
          <a:p>
            <a:endParaRPr lang="en-US"/>
          </a:p>
        </p:txBody>
      </p:sp>
      <p:sp>
        <p:nvSpPr>
          <p:cNvPr id="29730" name="Freeform 34"/>
          <p:cNvSpPr>
            <a:spLocks/>
          </p:cNvSpPr>
          <p:nvPr/>
        </p:nvSpPr>
        <p:spPr bwMode="auto">
          <a:xfrm>
            <a:off x="6594475" y="1031875"/>
            <a:ext cx="422275" cy="152400"/>
          </a:xfrm>
          <a:custGeom>
            <a:avLst/>
            <a:gdLst>
              <a:gd name="T0" fmla="*/ 2147483647 w 139"/>
              <a:gd name="T1" fmla="*/ 2147483647 h 27"/>
              <a:gd name="T2" fmla="*/ 2147483647 w 139"/>
              <a:gd name="T3" fmla="*/ 0 h 27"/>
              <a:gd name="T4" fmla="*/ 2147483647 w 139"/>
              <a:gd name="T5" fmla="*/ 0 h 27"/>
              <a:gd name="T6" fmla="*/ 0 w 139"/>
              <a:gd name="T7" fmla="*/ 2147483647 h 27"/>
              <a:gd name="T8" fmla="*/ 2147483647 w 139"/>
              <a:gd name="T9" fmla="*/ 2147483647 h 27"/>
              <a:gd name="T10" fmla="*/ 0 60000 65536"/>
              <a:gd name="T11" fmla="*/ 0 60000 65536"/>
              <a:gd name="T12" fmla="*/ 0 60000 65536"/>
              <a:gd name="T13" fmla="*/ 0 60000 65536"/>
              <a:gd name="T14" fmla="*/ 0 60000 65536"/>
              <a:gd name="T15" fmla="*/ 0 w 139"/>
              <a:gd name="T16" fmla="*/ 0 h 27"/>
              <a:gd name="T17" fmla="*/ 139 w 139"/>
              <a:gd name="T18" fmla="*/ 27 h 27"/>
            </a:gdLst>
            <a:ahLst/>
            <a:cxnLst>
              <a:cxn ang="T10">
                <a:pos x="T0" y="T1"/>
              </a:cxn>
              <a:cxn ang="T11">
                <a:pos x="T2" y="T3"/>
              </a:cxn>
              <a:cxn ang="T12">
                <a:pos x="T4" y="T5"/>
              </a:cxn>
              <a:cxn ang="T13">
                <a:pos x="T6" y="T7"/>
              </a:cxn>
              <a:cxn ang="T14">
                <a:pos x="T8" y="T9"/>
              </a:cxn>
            </a:cxnLst>
            <a:rect l="T15" t="T16" r="T17" b="T18"/>
            <a:pathLst>
              <a:path w="139" h="27">
                <a:moveTo>
                  <a:pt x="102" y="27"/>
                </a:moveTo>
                <a:lnTo>
                  <a:pt x="139" y="0"/>
                </a:lnTo>
                <a:lnTo>
                  <a:pt x="34" y="0"/>
                </a:lnTo>
                <a:lnTo>
                  <a:pt x="0" y="27"/>
                </a:lnTo>
                <a:lnTo>
                  <a:pt x="102" y="27"/>
                </a:lnTo>
                <a:close/>
              </a:path>
            </a:pathLst>
          </a:custGeom>
          <a:solidFill>
            <a:srgbClr val="BF0000"/>
          </a:solidFill>
          <a:ln w="4763">
            <a:noFill/>
            <a:prstDash val="solid"/>
            <a:round/>
            <a:headEnd/>
            <a:tailEnd/>
          </a:ln>
        </p:spPr>
        <p:txBody>
          <a:bodyPr/>
          <a:lstStyle/>
          <a:p>
            <a:endParaRPr lang="en-US"/>
          </a:p>
        </p:txBody>
      </p:sp>
      <p:sp>
        <p:nvSpPr>
          <p:cNvPr id="29731" name="Freeform 35"/>
          <p:cNvSpPr>
            <a:spLocks/>
          </p:cNvSpPr>
          <p:nvPr/>
        </p:nvSpPr>
        <p:spPr bwMode="auto">
          <a:xfrm>
            <a:off x="7138988" y="1430338"/>
            <a:ext cx="198437" cy="4214812"/>
          </a:xfrm>
          <a:custGeom>
            <a:avLst/>
            <a:gdLst>
              <a:gd name="T0" fmla="*/ 0 w 34"/>
              <a:gd name="T1" fmla="*/ 2147483647 h 1180"/>
              <a:gd name="T2" fmla="*/ 0 w 34"/>
              <a:gd name="T3" fmla="*/ 2147483647 h 1180"/>
              <a:gd name="T4" fmla="*/ 2147483647 w 34"/>
              <a:gd name="T5" fmla="*/ 0 h 1180"/>
              <a:gd name="T6" fmla="*/ 2147483647 w 34"/>
              <a:gd name="T7" fmla="*/ 2147483647 h 1180"/>
              <a:gd name="T8" fmla="*/ 0 w 34"/>
              <a:gd name="T9" fmla="*/ 2147483647 h 1180"/>
              <a:gd name="T10" fmla="*/ 0 60000 65536"/>
              <a:gd name="T11" fmla="*/ 0 60000 65536"/>
              <a:gd name="T12" fmla="*/ 0 60000 65536"/>
              <a:gd name="T13" fmla="*/ 0 60000 65536"/>
              <a:gd name="T14" fmla="*/ 0 60000 65536"/>
              <a:gd name="T15" fmla="*/ 0 w 34"/>
              <a:gd name="T16" fmla="*/ 0 h 1180"/>
              <a:gd name="T17" fmla="*/ 34 w 34"/>
              <a:gd name="T18" fmla="*/ 1180 h 1180"/>
            </a:gdLst>
            <a:ahLst/>
            <a:cxnLst>
              <a:cxn ang="T10">
                <a:pos x="T0" y="T1"/>
              </a:cxn>
              <a:cxn ang="T11">
                <a:pos x="T2" y="T3"/>
              </a:cxn>
              <a:cxn ang="T12">
                <a:pos x="T4" y="T5"/>
              </a:cxn>
              <a:cxn ang="T13">
                <a:pos x="T6" y="T7"/>
              </a:cxn>
              <a:cxn ang="T14">
                <a:pos x="T8" y="T9"/>
              </a:cxn>
            </a:cxnLst>
            <a:rect l="T15" t="T16" r="T17" b="T18"/>
            <a:pathLst>
              <a:path w="34" h="1180">
                <a:moveTo>
                  <a:pt x="0" y="1180"/>
                </a:moveTo>
                <a:lnTo>
                  <a:pt x="0" y="31"/>
                </a:lnTo>
                <a:lnTo>
                  <a:pt x="34" y="0"/>
                </a:lnTo>
                <a:lnTo>
                  <a:pt x="34" y="1149"/>
                </a:lnTo>
                <a:lnTo>
                  <a:pt x="0" y="1180"/>
                </a:lnTo>
                <a:close/>
              </a:path>
            </a:pathLst>
          </a:custGeom>
          <a:solidFill>
            <a:srgbClr val="606060"/>
          </a:solidFill>
          <a:ln w="4763">
            <a:noFill/>
            <a:prstDash val="solid"/>
            <a:round/>
            <a:headEnd/>
            <a:tailEnd/>
          </a:ln>
        </p:spPr>
        <p:txBody>
          <a:bodyPr/>
          <a:lstStyle/>
          <a:p>
            <a:endParaRPr lang="en-US"/>
          </a:p>
        </p:txBody>
      </p:sp>
      <p:sp>
        <p:nvSpPr>
          <p:cNvPr id="29732" name="Rectangle 36"/>
          <p:cNvSpPr>
            <a:spLocks noChangeArrowheads="1"/>
          </p:cNvSpPr>
          <p:nvPr/>
        </p:nvSpPr>
        <p:spPr bwMode="auto">
          <a:xfrm>
            <a:off x="6916738" y="1539875"/>
            <a:ext cx="320675" cy="4105275"/>
          </a:xfrm>
          <a:prstGeom prst="rect">
            <a:avLst/>
          </a:prstGeom>
          <a:solidFill>
            <a:srgbClr val="C0C0C0"/>
          </a:solidFill>
          <a:ln w="4763">
            <a:noFill/>
            <a:miter lim="800000"/>
            <a:headEnd/>
            <a:tailEnd/>
          </a:ln>
        </p:spPr>
        <p:txBody>
          <a:bodyPr/>
          <a:lstStyle/>
          <a:p>
            <a:endParaRPr lang="en-US"/>
          </a:p>
        </p:txBody>
      </p:sp>
      <p:sp>
        <p:nvSpPr>
          <p:cNvPr id="29733" name="Freeform 37"/>
          <p:cNvSpPr>
            <a:spLocks/>
          </p:cNvSpPr>
          <p:nvPr/>
        </p:nvSpPr>
        <p:spPr bwMode="auto">
          <a:xfrm>
            <a:off x="6916738" y="1393825"/>
            <a:ext cx="420687" cy="153988"/>
          </a:xfrm>
          <a:custGeom>
            <a:avLst/>
            <a:gdLst>
              <a:gd name="T0" fmla="*/ 2147483647 w 139"/>
              <a:gd name="T1" fmla="*/ 2147483647 h 31"/>
              <a:gd name="T2" fmla="*/ 2147483647 w 139"/>
              <a:gd name="T3" fmla="*/ 0 h 31"/>
              <a:gd name="T4" fmla="*/ 2147483647 w 139"/>
              <a:gd name="T5" fmla="*/ 0 h 31"/>
              <a:gd name="T6" fmla="*/ 0 w 139"/>
              <a:gd name="T7" fmla="*/ 2147483647 h 31"/>
              <a:gd name="T8" fmla="*/ 2147483647 w 139"/>
              <a:gd name="T9" fmla="*/ 2147483647 h 31"/>
              <a:gd name="T10" fmla="*/ 0 60000 65536"/>
              <a:gd name="T11" fmla="*/ 0 60000 65536"/>
              <a:gd name="T12" fmla="*/ 0 60000 65536"/>
              <a:gd name="T13" fmla="*/ 0 60000 65536"/>
              <a:gd name="T14" fmla="*/ 0 60000 65536"/>
              <a:gd name="T15" fmla="*/ 0 w 139"/>
              <a:gd name="T16" fmla="*/ 0 h 31"/>
              <a:gd name="T17" fmla="*/ 139 w 139"/>
              <a:gd name="T18" fmla="*/ 31 h 31"/>
            </a:gdLst>
            <a:ahLst/>
            <a:cxnLst>
              <a:cxn ang="T10">
                <a:pos x="T0" y="T1"/>
              </a:cxn>
              <a:cxn ang="T11">
                <a:pos x="T2" y="T3"/>
              </a:cxn>
              <a:cxn ang="T12">
                <a:pos x="T4" y="T5"/>
              </a:cxn>
              <a:cxn ang="T13">
                <a:pos x="T6" y="T7"/>
              </a:cxn>
              <a:cxn ang="T14">
                <a:pos x="T8" y="T9"/>
              </a:cxn>
            </a:cxnLst>
            <a:rect l="T15" t="T16" r="T17" b="T18"/>
            <a:pathLst>
              <a:path w="139" h="31">
                <a:moveTo>
                  <a:pt x="105" y="31"/>
                </a:moveTo>
                <a:lnTo>
                  <a:pt x="139" y="0"/>
                </a:lnTo>
                <a:lnTo>
                  <a:pt x="37" y="0"/>
                </a:lnTo>
                <a:lnTo>
                  <a:pt x="0" y="31"/>
                </a:lnTo>
                <a:lnTo>
                  <a:pt x="105" y="31"/>
                </a:lnTo>
                <a:close/>
              </a:path>
            </a:pathLst>
          </a:custGeom>
          <a:solidFill>
            <a:srgbClr val="909090"/>
          </a:solidFill>
          <a:ln w="4763">
            <a:noFill/>
            <a:prstDash val="solid"/>
            <a:round/>
            <a:headEnd/>
            <a:tailEnd/>
          </a:ln>
        </p:spPr>
        <p:txBody>
          <a:bodyPr/>
          <a:lstStyle/>
          <a:p>
            <a:endParaRPr lang="en-US"/>
          </a:p>
        </p:txBody>
      </p:sp>
      <p:sp>
        <p:nvSpPr>
          <p:cNvPr id="29734" name="Freeform 38"/>
          <p:cNvSpPr>
            <a:spLocks/>
          </p:cNvSpPr>
          <p:nvPr/>
        </p:nvSpPr>
        <p:spPr bwMode="auto">
          <a:xfrm>
            <a:off x="7459663" y="2262188"/>
            <a:ext cx="198437" cy="3382962"/>
          </a:xfrm>
          <a:custGeom>
            <a:avLst/>
            <a:gdLst>
              <a:gd name="T0" fmla="*/ 0 w 37"/>
              <a:gd name="T1" fmla="*/ 2147483647 h 947"/>
              <a:gd name="T2" fmla="*/ 0 w 37"/>
              <a:gd name="T3" fmla="*/ 2147483647 h 947"/>
              <a:gd name="T4" fmla="*/ 2147483647 w 37"/>
              <a:gd name="T5" fmla="*/ 0 h 947"/>
              <a:gd name="T6" fmla="*/ 2147483647 w 37"/>
              <a:gd name="T7" fmla="*/ 2147483647 h 947"/>
              <a:gd name="T8" fmla="*/ 0 w 37"/>
              <a:gd name="T9" fmla="*/ 2147483647 h 947"/>
              <a:gd name="T10" fmla="*/ 0 60000 65536"/>
              <a:gd name="T11" fmla="*/ 0 60000 65536"/>
              <a:gd name="T12" fmla="*/ 0 60000 65536"/>
              <a:gd name="T13" fmla="*/ 0 60000 65536"/>
              <a:gd name="T14" fmla="*/ 0 60000 65536"/>
              <a:gd name="T15" fmla="*/ 0 w 37"/>
              <a:gd name="T16" fmla="*/ 0 h 947"/>
              <a:gd name="T17" fmla="*/ 37 w 37"/>
              <a:gd name="T18" fmla="*/ 947 h 947"/>
            </a:gdLst>
            <a:ahLst/>
            <a:cxnLst>
              <a:cxn ang="T10">
                <a:pos x="T0" y="T1"/>
              </a:cxn>
              <a:cxn ang="T11">
                <a:pos x="T2" y="T3"/>
              </a:cxn>
              <a:cxn ang="T12">
                <a:pos x="T4" y="T5"/>
              </a:cxn>
              <a:cxn ang="T13">
                <a:pos x="T6" y="T7"/>
              </a:cxn>
              <a:cxn ang="T14">
                <a:pos x="T8" y="T9"/>
              </a:cxn>
            </a:cxnLst>
            <a:rect l="T15" t="T16" r="T17" b="T18"/>
            <a:pathLst>
              <a:path w="37" h="947">
                <a:moveTo>
                  <a:pt x="0" y="947"/>
                </a:moveTo>
                <a:lnTo>
                  <a:pt x="0" y="27"/>
                </a:lnTo>
                <a:lnTo>
                  <a:pt x="37" y="0"/>
                </a:lnTo>
                <a:lnTo>
                  <a:pt x="37" y="916"/>
                </a:lnTo>
                <a:lnTo>
                  <a:pt x="0" y="947"/>
                </a:lnTo>
                <a:close/>
              </a:path>
            </a:pathLst>
          </a:custGeom>
          <a:solidFill>
            <a:srgbClr val="1A1A1A"/>
          </a:solidFill>
          <a:ln w="4763">
            <a:noFill/>
            <a:prstDash val="solid"/>
            <a:round/>
            <a:headEnd/>
            <a:tailEnd/>
          </a:ln>
        </p:spPr>
        <p:txBody>
          <a:bodyPr/>
          <a:lstStyle/>
          <a:p>
            <a:endParaRPr lang="en-US"/>
          </a:p>
        </p:txBody>
      </p:sp>
      <p:sp>
        <p:nvSpPr>
          <p:cNvPr id="29735" name="Rectangle 39"/>
          <p:cNvSpPr>
            <a:spLocks noChangeArrowheads="1"/>
          </p:cNvSpPr>
          <p:nvPr/>
        </p:nvSpPr>
        <p:spPr bwMode="auto">
          <a:xfrm>
            <a:off x="7237413" y="2363788"/>
            <a:ext cx="306387" cy="3281362"/>
          </a:xfrm>
          <a:prstGeom prst="rect">
            <a:avLst/>
          </a:prstGeom>
          <a:solidFill>
            <a:srgbClr val="333333"/>
          </a:solidFill>
          <a:ln w="4763">
            <a:noFill/>
            <a:miter lim="800000"/>
            <a:headEnd/>
            <a:tailEnd/>
          </a:ln>
        </p:spPr>
        <p:txBody>
          <a:bodyPr/>
          <a:lstStyle/>
          <a:p>
            <a:endParaRPr lang="en-US"/>
          </a:p>
        </p:txBody>
      </p:sp>
      <p:sp>
        <p:nvSpPr>
          <p:cNvPr id="29736" name="Freeform 40"/>
          <p:cNvSpPr>
            <a:spLocks/>
          </p:cNvSpPr>
          <p:nvPr/>
        </p:nvSpPr>
        <p:spPr bwMode="auto">
          <a:xfrm>
            <a:off x="7237413" y="2393950"/>
            <a:ext cx="420687" cy="153988"/>
          </a:xfrm>
          <a:custGeom>
            <a:avLst/>
            <a:gdLst>
              <a:gd name="T0" fmla="*/ 2147483647 w 139"/>
              <a:gd name="T1" fmla="*/ 2147483647 h 27"/>
              <a:gd name="T2" fmla="*/ 2147483647 w 139"/>
              <a:gd name="T3" fmla="*/ 0 h 27"/>
              <a:gd name="T4" fmla="*/ 2147483647 w 139"/>
              <a:gd name="T5" fmla="*/ 0 h 27"/>
              <a:gd name="T6" fmla="*/ 0 w 139"/>
              <a:gd name="T7" fmla="*/ 2147483647 h 27"/>
              <a:gd name="T8" fmla="*/ 2147483647 w 139"/>
              <a:gd name="T9" fmla="*/ 2147483647 h 27"/>
              <a:gd name="T10" fmla="*/ 0 60000 65536"/>
              <a:gd name="T11" fmla="*/ 0 60000 65536"/>
              <a:gd name="T12" fmla="*/ 0 60000 65536"/>
              <a:gd name="T13" fmla="*/ 0 60000 65536"/>
              <a:gd name="T14" fmla="*/ 0 60000 65536"/>
              <a:gd name="T15" fmla="*/ 0 w 139"/>
              <a:gd name="T16" fmla="*/ 0 h 27"/>
              <a:gd name="T17" fmla="*/ 139 w 139"/>
              <a:gd name="T18" fmla="*/ 27 h 27"/>
            </a:gdLst>
            <a:ahLst/>
            <a:cxnLst>
              <a:cxn ang="T10">
                <a:pos x="T0" y="T1"/>
              </a:cxn>
              <a:cxn ang="T11">
                <a:pos x="T2" y="T3"/>
              </a:cxn>
              <a:cxn ang="T12">
                <a:pos x="T4" y="T5"/>
              </a:cxn>
              <a:cxn ang="T13">
                <a:pos x="T6" y="T7"/>
              </a:cxn>
              <a:cxn ang="T14">
                <a:pos x="T8" y="T9"/>
              </a:cxn>
            </a:cxnLst>
            <a:rect l="T15" t="T16" r="T17" b="T18"/>
            <a:pathLst>
              <a:path w="139" h="27">
                <a:moveTo>
                  <a:pt x="102" y="27"/>
                </a:moveTo>
                <a:lnTo>
                  <a:pt x="139" y="0"/>
                </a:lnTo>
                <a:lnTo>
                  <a:pt x="34" y="0"/>
                </a:lnTo>
                <a:lnTo>
                  <a:pt x="0" y="27"/>
                </a:lnTo>
                <a:lnTo>
                  <a:pt x="102" y="27"/>
                </a:lnTo>
                <a:close/>
              </a:path>
            </a:pathLst>
          </a:custGeom>
          <a:solidFill>
            <a:srgbClr val="262626"/>
          </a:solidFill>
          <a:ln w="4763">
            <a:noFill/>
            <a:prstDash val="solid"/>
            <a:round/>
            <a:headEnd/>
            <a:tailEnd/>
          </a:ln>
        </p:spPr>
        <p:txBody>
          <a:bodyPr/>
          <a:lstStyle/>
          <a:p>
            <a:endParaRPr lang="en-US"/>
          </a:p>
        </p:txBody>
      </p:sp>
      <p:sp>
        <p:nvSpPr>
          <p:cNvPr id="29737" name="Rectangle 41"/>
          <p:cNvSpPr>
            <a:spLocks noChangeArrowheads="1"/>
          </p:cNvSpPr>
          <p:nvPr/>
        </p:nvSpPr>
        <p:spPr bwMode="auto">
          <a:xfrm>
            <a:off x="8029575" y="4922838"/>
            <a:ext cx="95250" cy="180975"/>
          </a:xfrm>
          <a:prstGeom prst="rect">
            <a:avLst/>
          </a:prstGeom>
          <a:noFill/>
          <a:ln w="9525">
            <a:noFill/>
            <a:miter lim="800000"/>
            <a:headEnd/>
            <a:tailEnd/>
          </a:ln>
        </p:spPr>
        <p:txBody>
          <a:bodyPr wrap="none" lIns="0" tIns="0" rIns="0" bIns="0">
            <a:spAutoFit/>
          </a:bodyPr>
          <a:lstStyle/>
          <a:p>
            <a:pPr eaLnBrk="0" hangingPunct="0">
              <a:lnSpc>
                <a:spcPct val="90000"/>
              </a:lnSpc>
            </a:pPr>
            <a:r>
              <a:rPr lang="en-US" sz="1300" b="1">
                <a:cs typeface="Times New Roman" pitchFamily="18" charset="0"/>
              </a:rPr>
              <a:t>5</a:t>
            </a:r>
          </a:p>
        </p:txBody>
      </p:sp>
      <p:sp>
        <p:nvSpPr>
          <p:cNvPr id="29738" name="Rectangle 42"/>
          <p:cNvSpPr>
            <a:spLocks noChangeArrowheads="1"/>
          </p:cNvSpPr>
          <p:nvPr/>
        </p:nvSpPr>
        <p:spPr bwMode="auto">
          <a:xfrm>
            <a:off x="7966075" y="4375150"/>
            <a:ext cx="188913" cy="180975"/>
          </a:xfrm>
          <a:prstGeom prst="rect">
            <a:avLst/>
          </a:prstGeom>
          <a:noFill/>
          <a:ln w="9525">
            <a:noFill/>
            <a:miter lim="800000"/>
            <a:headEnd/>
            <a:tailEnd/>
          </a:ln>
        </p:spPr>
        <p:txBody>
          <a:bodyPr wrap="none" lIns="0" tIns="0" rIns="0" bIns="0">
            <a:spAutoFit/>
          </a:bodyPr>
          <a:lstStyle/>
          <a:p>
            <a:pPr eaLnBrk="0" hangingPunct="0">
              <a:lnSpc>
                <a:spcPct val="90000"/>
              </a:lnSpc>
            </a:pPr>
            <a:r>
              <a:rPr lang="en-US" sz="1300" b="1">
                <a:cs typeface="Times New Roman" pitchFamily="18" charset="0"/>
              </a:rPr>
              <a:t>10</a:t>
            </a:r>
          </a:p>
        </p:txBody>
      </p:sp>
      <p:sp>
        <p:nvSpPr>
          <p:cNvPr id="29739" name="Rectangle 43"/>
          <p:cNvSpPr>
            <a:spLocks noChangeArrowheads="1"/>
          </p:cNvSpPr>
          <p:nvPr/>
        </p:nvSpPr>
        <p:spPr bwMode="auto">
          <a:xfrm>
            <a:off x="7966075" y="3879850"/>
            <a:ext cx="188913" cy="180975"/>
          </a:xfrm>
          <a:prstGeom prst="rect">
            <a:avLst/>
          </a:prstGeom>
          <a:noFill/>
          <a:ln w="9525">
            <a:noFill/>
            <a:miter lim="800000"/>
            <a:headEnd/>
            <a:tailEnd/>
          </a:ln>
        </p:spPr>
        <p:txBody>
          <a:bodyPr wrap="none" lIns="0" tIns="0" rIns="0" bIns="0">
            <a:spAutoFit/>
          </a:bodyPr>
          <a:lstStyle/>
          <a:p>
            <a:pPr eaLnBrk="0" hangingPunct="0">
              <a:lnSpc>
                <a:spcPct val="90000"/>
              </a:lnSpc>
            </a:pPr>
            <a:r>
              <a:rPr lang="en-US" sz="1300" b="1">
                <a:cs typeface="Times New Roman" pitchFamily="18" charset="0"/>
              </a:rPr>
              <a:t>15</a:t>
            </a:r>
          </a:p>
        </p:txBody>
      </p:sp>
      <p:sp>
        <p:nvSpPr>
          <p:cNvPr id="29740" name="Rectangle 44"/>
          <p:cNvSpPr>
            <a:spLocks noChangeArrowheads="1"/>
          </p:cNvSpPr>
          <p:nvPr/>
        </p:nvSpPr>
        <p:spPr bwMode="auto">
          <a:xfrm>
            <a:off x="7966075" y="3360738"/>
            <a:ext cx="188913" cy="179387"/>
          </a:xfrm>
          <a:prstGeom prst="rect">
            <a:avLst/>
          </a:prstGeom>
          <a:noFill/>
          <a:ln w="9525">
            <a:noFill/>
            <a:miter lim="800000"/>
            <a:headEnd/>
            <a:tailEnd/>
          </a:ln>
        </p:spPr>
        <p:txBody>
          <a:bodyPr wrap="none" lIns="0" tIns="0" rIns="0" bIns="0">
            <a:spAutoFit/>
          </a:bodyPr>
          <a:lstStyle/>
          <a:p>
            <a:pPr eaLnBrk="0" hangingPunct="0">
              <a:lnSpc>
                <a:spcPct val="90000"/>
              </a:lnSpc>
            </a:pPr>
            <a:r>
              <a:rPr lang="en-US" sz="1300" b="1">
                <a:cs typeface="Times New Roman" pitchFamily="18" charset="0"/>
              </a:rPr>
              <a:t>20</a:t>
            </a:r>
          </a:p>
        </p:txBody>
      </p:sp>
      <p:sp>
        <p:nvSpPr>
          <p:cNvPr id="29741" name="Rectangle 45"/>
          <p:cNvSpPr>
            <a:spLocks noChangeArrowheads="1"/>
          </p:cNvSpPr>
          <p:nvPr/>
        </p:nvSpPr>
        <p:spPr bwMode="auto">
          <a:xfrm>
            <a:off x="7966075" y="2884488"/>
            <a:ext cx="188913" cy="179387"/>
          </a:xfrm>
          <a:prstGeom prst="rect">
            <a:avLst/>
          </a:prstGeom>
          <a:noFill/>
          <a:ln w="9525">
            <a:noFill/>
            <a:miter lim="800000"/>
            <a:headEnd/>
            <a:tailEnd/>
          </a:ln>
        </p:spPr>
        <p:txBody>
          <a:bodyPr wrap="none" lIns="0" tIns="0" rIns="0" bIns="0">
            <a:spAutoFit/>
          </a:bodyPr>
          <a:lstStyle/>
          <a:p>
            <a:pPr eaLnBrk="0" hangingPunct="0">
              <a:lnSpc>
                <a:spcPct val="90000"/>
              </a:lnSpc>
            </a:pPr>
            <a:r>
              <a:rPr lang="en-US" sz="1300" b="1">
                <a:cs typeface="Times New Roman" pitchFamily="18" charset="0"/>
              </a:rPr>
              <a:t>25</a:t>
            </a:r>
          </a:p>
        </p:txBody>
      </p:sp>
      <p:sp>
        <p:nvSpPr>
          <p:cNvPr id="29742" name="Rectangle 46"/>
          <p:cNvSpPr>
            <a:spLocks noChangeArrowheads="1"/>
          </p:cNvSpPr>
          <p:nvPr/>
        </p:nvSpPr>
        <p:spPr bwMode="auto">
          <a:xfrm>
            <a:off x="7940675" y="2343150"/>
            <a:ext cx="188913" cy="179388"/>
          </a:xfrm>
          <a:prstGeom prst="rect">
            <a:avLst/>
          </a:prstGeom>
          <a:noFill/>
          <a:ln w="9525">
            <a:noFill/>
            <a:miter lim="800000"/>
            <a:headEnd/>
            <a:tailEnd/>
          </a:ln>
        </p:spPr>
        <p:txBody>
          <a:bodyPr wrap="none" lIns="0" tIns="0" rIns="0" bIns="0">
            <a:spAutoFit/>
          </a:bodyPr>
          <a:lstStyle/>
          <a:p>
            <a:pPr eaLnBrk="0" hangingPunct="0">
              <a:lnSpc>
                <a:spcPct val="90000"/>
              </a:lnSpc>
            </a:pPr>
            <a:r>
              <a:rPr lang="en-US" sz="1300" b="1">
                <a:cs typeface="Times New Roman" pitchFamily="18" charset="0"/>
              </a:rPr>
              <a:t>30</a:t>
            </a:r>
          </a:p>
        </p:txBody>
      </p:sp>
      <p:sp>
        <p:nvSpPr>
          <p:cNvPr id="29743" name="Rectangle 47"/>
          <p:cNvSpPr>
            <a:spLocks noChangeArrowheads="1"/>
          </p:cNvSpPr>
          <p:nvPr/>
        </p:nvSpPr>
        <p:spPr bwMode="auto">
          <a:xfrm>
            <a:off x="585788" y="1312863"/>
            <a:ext cx="3736975" cy="615950"/>
          </a:xfrm>
          <a:prstGeom prst="rect">
            <a:avLst/>
          </a:prstGeom>
          <a:noFill/>
          <a:ln w="9525">
            <a:noFill/>
            <a:miter lim="800000"/>
            <a:headEnd/>
            <a:tailEnd/>
          </a:ln>
        </p:spPr>
        <p:txBody>
          <a:bodyPr lIns="0" tIns="0" rIns="0" bIns="0">
            <a:spAutoFit/>
          </a:bodyPr>
          <a:lstStyle/>
          <a:p>
            <a:pPr eaLnBrk="0" hangingPunct="0">
              <a:lnSpc>
                <a:spcPct val="90000"/>
              </a:lnSpc>
            </a:pPr>
            <a:r>
              <a:rPr lang="en-US" sz="2300" b="1">
                <a:latin typeface="Tahoma" pitchFamily="34" charset="0"/>
                <a:cs typeface="Times New Roman" pitchFamily="18" charset="0"/>
              </a:rPr>
              <a:t>Proportion of  firms affected by capture of … </a:t>
            </a:r>
            <a:endParaRPr lang="en-US" sz="2300">
              <a:cs typeface="Times New Roman" pitchFamily="18" charset="0"/>
            </a:endParaRPr>
          </a:p>
        </p:txBody>
      </p:sp>
      <p:sp>
        <p:nvSpPr>
          <p:cNvPr id="190512" name="Rectangle 48"/>
          <p:cNvSpPr>
            <a:spLocks noChangeArrowheads="1"/>
          </p:cNvSpPr>
          <p:nvPr/>
        </p:nvSpPr>
        <p:spPr bwMode="auto">
          <a:xfrm>
            <a:off x="2187575" y="5759450"/>
            <a:ext cx="733425" cy="180975"/>
          </a:xfrm>
          <a:prstGeom prst="rect">
            <a:avLst/>
          </a:prstGeom>
          <a:noFill/>
          <a:ln w="9525">
            <a:noFill/>
            <a:miter lim="800000"/>
            <a:headEnd/>
            <a:tailEnd/>
          </a:ln>
        </p:spPr>
        <p:txBody>
          <a:bodyPr wrap="none" lIns="0" tIns="0" rIns="0" bIns="0">
            <a:spAutoFit/>
          </a:bodyPr>
          <a:lstStyle/>
          <a:p>
            <a:pPr eaLnBrk="0" hangingPunct="0">
              <a:lnSpc>
                <a:spcPct val="90000"/>
              </a:lnSpc>
              <a:defRPr/>
            </a:pPr>
            <a:r>
              <a:rPr lang="en-US" sz="1300" b="1">
                <a:effectLst>
                  <a:outerShdw blurRad="38100" dist="38100" dir="2700000" algn="tl">
                    <a:srgbClr val="C0C0C0"/>
                  </a:outerShdw>
                </a:effectLst>
                <a:latin typeface="Tahoma" pitchFamily="34" charset="0"/>
                <a:cs typeface="Times New Roman" pitchFamily="18" charset="0"/>
              </a:rPr>
              <a:t>Hungary</a:t>
            </a:r>
            <a:endParaRPr lang="en-US" sz="1300" b="1">
              <a:effectLst>
                <a:outerShdw blurRad="38100" dist="38100" dir="2700000" algn="tl">
                  <a:srgbClr val="C0C0C0"/>
                </a:outerShdw>
              </a:effectLst>
              <a:cs typeface="Times New Roman" pitchFamily="18" charset="0"/>
            </a:endParaRPr>
          </a:p>
        </p:txBody>
      </p:sp>
      <p:sp>
        <p:nvSpPr>
          <p:cNvPr id="190513" name="Rectangle 49"/>
          <p:cNvSpPr>
            <a:spLocks noChangeArrowheads="1"/>
          </p:cNvSpPr>
          <p:nvPr/>
        </p:nvSpPr>
        <p:spPr bwMode="auto">
          <a:xfrm>
            <a:off x="3889375" y="5759450"/>
            <a:ext cx="635000" cy="180975"/>
          </a:xfrm>
          <a:prstGeom prst="rect">
            <a:avLst/>
          </a:prstGeom>
          <a:noFill/>
          <a:ln w="9525">
            <a:noFill/>
            <a:miter lim="800000"/>
            <a:headEnd/>
            <a:tailEnd/>
          </a:ln>
        </p:spPr>
        <p:txBody>
          <a:bodyPr wrap="none" lIns="0" tIns="0" rIns="0" bIns="0">
            <a:spAutoFit/>
          </a:bodyPr>
          <a:lstStyle/>
          <a:p>
            <a:pPr eaLnBrk="0" hangingPunct="0">
              <a:lnSpc>
                <a:spcPct val="90000"/>
              </a:lnSpc>
              <a:defRPr/>
            </a:pPr>
            <a:r>
              <a:rPr lang="en-US" sz="1300" b="1">
                <a:effectLst>
                  <a:outerShdw blurRad="38100" dist="38100" dir="2700000" algn="tl">
                    <a:srgbClr val="C0C0C0"/>
                  </a:outerShdw>
                </a:effectLst>
                <a:latin typeface="Tahoma" pitchFamily="34" charset="0"/>
                <a:cs typeface="Times New Roman" pitchFamily="18" charset="0"/>
              </a:rPr>
              <a:t>Estonia</a:t>
            </a:r>
            <a:endParaRPr lang="en-US" sz="1300" b="1">
              <a:effectLst>
                <a:outerShdw blurRad="38100" dist="38100" dir="2700000" algn="tl">
                  <a:srgbClr val="C0C0C0"/>
                </a:outerShdw>
              </a:effectLst>
              <a:cs typeface="Times New Roman" pitchFamily="18" charset="0"/>
            </a:endParaRPr>
          </a:p>
        </p:txBody>
      </p:sp>
      <p:sp>
        <p:nvSpPr>
          <p:cNvPr id="190514" name="Rectangle 50"/>
          <p:cNvSpPr>
            <a:spLocks noChangeArrowheads="1"/>
          </p:cNvSpPr>
          <p:nvPr/>
        </p:nvSpPr>
        <p:spPr bwMode="auto">
          <a:xfrm>
            <a:off x="5345113" y="5759450"/>
            <a:ext cx="563562" cy="180975"/>
          </a:xfrm>
          <a:prstGeom prst="rect">
            <a:avLst/>
          </a:prstGeom>
          <a:noFill/>
          <a:ln w="9525">
            <a:noFill/>
            <a:miter lim="800000"/>
            <a:headEnd/>
            <a:tailEnd/>
          </a:ln>
        </p:spPr>
        <p:txBody>
          <a:bodyPr wrap="none" lIns="0" tIns="0" rIns="0" bIns="0">
            <a:spAutoFit/>
          </a:bodyPr>
          <a:lstStyle/>
          <a:p>
            <a:pPr eaLnBrk="0" hangingPunct="0">
              <a:lnSpc>
                <a:spcPct val="90000"/>
              </a:lnSpc>
              <a:defRPr/>
            </a:pPr>
            <a:r>
              <a:rPr lang="en-US" sz="1300" b="1">
                <a:effectLst>
                  <a:outerShdw blurRad="38100" dist="38100" dir="2700000" algn="tl">
                    <a:srgbClr val="C0C0C0"/>
                  </a:outerShdw>
                </a:effectLst>
                <a:latin typeface="Tahoma" pitchFamily="34" charset="0"/>
                <a:cs typeface="Times New Roman" pitchFamily="18" charset="0"/>
              </a:rPr>
              <a:t>Russia</a:t>
            </a:r>
            <a:endParaRPr lang="en-US" sz="1300" b="1">
              <a:effectLst>
                <a:outerShdw blurRad="38100" dist="38100" dir="2700000" algn="tl">
                  <a:srgbClr val="C0C0C0"/>
                </a:outerShdw>
              </a:effectLst>
              <a:cs typeface="Times New Roman" pitchFamily="18" charset="0"/>
            </a:endParaRPr>
          </a:p>
        </p:txBody>
      </p:sp>
      <p:sp>
        <p:nvSpPr>
          <p:cNvPr id="190515" name="Rectangle 51"/>
          <p:cNvSpPr>
            <a:spLocks noChangeArrowheads="1"/>
          </p:cNvSpPr>
          <p:nvPr/>
        </p:nvSpPr>
        <p:spPr bwMode="auto">
          <a:xfrm>
            <a:off x="6697663" y="5759450"/>
            <a:ext cx="669925" cy="180975"/>
          </a:xfrm>
          <a:prstGeom prst="rect">
            <a:avLst/>
          </a:prstGeom>
          <a:noFill/>
          <a:ln w="9525">
            <a:noFill/>
            <a:miter lim="800000"/>
            <a:headEnd/>
            <a:tailEnd/>
          </a:ln>
        </p:spPr>
        <p:txBody>
          <a:bodyPr wrap="none" lIns="0" tIns="0" rIns="0" bIns="0">
            <a:spAutoFit/>
          </a:bodyPr>
          <a:lstStyle/>
          <a:p>
            <a:pPr eaLnBrk="0" hangingPunct="0">
              <a:lnSpc>
                <a:spcPct val="90000"/>
              </a:lnSpc>
              <a:defRPr/>
            </a:pPr>
            <a:r>
              <a:rPr lang="en-US" sz="1300" b="1">
                <a:effectLst>
                  <a:outerShdw blurRad="38100" dist="38100" dir="2700000" algn="tl">
                    <a:srgbClr val="C0C0C0"/>
                  </a:outerShdw>
                </a:effectLst>
                <a:latin typeface="Tahoma" pitchFamily="34" charset="0"/>
                <a:cs typeface="Times New Roman" pitchFamily="18" charset="0"/>
              </a:rPr>
              <a:t>Ukraine</a:t>
            </a:r>
            <a:endParaRPr lang="en-US" sz="1300" b="1">
              <a:effectLst>
                <a:outerShdw blurRad="38100" dist="38100" dir="2700000" algn="tl">
                  <a:srgbClr val="C0C0C0"/>
                </a:outerShdw>
              </a:effectLst>
              <a:cs typeface="Times New Roman" pitchFamily="18" charset="0"/>
            </a:endParaRPr>
          </a:p>
        </p:txBody>
      </p:sp>
      <p:sp>
        <p:nvSpPr>
          <p:cNvPr id="29748" name="Rectangle 52"/>
          <p:cNvSpPr>
            <a:spLocks noChangeArrowheads="1"/>
          </p:cNvSpPr>
          <p:nvPr/>
        </p:nvSpPr>
        <p:spPr bwMode="auto">
          <a:xfrm>
            <a:off x="674688" y="2571750"/>
            <a:ext cx="198437" cy="163513"/>
          </a:xfrm>
          <a:prstGeom prst="rect">
            <a:avLst/>
          </a:prstGeom>
          <a:solidFill>
            <a:srgbClr val="FF0000"/>
          </a:solidFill>
          <a:ln w="4763">
            <a:noFill/>
            <a:miter lim="800000"/>
            <a:headEnd/>
            <a:tailEnd/>
          </a:ln>
        </p:spPr>
        <p:txBody>
          <a:bodyPr/>
          <a:lstStyle/>
          <a:p>
            <a:endParaRPr lang="en-US"/>
          </a:p>
        </p:txBody>
      </p:sp>
      <p:sp>
        <p:nvSpPr>
          <p:cNvPr id="190517" name="Rectangle 53"/>
          <p:cNvSpPr>
            <a:spLocks noChangeArrowheads="1"/>
          </p:cNvSpPr>
          <p:nvPr/>
        </p:nvSpPr>
        <p:spPr bwMode="auto">
          <a:xfrm>
            <a:off x="1016000" y="2559050"/>
            <a:ext cx="2243138" cy="231775"/>
          </a:xfrm>
          <a:prstGeom prst="rect">
            <a:avLst/>
          </a:prstGeom>
          <a:noFill/>
          <a:ln w="9525">
            <a:noFill/>
            <a:miter lim="800000"/>
            <a:headEnd/>
            <a:tailEnd/>
          </a:ln>
        </p:spPr>
        <p:txBody>
          <a:bodyPr wrap="none" lIns="0" tIns="0" rIns="0" bIns="0">
            <a:spAutoFit/>
          </a:bodyPr>
          <a:lstStyle/>
          <a:p>
            <a:pPr eaLnBrk="0" hangingPunct="0">
              <a:lnSpc>
                <a:spcPct val="90000"/>
              </a:lnSpc>
              <a:defRPr/>
            </a:pPr>
            <a:r>
              <a:rPr lang="en-US" sz="1700" b="1">
                <a:effectLst>
                  <a:outerShdw blurRad="38100" dist="38100" dir="2700000" algn="tl">
                    <a:srgbClr val="C0C0C0"/>
                  </a:outerShdw>
                </a:effectLst>
                <a:latin typeface="Tahoma" pitchFamily="34" charset="0"/>
                <a:cs typeface="Times New Roman" pitchFamily="18" charset="0"/>
              </a:rPr>
              <a:t>Parliamentary Votes</a:t>
            </a:r>
            <a:endParaRPr lang="en-US" sz="1700" b="1">
              <a:effectLst>
                <a:outerShdw blurRad="38100" dist="38100" dir="2700000" algn="tl">
                  <a:srgbClr val="C0C0C0"/>
                </a:outerShdw>
              </a:effectLst>
              <a:cs typeface="Times New Roman" pitchFamily="18" charset="0"/>
            </a:endParaRPr>
          </a:p>
        </p:txBody>
      </p:sp>
      <p:sp>
        <p:nvSpPr>
          <p:cNvPr id="29750" name="Rectangle 54"/>
          <p:cNvSpPr>
            <a:spLocks noChangeArrowheads="1"/>
          </p:cNvSpPr>
          <p:nvPr/>
        </p:nvSpPr>
        <p:spPr bwMode="auto">
          <a:xfrm>
            <a:off x="658813" y="2982913"/>
            <a:ext cx="198437" cy="163512"/>
          </a:xfrm>
          <a:prstGeom prst="rect">
            <a:avLst/>
          </a:prstGeom>
          <a:solidFill>
            <a:srgbClr val="C0C0C0"/>
          </a:solidFill>
          <a:ln w="4763">
            <a:noFill/>
            <a:miter lim="800000"/>
            <a:headEnd/>
            <a:tailEnd/>
          </a:ln>
        </p:spPr>
        <p:txBody>
          <a:bodyPr/>
          <a:lstStyle/>
          <a:p>
            <a:endParaRPr lang="en-US"/>
          </a:p>
        </p:txBody>
      </p:sp>
      <p:sp>
        <p:nvSpPr>
          <p:cNvPr id="190519" name="Rectangle 55"/>
          <p:cNvSpPr>
            <a:spLocks noChangeArrowheads="1"/>
          </p:cNvSpPr>
          <p:nvPr/>
        </p:nvSpPr>
        <p:spPr bwMode="auto">
          <a:xfrm>
            <a:off x="1003300" y="2917825"/>
            <a:ext cx="3100388" cy="231775"/>
          </a:xfrm>
          <a:prstGeom prst="rect">
            <a:avLst/>
          </a:prstGeom>
          <a:noFill/>
          <a:ln w="9525">
            <a:noFill/>
            <a:miter lim="800000"/>
            <a:headEnd/>
            <a:tailEnd/>
          </a:ln>
        </p:spPr>
        <p:txBody>
          <a:bodyPr wrap="none" lIns="0" tIns="0" rIns="0" bIns="0">
            <a:spAutoFit/>
          </a:bodyPr>
          <a:lstStyle/>
          <a:p>
            <a:pPr eaLnBrk="0" hangingPunct="0">
              <a:lnSpc>
                <a:spcPct val="90000"/>
              </a:lnSpc>
              <a:defRPr/>
            </a:pPr>
            <a:r>
              <a:rPr lang="en-US" sz="1700" b="1">
                <a:effectLst>
                  <a:outerShdw blurRad="38100" dist="38100" dir="2700000" algn="tl">
                    <a:srgbClr val="C0C0C0"/>
                  </a:outerShdw>
                </a:effectLst>
                <a:latin typeface="Tahoma" pitchFamily="34" charset="0"/>
                <a:cs typeface="Times New Roman" pitchFamily="18" charset="0"/>
              </a:rPr>
              <a:t>Presidential Admin. Decrees</a:t>
            </a:r>
            <a:endParaRPr lang="en-US" sz="1700" b="1">
              <a:effectLst>
                <a:outerShdw blurRad="38100" dist="38100" dir="2700000" algn="tl">
                  <a:srgbClr val="C0C0C0"/>
                </a:outerShdw>
              </a:effectLst>
              <a:cs typeface="Times New Roman" pitchFamily="18" charset="0"/>
            </a:endParaRPr>
          </a:p>
        </p:txBody>
      </p:sp>
      <p:sp>
        <p:nvSpPr>
          <p:cNvPr id="29752" name="Rectangle 56"/>
          <p:cNvSpPr>
            <a:spLocks noChangeArrowheads="1"/>
          </p:cNvSpPr>
          <p:nvPr/>
        </p:nvSpPr>
        <p:spPr bwMode="auto">
          <a:xfrm>
            <a:off x="658813" y="3400425"/>
            <a:ext cx="196850" cy="161925"/>
          </a:xfrm>
          <a:prstGeom prst="rect">
            <a:avLst/>
          </a:prstGeom>
          <a:solidFill>
            <a:srgbClr val="333333"/>
          </a:solidFill>
          <a:ln w="4763">
            <a:noFill/>
            <a:miter lim="800000"/>
            <a:headEnd/>
            <a:tailEnd/>
          </a:ln>
        </p:spPr>
        <p:txBody>
          <a:bodyPr/>
          <a:lstStyle/>
          <a:p>
            <a:endParaRPr lang="en-US"/>
          </a:p>
        </p:txBody>
      </p:sp>
      <p:sp>
        <p:nvSpPr>
          <p:cNvPr id="190521" name="Rectangle 57"/>
          <p:cNvSpPr>
            <a:spLocks noChangeArrowheads="1"/>
          </p:cNvSpPr>
          <p:nvPr/>
        </p:nvSpPr>
        <p:spPr bwMode="auto">
          <a:xfrm>
            <a:off x="1025525" y="3354388"/>
            <a:ext cx="2092325" cy="231775"/>
          </a:xfrm>
          <a:prstGeom prst="rect">
            <a:avLst/>
          </a:prstGeom>
          <a:noFill/>
          <a:ln w="9525">
            <a:noFill/>
            <a:miter lim="800000"/>
            <a:headEnd/>
            <a:tailEnd/>
          </a:ln>
        </p:spPr>
        <p:txBody>
          <a:bodyPr wrap="none" lIns="0" tIns="0" rIns="0" bIns="0">
            <a:spAutoFit/>
          </a:bodyPr>
          <a:lstStyle/>
          <a:p>
            <a:pPr eaLnBrk="0" hangingPunct="0">
              <a:lnSpc>
                <a:spcPct val="90000"/>
              </a:lnSpc>
              <a:defRPr/>
            </a:pPr>
            <a:r>
              <a:rPr lang="en-US" sz="1700" b="1">
                <a:effectLst>
                  <a:outerShdw blurRad="38100" dist="38100" dir="2700000" algn="tl">
                    <a:srgbClr val="C0C0C0"/>
                  </a:outerShdw>
                </a:effectLst>
                <a:latin typeface="Tahoma" pitchFamily="34" charset="0"/>
                <a:cs typeface="Times New Roman" pitchFamily="18" charset="0"/>
              </a:rPr>
              <a:t>Civil Court Decrees</a:t>
            </a:r>
            <a:endParaRPr lang="en-US" sz="1700" b="1">
              <a:effectLst>
                <a:outerShdw blurRad="38100" dist="38100" dir="2700000" algn="tl">
                  <a:srgbClr val="C0C0C0"/>
                </a:outerShdw>
              </a:effectLst>
              <a:cs typeface="Times New Roman" pitchFamily="18" charset="0"/>
            </a:endParaRPr>
          </a:p>
        </p:txBody>
      </p:sp>
      <p:sp>
        <p:nvSpPr>
          <p:cNvPr id="190522" name="Rectangle 58"/>
          <p:cNvSpPr>
            <a:spLocks noChangeArrowheads="1"/>
          </p:cNvSpPr>
          <p:nvPr/>
        </p:nvSpPr>
        <p:spPr bwMode="auto">
          <a:xfrm>
            <a:off x="468313" y="350838"/>
            <a:ext cx="8001000" cy="373062"/>
          </a:xfrm>
          <a:prstGeom prst="rect">
            <a:avLst/>
          </a:prstGeom>
          <a:noFill/>
          <a:ln w="12700">
            <a:noFill/>
            <a:miter lim="800000"/>
            <a:headEnd/>
            <a:tailEnd/>
          </a:ln>
          <a:effectLst/>
        </p:spPr>
        <p:txBody>
          <a:bodyPr lIns="0" tIns="0" rIns="0" bIns="0" anchor="ctr">
            <a:spAutoFit/>
          </a:bodyPr>
          <a:lstStyle/>
          <a:p>
            <a:pPr algn="ctr" eaLnBrk="0" hangingPunct="0">
              <a:lnSpc>
                <a:spcPct val="90000"/>
              </a:lnSpc>
              <a:spcBef>
                <a:spcPct val="50000"/>
              </a:spcBef>
              <a:tabLst>
                <a:tab pos="7600950" algn="r"/>
              </a:tabLst>
              <a:defRPr/>
            </a:pPr>
            <a:r>
              <a:rPr lang="en-US" sz="2700" dirty="0">
                <a:solidFill>
                  <a:schemeClr val="accent2">
                    <a:lumMod val="50000"/>
                  </a:schemeClr>
                </a:solidFill>
                <a:cs typeface="Times New Roman" pitchFamily="18" charset="0"/>
              </a:rPr>
              <a:t>Forms of Corruption: Assessing State Capture </a:t>
            </a:r>
          </a:p>
        </p:txBody>
      </p:sp>
      <p:sp>
        <p:nvSpPr>
          <p:cNvPr id="29755" name="Freeform 59"/>
          <p:cNvSpPr>
            <a:spLocks/>
          </p:cNvSpPr>
          <p:nvPr/>
        </p:nvSpPr>
        <p:spPr bwMode="auto">
          <a:xfrm>
            <a:off x="5788025" y="2598738"/>
            <a:ext cx="431800" cy="152400"/>
          </a:xfrm>
          <a:custGeom>
            <a:avLst/>
            <a:gdLst>
              <a:gd name="T0" fmla="*/ 2147483647 w 142"/>
              <a:gd name="T1" fmla="*/ 2147483647 h 31"/>
              <a:gd name="T2" fmla="*/ 2147483647 w 142"/>
              <a:gd name="T3" fmla="*/ 0 h 31"/>
              <a:gd name="T4" fmla="*/ 2147483647 w 142"/>
              <a:gd name="T5" fmla="*/ 0 h 31"/>
              <a:gd name="T6" fmla="*/ 0 w 142"/>
              <a:gd name="T7" fmla="*/ 2147483647 h 31"/>
              <a:gd name="T8" fmla="*/ 2147483647 w 142"/>
              <a:gd name="T9" fmla="*/ 2147483647 h 31"/>
              <a:gd name="T10" fmla="*/ 0 60000 65536"/>
              <a:gd name="T11" fmla="*/ 0 60000 65536"/>
              <a:gd name="T12" fmla="*/ 0 60000 65536"/>
              <a:gd name="T13" fmla="*/ 0 60000 65536"/>
              <a:gd name="T14" fmla="*/ 0 60000 65536"/>
              <a:gd name="T15" fmla="*/ 0 w 142"/>
              <a:gd name="T16" fmla="*/ 0 h 31"/>
              <a:gd name="T17" fmla="*/ 142 w 142"/>
              <a:gd name="T18" fmla="*/ 31 h 31"/>
            </a:gdLst>
            <a:ahLst/>
            <a:cxnLst>
              <a:cxn ang="T10">
                <a:pos x="T0" y="T1"/>
              </a:cxn>
              <a:cxn ang="T11">
                <a:pos x="T2" y="T3"/>
              </a:cxn>
              <a:cxn ang="T12">
                <a:pos x="T4" y="T5"/>
              </a:cxn>
              <a:cxn ang="T13">
                <a:pos x="T6" y="T7"/>
              </a:cxn>
              <a:cxn ang="T14">
                <a:pos x="T8" y="T9"/>
              </a:cxn>
            </a:cxnLst>
            <a:rect l="T15" t="T16" r="T17" b="T18"/>
            <a:pathLst>
              <a:path w="142" h="31">
                <a:moveTo>
                  <a:pt x="105" y="31"/>
                </a:moveTo>
                <a:lnTo>
                  <a:pt x="142" y="0"/>
                </a:lnTo>
                <a:lnTo>
                  <a:pt x="37" y="0"/>
                </a:lnTo>
                <a:lnTo>
                  <a:pt x="0" y="31"/>
                </a:lnTo>
                <a:lnTo>
                  <a:pt x="105" y="31"/>
                </a:lnTo>
                <a:close/>
              </a:path>
            </a:pathLst>
          </a:custGeom>
          <a:solidFill>
            <a:srgbClr val="262626"/>
          </a:solidFill>
          <a:ln w="4763">
            <a:noFill/>
            <a:prstDash val="solid"/>
            <a:round/>
            <a:headEnd/>
            <a:tailEnd/>
          </a:ln>
        </p:spPr>
        <p:txBody>
          <a:bodyPr/>
          <a:lstStyle/>
          <a:p>
            <a:endParaRPr lang="en-US"/>
          </a:p>
        </p:txBody>
      </p:sp>
      <p:sp>
        <p:nvSpPr>
          <p:cNvPr id="29756" name="Freeform 60"/>
          <p:cNvSpPr>
            <a:spLocks/>
          </p:cNvSpPr>
          <p:nvPr/>
        </p:nvSpPr>
        <p:spPr bwMode="auto">
          <a:xfrm>
            <a:off x="7262813" y="2214563"/>
            <a:ext cx="430212" cy="153987"/>
          </a:xfrm>
          <a:custGeom>
            <a:avLst/>
            <a:gdLst>
              <a:gd name="T0" fmla="*/ 2147483647 w 142"/>
              <a:gd name="T1" fmla="*/ 2147483647 h 31"/>
              <a:gd name="T2" fmla="*/ 2147483647 w 142"/>
              <a:gd name="T3" fmla="*/ 0 h 31"/>
              <a:gd name="T4" fmla="*/ 2147483647 w 142"/>
              <a:gd name="T5" fmla="*/ 0 h 31"/>
              <a:gd name="T6" fmla="*/ 0 w 142"/>
              <a:gd name="T7" fmla="*/ 2147483647 h 31"/>
              <a:gd name="T8" fmla="*/ 2147483647 w 142"/>
              <a:gd name="T9" fmla="*/ 2147483647 h 31"/>
              <a:gd name="T10" fmla="*/ 0 60000 65536"/>
              <a:gd name="T11" fmla="*/ 0 60000 65536"/>
              <a:gd name="T12" fmla="*/ 0 60000 65536"/>
              <a:gd name="T13" fmla="*/ 0 60000 65536"/>
              <a:gd name="T14" fmla="*/ 0 60000 65536"/>
              <a:gd name="T15" fmla="*/ 0 w 142"/>
              <a:gd name="T16" fmla="*/ 0 h 31"/>
              <a:gd name="T17" fmla="*/ 142 w 142"/>
              <a:gd name="T18" fmla="*/ 31 h 31"/>
            </a:gdLst>
            <a:ahLst/>
            <a:cxnLst>
              <a:cxn ang="T10">
                <a:pos x="T0" y="T1"/>
              </a:cxn>
              <a:cxn ang="T11">
                <a:pos x="T2" y="T3"/>
              </a:cxn>
              <a:cxn ang="T12">
                <a:pos x="T4" y="T5"/>
              </a:cxn>
              <a:cxn ang="T13">
                <a:pos x="T6" y="T7"/>
              </a:cxn>
              <a:cxn ang="T14">
                <a:pos x="T8" y="T9"/>
              </a:cxn>
            </a:cxnLst>
            <a:rect l="T15" t="T16" r="T17" b="T18"/>
            <a:pathLst>
              <a:path w="142" h="31">
                <a:moveTo>
                  <a:pt x="105" y="31"/>
                </a:moveTo>
                <a:lnTo>
                  <a:pt x="142" y="0"/>
                </a:lnTo>
                <a:lnTo>
                  <a:pt x="37" y="0"/>
                </a:lnTo>
                <a:lnTo>
                  <a:pt x="0" y="31"/>
                </a:lnTo>
                <a:lnTo>
                  <a:pt x="105" y="31"/>
                </a:lnTo>
                <a:close/>
              </a:path>
            </a:pathLst>
          </a:custGeom>
          <a:solidFill>
            <a:srgbClr val="262626"/>
          </a:solidFill>
          <a:ln w="4763">
            <a:noFill/>
            <a:prstDash val="solid"/>
            <a:round/>
            <a:headEnd/>
            <a:tailEnd/>
          </a:ln>
        </p:spPr>
        <p:txBody>
          <a:bodyPr/>
          <a:lstStyle/>
          <a:p>
            <a:endParaRPr lang="en-US"/>
          </a:p>
        </p:txBody>
      </p:sp>
    </p:spTree>
  </p:cSld>
  <p:clrMapOvr>
    <a:masterClrMapping/>
  </p:clrMapOvr>
  <p:transition>
    <p:checke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57200" y="1295400"/>
            <a:ext cx="8229600" cy="5334000"/>
          </a:xfrm>
          <a:prstGeom prst="rect">
            <a:avLst/>
          </a:prstGeom>
          <a:solidFill>
            <a:srgbClr val="B2D1E4"/>
          </a:solidFill>
          <a:ln w="63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0723" name="Rectangle 2"/>
          <p:cNvSpPr>
            <a:spLocks noGrp="1" noChangeArrowheads="1"/>
          </p:cNvSpPr>
          <p:nvPr>
            <p:ph type="title"/>
          </p:nvPr>
        </p:nvSpPr>
        <p:spPr>
          <a:xfrm>
            <a:off x="176213" y="866775"/>
            <a:ext cx="8967787" cy="490538"/>
          </a:xfrm>
        </p:spPr>
        <p:txBody>
          <a:bodyPr/>
          <a:lstStyle/>
          <a:p>
            <a:pPr eaLnBrk="1" hangingPunct="1"/>
            <a:r>
              <a:rPr lang="en-US" sz="2000" smtClean="0">
                <a:solidFill>
                  <a:srgbClr val="0066FF"/>
                </a:solidFill>
              </a:rPr>
              <a:t>Service Delivery: Composition of Total Bribes Paid by </a:t>
            </a:r>
            <a:r>
              <a:rPr lang="en-US" sz="2000" i="1" smtClean="0">
                <a:solidFill>
                  <a:srgbClr val="0066FF"/>
                </a:solidFill>
              </a:rPr>
              <a:t>Households</a:t>
            </a:r>
            <a:r>
              <a:rPr lang="en-US" sz="2000" smtClean="0">
                <a:solidFill>
                  <a:srgbClr val="0066FF"/>
                </a:solidFill>
              </a:rPr>
              <a:t> in Cambodia</a:t>
            </a:r>
          </a:p>
        </p:txBody>
      </p:sp>
      <p:pic>
        <p:nvPicPr>
          <p:cNvPr id="30724" name="Picture 3" descr="cambodia"/>
          <p:cNvPicPr>
            <a:picLocks noChangeAspect="1" noChangeArrowheads="1"/>
          </p:cNvPicPr>
          <p:nvPr/>
        </p:nvPicPr>
        <p:blipFill>
          <a:blip r:embed="rId2" cstate="print"/>
          <a:srcRect/>
          <a:stretch>
            <a:fillRect/>
          </a:stretch>
        </p:blipFill>
        <p:spPr bwMode="auto">
          <a:xfrm>
            <a:off x="762000" y="1524000"/>
            <a:ext cx="7620000" cy="4929188"/>
          </a:xfrm>
          <a:prstGeom prst="rect">
            <a:avLst/>
          </a:prstGeom>
          <a:solidFill>
            <a:srgbClr val="0066FF"/>
          </a:solidFill>
          <a:ln w="9525">
            <a:noFill/>
            <a:miter lim="800000"/>
            <a:headEnd/>
            <a:tailEnd/>
          </a:ln>
        </p:spPr>
      </p:pic>
      <p:sp>
        <p:nvSpPr>
          <p:cNvPr id="191492" name="Text Box 4"/>
          <p:cNvSpPr txBox="1">
            <a:spLocks noChangeArrowheads="1"/>
          </p:cNvSpPr>
          <p:nvPr/>
        </p:nvSpPr>
        <p:spPr bwMode="auto">
          <a:xfrm>
            <a:off x="541338" y="152400"/>
            <a:ext cx="8099425" cy="549275"/>
          </a:xfrm>
          <a:prstGeom prst="rect">
            <a:avLst/>
          </a:prstGeom>
          <a:noFill/>
          <a:ln w="12700">
            <a:noFill/>
            <a:miter lim="800000"/>
            <a:headEnd type="none" w="sm" len="sm"/>
            <a:tailEnd type="none" w="sm" len="sm"/>
          </a:ln>
          <a:effectLst/>
        </p:spPr>
        <p:txBody>
          <a:bodyPr wrap="none" lIns="86969" tIns="43484" rIns="86969" bIns="43484">
            <a:spAutoFit/>
          </a:bodyPr>
          <a:lstStyle/>
          <a:p>
            <a:pPr algn="ctr" defTabSz="869950">
              <a:defRPr/>
            </a:pPr>
            <a:r>
              <a:rPr kumimoji="1" lang="en-US" sz="3000" dirty="0">
                <a:solidFill>
                  <a:schemeClr val="accent2">
                    <a:lumMod val="50000"/>
                  </a:schemeClr>
                </a:solidFill>
                <a:cs typeface="Arial" charset="0"/>
              </a:rPr>
              <a:t>Forms of Corruption: Administrative Corruption</a:t>
            </a:r>
          </a:p>
        </p:txBody>
      </p:sp>
    </p:spTree>
  </p:cSld>
  <p:clrMapOvr>
    <a:masterClrMapping/>
  </p:clrMapOvr>
  <p:transition>
    <p:checke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Text Box 2"/>
          <p:cNvSpPr txBox="1">
            <a:spLocks noChangeArrowheads="1"/>
          </p:cNvSpPr>
          <p:nvPr/>
        </p:nvSpPr>
        <p:spPr bwMode="auto">
          <a:xfrm>
            <a:off x="247650" y="996950"/>
            <a:ext cx="8896350" cy="442913"/>
          </a:xfrm>
          <a:prstGeom prst="rect">
            <a:avLst/>
          </a:prstGeom>
          <a:noFill/>
          <a:ln w="9525">
            <a:noFill/>
            <a:miter lim="800000"/>
            <a:headEnd/>
            <a:tailEnd/>
          </a:ln>
          <a:effectLst/>
        </p:spPr>
        <p:txBody>
          <a:bodyPr lIns="91430" tIns="45715" rIns="91430" bIns="45715">
            <a:spAutoFit/>
          </a:bodyPr>
          <a:lstStyle/>
          <a:p>
            <a:pPr algn="ctr" eaLnBrk="0" hangingPunct="0">
              <a:defRPr/>
            </a:pPr>
            <a:r>
              <a:rPr lang="en-US" sz="2300" b="1" dirty="0">
                <a:cs typeface="Times New Roman" pitchFamily="18" charset="0"/>
              </a:rPr>
              <a:t>The “Bribe Fee” List: Unofficial Payments by </a:t>
            </a:r>
            <a:r>
              <a:rPr lang="en-US" sz="2300" b="1" i="1" dirty="0">
                <a:solidFill>
                  <a:srgbClr val="FF9900"/>
                </a:solidFill>
                <a:effectLst>
                  <a:outerShdw blurRad="38100" dist="38100" dir="2700000" algn="tl">
                    <a:srgbClr val="C0C0C0"/>
                  </a:outerShdw>
                </a:effectLst>
                <a:cs typeface="Times New Roman" pitchFamily="18" charset="0"/>
              </a:rPr>
              <a:t>Firms</a:t>
            </a:r>
            <a:r>
              <a:rPr lang="en-US" sz="2300" b="1" i="1" dirty="0">
                <a:solidFill>
                  <a:srgbClr val="003399"/>
                </a:solidFill>
                <a:effectLst>
                  <a:outerShdw blurRad="38100" dist="38100" dir="2700000" algn="tl">
                    <a:srgbClr val="C0C0C0"/>
                  </a:outerShdw>
                </a:effectLst>
                <a:cs typeface="Times New Roman" pitchFamily="18" charset="0"/>
              </a:rPr>
              <a:t> </a:t>
            </a:r>
            <a:r>
              <a:rPr lang="en-US" sz="2300" b="1" dirty="0">
                <a:cs typeface="Times New Roman" pitchFamily="18" charset="0"/>
              </a:rPr>
              <a:t>in Ukraine</a:t>
            </a:r>
          </a:p>
        </p:txBody>
      </p:sp>
      <p:grpSp>
        <p:nvGrpSpPr>
          <p:cNvPr id="31747" name="Group 3"/>
          <p:cNvGrpSpPr>
            <a:grpSpLocks/>
          </p:cNvGrpSpPr>
          <p:nvPr/>
        </p:nvGrpSpPr>
        <p:grpSpPr bwMode="auto">
          <a:xfrm>
            <a:off x="228600" y="1501775"/>
            <a:ext cx="8991600" cy="5127625"/>
            <a:chOff x="100" y="865"/>
            <a:chExt cx="5890" cy="3445"/>
          </a:xfrm>
        </p:grpSpPr>
        <p:sp>
          <p:nvSpPr>
            <p:cNvPr id="192516" name="Text Box 4"/>
            <p:cNvSpPr txBox="1">
              <a:spLocks noChangeArrowheads="1"/>
            </p:cNvSpPr>
            <p:nvPr/>
          </p:nvSpPr>
          <p:spPr bwMode="auto">
            <a:xfrm>
              <a:off x="100" y="865"/>
              <a:ext cx="5890" cy="860"/>
            </a:xfrm>
            <a:prstGeom prst="rect">
              <a:avLst/>
            </a:prstGeom>
            <a:noFill/>
            <a:ln w="9525">
              <a:noFill/>
              <a:miter lim="800000"/>
              <a:headEnd/>
              <a:tailEnd/>
            </a:ln>
            <a:effectLst/>
          </p:spPr>
          <p:txBody>
            <a:bodyPr lIns="91430" tIns="45715" rIns="91430" bIns="45715">
              <a:spAutoFit/>
            </a:bodyPr>
            <a:lstStyle/>
            <a:p>
              <a:pPr algn="ctr" eaLnBrk="0" hangingPunct="0">
                <a:defRPr/>
              </a:pPr>
              <a:r>
                <a:rPr lang="en-US" sz="1900" b="1" dirty="0">
                  <a:solidFill>
                    <a:srgbClr val="FFFF66"/>
                  </a:solidFill>
                  <a:effectLst>
                    <a:outerShdw blurRad="38100" dist="38100" dir="2700000" algn="tl">
                      <a:srgbClr val="C0C0C0"/>
                    </a:outerShdw>
                  </a:effectLst>
                  <a:latin typeface="Arial Narrow" pitchFamily="34" charset="0"/>
                  <a:cs typeface="Times New Roman" pitchFamily="18" charset="0"/>
                </a:rPr>
                <a:t>							</a:t>
              </a:r>
              <a:r>
                <a:rPr lang="en-US" sz="1900" b="1" dirty="0">
                  <a:solidFill>
                    <a:srgbClr val="FF9900"/>
                  </a:solidFill>
                  <a:effectLst>
                    <a:outerShdw blurRad="38100" dist="38100" dir="2700000" algn="tl">
                      <a:srgbClr val="C0C0C0"/>
                    </a:outerShdw>
                  </a:effectLst>
                  <a:latin typeface="Arial Narrow" pitchFamily="34" charset="0"/>
                  <a:cs typeface="Times New Roman" pitchFamily="18" charset="0"/>
                </a:rPr>
                <a:t>Enterprises</a:t>
              </a:r>
            </a:p>
            <a:p>
              <a:pPr algn="ctr" eaLnBrk="0" hangingPunct="0">
                <a:defRPr/>
              </a:pPr>
              <a:r>
                <a:rPr lang="en-US" sz="1900" b="1" dirty="0">
                  <a:solidFill>
                    <a:srgbClr val="FF9900"/>
                  </a:solidFill>
                  <a:effectLst>
                    <a:outerShdw blurRad="38100" dist="38100" dir="2700000" algn="tl">
                      <a:srgbClr val="C0C0C0"/>
                    </a:outerShdw>
                  </a:effectLst>
                  <a:latin typeface="Arial Narrow" pitchFamily="34" charset="0"/>
                  <a:cs typeface="Times New Roman" pitchFamily="18" charset="0"/>
                </a:rPr>
                <a:t>Type of License/Service/”Favor” 	 Average fee required 	admitting	need to pay 				(1996)			“unofficially</a:t>
              </a:r>
              <a:r>
                <a:rPr lang="en-US" sz="2000" b="1" dirty="0">
                  <a:solidFill>
                    <a:srgbClr val="FF9900"/>
                  </a:solidFill>
                  <a:effectLst>
                    <a:outerShdw blurRad="38100" dist="38100" dir="2700000" algn="tl">
                      <a:srgbClr val="C0C0C0"/>
                    </a:outerShdw>
                  </a:effectLst>
                  <a:latin typeface="Arial Narrow" pitchFamily="34" charset="0"/>
                  <a:cs typeface="Times New Roman" pitchFamily="18" charset="0"/>
                </a:rPr>
                <a:t>”</a:t>
              </a:r>
            </a:p>
            <a:p>
              <a:pPr eaLnBrk="0" hangingPunct="0">
                <a:defRPr/>
              </a:pPr>
              <a:endParaRPr lang="en-US" sz="2000" b="1" dirty="0">
                <a:solidFill>
                  <a:srgbClr val="FF9900"/>
                </a:solidFill>
                <a:effectLst>
                  <a:outerShdw blurRad="38100" dist="38100" dir="2700000" algn="tl">
                    <a:srgbClr val="C0C0C0"/>
                  </a:outerShdw>
                </a:effectLst>
                <a:latin typeface="Arial Narrow" pitchFamily="34" charset="0"/>
                <a:cs typeface="Times New Roman" pitchFamily="18" charset="0"/>
              </a:endParaRPr>
            </a:p>
          </p:txBody>
        </p:sp>
        <p:sp>
          <p:nvSpPr>
            <p:cNvPr id="31750" name="Line 5"/>
            <p:cNvSpPr>
              <a:spLocks noChangeShapeType="1"/>
            </p:cNvSpPr>
            <p:nvPr/>
          </p:nvSpPr>
          <p:spPr bwMode="auto">
            <a:xfrm>
              <a:off x="250" y="1584"/>
              <a:ext cx="5441" cy="0"/>
            </a:xfrm>
            <a:prstGeom prst="line">
              <a:avLst/>
            </a:prstGeom>
            <a:noFill/>
            <a:ln w="9525">
              <a:solidFill>
                <a:schemeClr val="bg1"/>
              </a:solidFill>
              <a:round/>
              <a:headEnd/>
              <a:tailEnd/>
            </a:ln>
          </p:spPr>
          <p:txBody>
            <a:bodyPr wrap="none" anchor="ctr"/>
            <a:lstStyle/>
            <a:p>
              <a:endParaRPr lang="en-US"/>
            </a:p>
          </p:txBody>
        </p:sp>
        <p:sp>
          <p:nvSpPr>
            <p:cNvPr id="35847" name="Text Box 6"/>
            <p:cNvSpPr txBox="1">
              <a:spLocks noChangeArrowheads="1"/>
            </p:cNvSpPr>
            <p:nvPr/>
          </p:nvSpPr>
          <p:spPr bwMode="auto">
            <a:xfrm>
              <a:off x="239" y="1586"/>
              <a:ext cx="5112" cy="2724"/>
            </a:xfrm>
            <a:prstGeom prst="rect">
              <a:avLst/>
            </a:prstGeom>
            <a:noFill/>
            <a:ln w="9525">
              <a:noFill/>
              <a:miter lim="800000"/>
              <a:headEnd/>
              <a:tailEnd/>
            </a:ln>
          </p:spPr>
          <p:txBody>
            <a:bodyPr wrap="none" lIns="91430" tIns="45715" rIns="91430" bIns="45715">
              <a:spAutoFit/>
            </a:bodyPr>
            <a:lstStyle/>
            <a:p>
              <a:pPr defTabSz="1312863" eaLnBrk="0" hangingPunct="0">
                <a:tabLst>
                  <a:tab pos="4341813" algn="l"/>
                  <a:tab pos="7086600" algn="l"/>
                </a:tabLst>
                <a:defRPr/>
              </a:pPr>
              <a:r>
                <a:rPr lang="en-US" sz="2000" b="1" dirty="0">
                  <a:solidFill>
                    <a:srgbClr val="87B7D5"/>
                  </a:solidFill>
                  <a:effectLst>
                    <a:outerShdw blurRad="38100" dist="38100" dir="2700000" algn="tl">
                      <a:srgbClr val="000000">
                        <a:alpha val="43137"/>
                      </a:srgbClr>
                    </a:outerShdw>
                  </a:effectLst>
                  <a:latin typeface="Arial Narrow" pitchFamily="34" charset="0"/>
                  <a:cs typeface="Times New Roman" pitchFamily="18" charset="0"/>
                </a:rPr>
                <a:t>Enterprise registration	$176	66%</a:t>
              </a:r>
            </a:p>
            <a:p>
              <a:pPr defTabSz="1312863" eaLnBrk="0" hangingPunct="0">
                <a:tabLst>
                  <a:tab pos="4341813" algn="l"/>
                  <a:tab pos="7086600" algn="l"/>
                </a:tabLst>
                <a:defRPr/>
              </a:pPr>
              <a:r>
                <a:rPr lang="en-US" sz="2000" b="1" dirty="0">
                  <a:solidFill>
                    <a:srgbClr val="87B7D5"/>
                  </a:solidFill>
                  <a:effectLst>
                    <a:outerShdw blurRad="38100" dist="38100" dir="2700000" algn="tl">
                      <a:srgbClr val="000000">
                        <a:alpha val="43137"/>
                      </a:srgbClr>
                    </a:outerShdw>
                  </a:effectLst>
                  <a:latin typeface="Arial Narrow" pitchFamily="34" charset="0"/>
                  <a:cs typeface="Times New Roman" pitchFamily="18" charset="0"/>
                </a:rPr>
                <a:t>Each visit by fire/health inspector	$42	81%</a:t>
              </a:r>
            </a:p>
            <a:p>
              <a:pPr defTabSz="1312863" eaLnBrk="0" hangingPunct="0">
                <a:tabLst>
                  <a:tab pos="4341813" algn="l"/>
                  <a:tab pos="7086600" algn="l"/>
                </a:tabLst>
                <a:defRPr/>
              </a:pPr>
              <a:r>
                <a:rPr lang="en-US" sz="2000" b="1" dirty="0">
                  <a:solidFill>
                    <a:srgbClr val="87B7D5"/>
                  </a:solidFill>
                  <a:effectLst>
                    <a:outerShdw blurRad="38100" dist="38100" dir="2700000" algn="tl">
                      <a:srgbClr val="000000">
                        <a:alpha val="43137"/>
                      </a:srgbClr>
                    </a:outerShdw>
                  </a:effectLst>
                  <a:latin typeface="Arial Narrow" pitchFamily="34" charset="0"/>
                  <a:cs typeface="Times New Roman" pitchFamily="18" charset="0"/>
                </a:rPr>
                <a:t>Tax inspector (each regular visit)	$87 	51%</a:t>
              </a:r>
            </a:p>
            <a:p>
              <a:pPr defTabSz="1312863" eaLnBrk="0" hangingPunct="0">
                <a:tabLst>
                  <a:tab pos="4341813" algn="l"/>
                  <a:tab pos="7086600" algn="l"/>
                </a:tabLst>
                <a:defRPr/>
              </a:pPr>
              <a:r>
                <a:rPr lang="en-US" sz="2000" b="1" dirty="0">
                  <a:solidFill>
                    <a:srgbClr val="87B7D5"/>
                  </a:solidFill>
                  <a:effectLst>
                    <a:outerShdw blurRad="38100" dist="38100" dir="2700000" algn="tl">
                      <a:srgbClr val="000000">
                        <a:alpha val="43137"/>
                      </a:srgbClr>
                    </a:outerShdw>
                  </a:effectLst>
                  <a:latin typeface="Arial Narrow" pitchFamily="34" charset="0"/>
                  <a:cs typeface="Times New Roman" pitchFamily="18" charset="0"/>
                </a:rPr>
                <a:t>Telephone line installation	$894	78%</a:t>
              </a:r>
            </a:p>
            <a:p>
              <a:pPr defTabSz="1312863" eaLnBrk="0" hangingPunct="0">
                <a:tabLst>
                  <a:tab pos="4341813" algn="l"/>
                  <a:tab pos="7086600" algn="l"/>
                </a:tabLst>
                <a:defRPr/>
              </a:pPr>
              <a:r>
                <a:rPr lang="en-US" sz="2000" b="1" dirty="0">
                  <a:solidFill>
                    <a:srgbClr val="87B7D5"/>
                  </a:solidFill>
                  <a:effectLst>
                    <a:outerShdw blurRad="38100" dist="38100" dir="2700000" algn="tl">
                      <a:srgbClr val="000000">
                        <a:alpha val="43137"/>
                      </a:srgbClr>
                    </a:outerShdw>
                  </a:effectLst>
                  <a:latin typeface="Arial Narrow" pitchFamily="34" charset="0"/>
                  <a:cs typeface="Times New Roman" pitchFamily="18" charset="0"/>
                </a:rPr>
                <a:t>Lease in state space (square ft. per month)	$7	66%</a:t>
              </a:r>
            </a:p>
            <a:p>
              <a:pPr defTabSz="1312863" eaLnBrk="0" hangingPunct="0">
                <a:tabLst>
                  <a:tab pos="4341813" algn="l"/>
                  <a:tab pos="7086600" algn="l"/>
                </a:tabLst>
                <a:defRPr/>
              </a:pPr>
              <a:r>
                <a:rPr lang="en-US" sz="2000" b="1" dirty="0">
                  <a:solidFill>
                    <a:srgbClr val="87B7D5"/>
                  </a:solidFill>
                  <a:effectLst>
                    <a:outerShdw blurRad="38100" dist="38100" dir="2700000" algn="tl">
                      <a:srgbClr val="000000">
                        <a:alpha val="43137"/>
                      </a:srgbClr>
                    </a:outerShdw>
                  </a:effectLst>
                  <a:latin typeface="Arial Narrow" pitchFamily="34" charset="0"/>
                  <a:cs typeface="Times New Roman" pitchFamily="18" charset="0"/>
                </a:rPr>
                <a:t>Export license/registration	$123	61%</a:t>
              </a:r>
            </a:p>
            <a:p>
              <a:pPr defTabSz="1312863" eaLnBrk="0" hangingPunct="0">
                <a:tabLst>
                  <a:tab pos="4341813" algn="l"/>
                  <a:tab pos="7086600" algn="l"/>
                </a:tabLst>
                <a:defRPr/>
              </a:pPr>
              <a:r>
                <a:rPr lang="en-US" sz="2000" b="1" dirty="0">
                  <a:solidFill>
                    <a:srgbClr val="87B7D5"/>
                  </a:solidFill>
                  <a:effectLst>
                    <a:outerShdw blurRad="38100" dist="38100" dir="2700000" algn="tl">
                      <a:srgbClr val="000000">
                        <a:alpha val="43137"/>
                      </a:srgbClr>
                    </a:outerShdw>
                  </a:effectLst>
                  <a:latin typeface="Arial Narrow" pitchFamily="34" charset="0"/>
                  <a:cs typeface="Times New Roman" pitchFamily="18" charset="0"/>
                </a:rPr>
                <a:t>Import license/registration	$278	71%</a:t>
              </a:r>
            </a:p>
            <a:p>
              <a:pPr defTabSz="1312863" eaLnBrk="0" hangingPunct="0">
                <a:tabLst>
                  <a:tab pos="4341813" algn="l"/>
                  <a:tab pos="7086600" algn="l"/>
                </a:tabLst>
                <a:defRPr/>
              </a:pPr>
              <a:r>
                <a:rPr lang="en-US" sz="2000" b="1" dirty="0">
                  <a:solidFill>
                    <a:srgbClr val="87B7D5"/>
                  </a:solidFill>
                  <a:effectLst>
                    <a:outerShdw blurRad="38100" dist="38100" dir="2700000" algn="tl">
                      <a:srgbClr val="000000">
                        <a:alpha val="43137"/>
                      </a:srgbClr>
                    </a:outerShdw>
                  </a:effectLst>
                  <a:latin typeface="Arial Narrow" pitchFamily="34" charset="0"/>
                  <a:cs typeface="Times New Roman" pitchFamily="18" charset="0"/>
                </a:rPr>
                <a:t>Border crossing (lump sum)	$211	100%</a:t>
              </a:r>
            </a:p>
            <a:p>
              <a:pPr defTabSz="1312863" eaLnBrk="0" hangingPunct="0">
                <a:tabLst>
                  <a:tab pos="4341813" algn="l"/>
                  <a:tab pos="7086600" algn="l"/>
                </a:tabLst>
                <a:defRPr/>
              </a:pPr>
              <a:r>
                <a:rPr lang="en-US" sz="2000" b="1" dirty="0">
                  <a:solidFill>
                    <a:srgbClr val="87B7D5"/>
                  </a:solidFill>
                  <a:effectLst>
                    <a:outerShdw blurRad="38100" dist="38100" dir="2700000" algn="tl">
                      <a:srgbClr val="000000">
                        <a:alpha val="43137"/>
                      </a:srgbClr>
                    </a:outerShdw>
                  </a:effectLst>
                  <a:latin typeface="Arial Narrow" pitchFamily="34" charset="0"/>
                  <a:cs typeface="Times New Roman" pitchFamily="18" charset="0"/>
                </a:rPr>
                <a:t>Border crossing (percent of value)	3%	57%</a:t>
              </a:r>
            </a:p>
            <a:p>
              <a:pPr defTabSz="1312863" eaLnBrk="0" hangingPunct="0">
                <a:tabLst>
                  <a:tab pos="4341813" algn="l"/>
                  <a:tab pos="7086600" algn="l"/>
                </a:tabLst>
                <a:defRPr/>
              </a:pPr>
              <a:r>
                <a:rPr lang="en-US" sz="2000" b="1" dirty="0">
                  <a:solidFill>
                    <a:srgbClr val="87B7D5"/>
                  </a:solidFill>
                  <a:effectLst>
                    <a:outerShdw blurRad="38100" dist="38100" dir="2700000" algn="tl">
                      <a:srgbClr val="000000">
                        <a:alpha val="43137"/>
                      </a:srgbClr>
                    </a:outerShdw>
                  </a:effectLst>
                  <a:latin typeface="Arial Narrow" pitchFamily="34" charset="0"/>
                  <a:cs typeface="Times New Roman" pitchFamily="18" charset="0"/>
                </a:rPr>
                <a:t>Domestic currency loan from bank on	4%	81%</a:t>
              </a:r>
            </a:p>
            <a:p>
              <a:pPr defTabSz="1312863" eaLnBrk="0" hangingPunct="0">
                <a:tabLst>
                  <a:tab pos="4341813" algn="l"/>
                  <a:tab pos="7086600" algn="l"/>
                </a:tabLst>
                <a:defRPr/>
              </a:pPr>
              <a:r>
                <a:rPr lang="en-US" sz="2000" b="1" dirty="0">
                  <a:solidFill>
                    <a:srgbClr val="87B7D5"/>
                  </a:solidFill>
                  <a:effectLst>
                    <a:outerShdw blurRad="38100" dist="38100" dir="2700000" algn="tl">
                      <a:srgbClr val="000000">
                        <a:alpha val="43137"/>
                      </a:srgbClr>
                    </a:outerShdw>
                  </a:effectLst>
                  <a:latin typeface="Arial Narrow" pitchFamily="34" charset="0"/>
                  <a:cs typeface="Times New Roman" pitchFamily="18" charset="0"/>
                </a:rPr>
                <a:t>  preferential terms (percent of value)</a:t>
              </a:r>
            </a:p>
            <a:p>
              <a:pPr defTabSz="1312863" eaLnBrk="0" hangingPunct="0">
                <a:tabLst>
                  <a:tab pos="4341813" algn="l"/>
                  <a:tab pos="7086600" algn="l"/>
                </a:tabLst>
                <a:defRPr/>
              </a:pPr>
              <a:r>
                <a:rPr lang="en-US" sz="2000" b="1" dirty="0">
                  <a:solidFill>
                    <a:srgbClr val="87B7D5"/>
                  </a:solidFill>
                  <a:effectLst>
                    <a:outerShdw blurRad="38100" dist="38100" dir="2700000" algn="tl">
                      <a:srgbClr val="000000">
                        <a:alpha val="43137"/>
                      </a:srgbClr>
                    </a:outerShdw>
                  </a:effectLst>
                  <a:latin typeface="Arial Narrow" pitchFamily="34" charset="0"/>
                  <a:cs typeface="Times New Roman" pitchFamily="18" charset="0"/>
                </a:rPr>
                <a:t>Hard currency loan on preferential	4%	85%</a:t>
              </a:r>
            </a:p>
            <a:p>
              <a:pPr defTabSz="1312863" eaLnBrk="0" hangingPunct="0">
                <a:tabLst>
                  <a:tab pos="4341813" algn="l"/>
                  <a:tab pos="7086600" algn="l"/>
                </a:tabLst>
                <a:defRPr/>
              </a:pPr>
              <a:r>
                <a:rPr lang="en-US" sz="2000" b="1" dirty="0">
                  <a:solidFill>
                    <a:srgbClr val="87B7D5"/>
                  </a:solidFill>
                  <a:effectLst>
                    <a:outerShdw blurRad="38100" dist="38100" dir="2700000" algn="tl">
                      <a:srgbClr val="000000">
                        <a:alpha val="43137"/>
                      </a:srgbClr>
                    </a:outerShdw>
                  </a:effectLst>
                  <a:latin typeface="Arial Narrow" pitchFamily="34" charset="0"/>
                  <a:cs typeface="Times New Roman" pitchFamily="18" charset="0"/>
                </a:rPr>
                <a:t>  terms (percent of value)</a:t>
              </a:r>
            </a:p>
          </p:txBody>
        </p:sp>
      </p:grpSp>
      <p:sp>
        <p:nvSpPr>
          <p:cNvPr id="192519" name="Text Box 7"/>
          <p:cNvSpPr txBox="1">
            <a:spLocks noChangeArrowheads="1"/>
          </p:cNvSpPr>
          <p:nvPr/>
        </p:nvSpPr>
        <p:spPr bwMode="auto">
          <a:xfrm>
            <a:off x="434975" y="214313"/>
            <a:ext cx="8205788" cy="549275"/>
          </a:xfrm>
          <a:prstGeom prst="rect">
            <a:avLst/>
          </a:prstGeom>
          <a:noFill/>
          <a:ln w="12700">
            <a:noFill/>
            <a:miter lim="800000"/>
            <a:headEnd type="none" w="sm" len="sm"/>
            <a:tailEnd type="none" w="sm" len="sm"/>
          </a:ln>
          <a:effectLst/>
        </p:spPr>
        <p:txBody>
          <a:bodyPr wrap="none" lIns="86969" tIns="43484" rIns="86969" bIns="43484">
            <a:spAutoFit/>
          </a:bodyPr>
          <a:lstStyle/>
          <a:p>
            <a:pPr algn="ctr" defTabSz="869950">
              <a:defRPr/>
            </a:pPr>
            <a:r>
              <a:rPr kumimoji="1" lang="en-US" sz="3000" dirty="0">
                <a:solidFill>
                  <a:schemeClr val="accent2">
                    <a:lumMod val="50000"/>
                  </a:schemeClr>
                </a:solidFill>
                <a:cs typeface="Arial" charset="0"/>
              </a:rPr>
              <a:t>Forms of Corruption:  Administrative Corruption</a:t>
            </a:r>
          </a:p>
        </p:txBody>
      </p:sp>
    </p:spTree>
  </p:cSld>
  <p:clrMapOvr>
    <a:masterClrMapping/>
  </p:clrMapOvr>
  <p:transition>
    <p:checke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ChangeArrowheads="1"/>
          </p:cNvSpPr>
          <p:nvPr/>
        </p:nvSpPr>
        <p:spPr bwMode="auto">
          <a:xfrm>
            <a:off x="6530975" y="3357563"/>
            <a:ext cx="180975" cy="215900"/>
          </a:xfrm>
          <a:prstGeom prst="rect">
            <a:avLst/>
          </a:prstGeom>
          <a:solidFill>
            <a:srgbClr val="FF0000"/>
          </a:solidFill>
          <a:ln w="12700">
            <a:solidFill>
              <a:schemeClr val="tx1"/>
            </a:solidFill>
            <a:miter lim="800000"/>
            <a:headEnd/>
            <a:tailEnd/>
          </a:ln>
        </p:spPr>
        <p:txBody>
          <a:bodyPr wrap="none" lIns="0" tIns="0" rIns="0" bIns="0">
            <a:spAutoFit/>
          </a:bodyPr>
          <a:lstStyle/>
          <a:p>
            <a:endParaRPr lang="en-US"/>
          </a:p>
        </p:txBody>
      </p:sp>
      <p:sp>
        <p:nvSpPr>
          <p:cNvPr id="32771" name="Rectangle 3"/>
          <p:cNvSpPr>
            <a:spLocks noChangeArrowheads="1"/>
          </p:cNvSpPr>
          <p:nvPr/>
        </p:nvSpPr>
        <p:spPr bwMode="auto">
          <a:xfrm>
            <a:off x="6815138" y="3357563"/>
            <a:ext cx="750887" cy="242887"/>
          </a:xfrm>
          <a:prstGeom prst="rect">
            <a:avLst/>
          </a:prstGeom>
          <a:noFill/>
          <a:ln w="9525">
            <a:noFill/>
            <a:miter lim="800000"/>
            <a:headEnd/>
            <a:tailEnd/>
          </a:ln>
        </p:spPr>
        <p:txBody>
          <a:bodyPr wrap="none" lIns="0" tIns="0" rIns="0" bIns="0">
            <a:spAutoFit/>
          </a:bodyPr>
          <a:lstStyle/>
          <a:p>
            <a:pPr eaLnBrk="0" hangingPunct="0"/>
            <a:r>
              <a:rPr lang="en-US" sz="1600" b="1">
                <a:cs typeface="Times New Roman" pitchFamily="18" charset="0"/>
              </a:rPr>
              <a:t>Albania</a:t>
            </a:r>
          </a:p>
        </p:txBody>
      </p:sp>
      <p:sp>
        <p:nvSpPr>
          <p:cNvPr id="32772" name="Rectangle 4"/>
          <p:cNvSpPr>
            <a:spLocks noChangeArrowheads="1"/>
          </p:cNvSpPr>
          <p:nvPr/>
        </p:nvSpPr>
        <p:spPr bwMode="auto">
          <a:xfrm>
            <a:off x="6530975" y="3719513"/>
            <a:ext cx="180975" cy="217487"/>
          </a:xfrm>
          <a:prstGeom prst="rect">
            <a:avLst/>
          </a:prstGeom>
          <a:solidFill>
            <a:srgbClr val="FFFF00"/>
          </a:solidFill>
          <a:ln w="12700">
            <a:solidFill>
              <a:schemeClr val="tx1"/>
            </a:solidFill>
            <a:miter lim="800000"/>
            <a:headEnd/>
            <a:tailEnd/>
          </a:ln>
        </p:spPr>
        <p:txBody>
          <a:bodyPr wrap="none" lIns="0" tIns="0" rIns="0" bIns="0">
            <a:spAutoFit/>
          </a:bodyPr>
          <a:lstStyle/>
          <a:p>
            <a:endParaRPr lang="en-US"/>
          </a:p>
        </p:txBody>
      </p:sp>
      <p:sp>
        <p:nvSpPr>
          <p:cNvPr id="32773" name="Rectangle 5"/>
          <p:cNvSpPr>
            <a:spLocks noChangeArrowheads="1"/>
          </p:cNvSpPr>
          <p:nvPr/>
        </p:nvSpPr>
        <p:spPr bwMode="auto">
          <a:xfrm>
            <a:off x="6815138" y="3746500"/>
            <a:ext cx="785812" cy="242888"/>
          </a:xfrm>
          <a:prstGeom prst="rect">
            <a:avLst/>
          </a:prstGeom>
          <a:noFill/>
          <a:ln w="9525">
            <a:noFill/>
            <a:miter lim="800000"/>
            <a:headEnd/>
            <a:tailEnd/>
          </a:ln>
        </p:spPr>
        <p:txBody>
          <a:bodyPr wrap="none" lIns="0" tIns="0" rIns="0" bIns="0">
            <a:spAutoFit/>
          </a:bodyPr>
          <a:lstStyle/>
          <a:p>
            <a:pPr eaLnBrk="0" hangingPunct="0"/>
            <a:r>
              <a:rPr lang="en-US" sz="1600" b="1">
                <a:cs typeface="Times New Roman" pitchFamily="18" charset="0"/>
              </a:rPr>
              <a:t>Georgia</a:t>
            </a:r>
          </a:p>
        </p:txBody>
      </p:sp>
      <p:sp>
        <p:nvSpPr>
          <p:cNvPr id="32774" name="Rectangle 6"/>
          <p:cNvSpPr>
            <a:spLocks noChangeArrowheads="1"/>
          </p:cNvSpPr>
          <p:nvPr/>
        </p:nvSpPr>
        <p:spPr bwMode="auto">
          <a:xfrm>
            <a:off x="6530975" y="4081463"/>
            <a:ext cx="180975" cy="215900"/>
          </a:xfrm>
          <a:prstGeom prst="rect">
            <a:avLst/>
          </a:prstGeom>
          <a:solidFill>
            <a:srgbClr val="00FF00"/>
          </a:solidFill>
          <a:ln w="12700">
            <a:solidFill>
              <a:schemeClr val="tx1"/>
            </a:solidFill>
            <a:miter lim="800000"/>
            <a:headEnd/>
            <a:tailEnd/>
          </a:ln>
        </p:spPr>
        <p:txBody>
          <a:bodyPr wrap="none" lIns="0" tIns="0" rIns="0" bIns="0">
            <a:spAutoFit/>
          </a:bodyPr>
          <a:lstStyle/>
          <a:p>
            <a:endParaRPr lang="en-US"/>
          </a:p>
        </p:txBody>
      </p:sp>
      <p:sp>
        <p:nvSpPr>
          <p:cNvPr id="32775" name="Rectangle 7"/>
          <p:cNvSpPr>
            <a:spLocks noChangeArrowheads="1"/>
          </p:cNvSpPr>
          <p:nvPr/>
        </p:nvSpPr>
        <p:spPr bwMode="auto">
          <a:xfrm>
            <a:off x="6815138" y="4079875"/>
            <a:ext cx="600075" cy="242888"/>
          </a:xfrm>
          <a:prstGeom prst="rect">
            <a:avLst/>
          </a:prstGeom>
          <a:noFill/>
          <a:ln w="9525">
            <a:noFill/>
            <a:miter lim="800000"/>
            <a:headEnd/>
            <a:tailEnd/>
          </a:ln>
        </p:spPr>
        <p:txBody>
          <a:bodyPr wrap="none" lIns="0" tIns="0" rIns="0" bIns="0">
            <a:spAutoFit/>
          </a:bodyPr>
          <a:lstStyle/>
          <a:p>
            <a:pPr eaLnBrk="0" hangingPunct="0"/>
            <a:r>
              <a:rPr lang="en-US" sz="1600" b="1">
                <a:cs typeface="Times New Roman" pitchFamily="18" charset="0"/>
              </a:rPr>
              <a:t>Latvia</a:t>
            </a:r>
          </a:p>
        </p:txBody>
      </p:sp>
      <p:sp>
        <p:nvSpPr>
          <p:cNvPr id="32776" name="Rectangle 8"/>
          <p:cNvSpPr>
            <a:spLocks noChangeArrowheads="1"/>
          </p:cNvSpPr>
          <p:nvPr/>
        </p:nvSpPr>
        <p:spPr bwMode="auto">
          <a:xfrm>
            <a:off x="2028825" y="1268413"/>
            <a:ext cx="4610100" cy="3805237"/>
          </a:xfrm>
          <a:prstGeom prst="rect">
            <a:avLst/>
          </a:prstGeom>
          <a:noFill/>
          <a:ln w="9525">
            <a:noFill/>
            <a:miter lim="800000"/>
            <a:headEnd/>
            <a:tailEnd/>
          </a:ln>
        </p:spPr>
        <p:txBody>
          <a:bodyPr wrap="none" lIns="0" tIns="0" rIns="0" bIns="0">
            <a:spAutoFit/>
          </a:bodyPr>
          <a:lstStyle/>
          <a:p>
            <a:endParaRPr lang="en-US"/>
          </a:p>
        </p:txBody>
      </p:sp>
      <p:sp>
        <p:nvSpPr>
          <p:cNvPr id="32777" name="Rectangle 9"/>
          <p:cNvSpPr>
            <a:spLocks noChangeArrowheads="1"/>
          </p:cNvSpPr>
          <p:nvPr/>
        </p:nvSpPr>
        <p:spPr bwMode="auto">
          <a:xfrm>
            <a:off x="2322513" y="5708650"/>
            <a:ext cx="1463675" cy="146050"/>
          </a:xfrm>
          <a:prstGeom prst="rect">
            <a:avLst/>
          </a:prstGeom>
          <a:solidFill>
            <a:srgbClr val="00FF00"/>
          </a:solidFill>
          <a:ln w="14351">
            <a:solidFill>
              <a:srgbClr val="000000"/>
            </a:solidFill>
            <a:miter lim="800000"/>
            <a:headEnd/>
            <a:tailEnd/>
          </a:ln>
        </p:spPr>
        <p:txBody>
          <a:bodyPr wrap="none" lIns="0" tIns="0" rIns="0" bIns="0">
            <a:spAutoFit/>
          </a:bodyPr>
          <a:lstStyle/>
          <a:p>
            <a:endParaRPr lang="en-US"/>
          </a:p>
        </p:txBody>
      </p:sp>
      <p:sp>
        <p:nvSpPr>
          <p:cNvPr id="32778" name="Rectangle 10"/>
          <p:cNvSpPr>
            <a:spLocks noChangeArrowheads="1"/>
          </p:cNvSpPr>
          <p:nvPr/>
        </p:nvSpPr>
        <p:spPr bwMode="auto">
          <a:xfrm>
            <a:off x="2322513" y="5127625"/>
            <a:ext cx="1370012" cy="125413"/>
          </a:xfrm>
          <a:prstGeom prst="rect">
            <a:avLst/>
          </a:prstGeom>
          <a:solidFill>
            <a:srgbClr val="00FF00"/>
          </a:solidFill>
          <a:ln w="14351">
            <a:solidFill>
              <a:srgbClr val="000000"/>
            </a:solidFill>
            <a:miter lim="800000"/>
            <a:headEnd/>
            <a:tailEnd/>
          </a:ln>
        </p:spPr>
        <p:txBody>
          <a:bodyPr wrap="none" lIns="0" tIns="0" rIns="0" bIns="0">
            <a:spAutoFit/>
          </a:bodyPr>
          <a:lstStyle/>
          <a:p>
            <a:endParaRPr lang="en-US"/>
          </a:p>
        </p:txBody>
      </p:sp>
      <p:sp>
        <p:nvSpPr>
          <p:cNvPr id="32779" name="Rectangle 11"/>
          <p:cNvSpPr>
            <a:spLocks noChangeArrowheads="1"/>
          </p:cNvSpPr>
          <p:nvPr/>
        </p:nvSpPr>
        <p:spPr bwMode="auto">
          <a:xfrm>
            <a:off x="2322513" y="4522788"/>
            <a:ext cx="1074737" cy="144462"/>
          </a:xfrm>
          <a:prstGeom prst="rect">
            <a:avLst/>
          </a:prstGeom>
          <a:solidFill>
            <a:srgbClr val="00FF00"/>
          </a:solidFill>
          <a:ln w="14351">
            <a:solidFill>
              <a:srgbClr val="000000"/>
            </a:solidFill>
            <a:miter lim="800000"/>
            <a:headEnd/>
            <a:tailEnd/>
          </a:ln>
        </p:spPr>
        <p:txBody>
          <a:bodyPr wrap="none" lIns="0" tIns="0" rIns="0" bIns="0">
            <a:spAutoFit/>
          </a:bodyPr>
          <a:lstStyle/>
          <a:p>
            <a:endParaRPr lang="en-US"/>
          </a:p>
        </p:txBody>
      </p:sp>
      <p:sp>
        <p:nvSpPr>
          <p:cNvPr id="32780" name="Rectangle 12"/>
          <p:cNvSpPr>
            <a:spLocks noChangeArrowheads="1"/>
          </p:cNvSpPr>
          <p:nvPr/>
        </p:nvSpPr>
        <p:spPr bwMode="auto">
          <a:xfrm>
            <a:off x="2322513" y="3940175"/>
            <a:ext cx="1758950" cy="123825"/>
          </a:xfrm>
          <a:prstGeom prst="rect">
            <a:avLst/>
          </a:prstGeom>
          <a:solidFill>
            <a:srgbClr val="00FF00"/>
          </a:solidFill>
          <a:ln w="14351">
            <a:solidFill>
              <a:srgbClr val="000000"/>
            </a:solidFill>
            <a:miter lim="800000"/>
            <a:headEnd/>
            <a:tailEnd/>
          </a:ln>
        </p:spPr>
        <p:txBody>
          <a:bodyPr wrap="none" lIns="0" tIns="0" rIns="0" bIns="0">
            <a:spAutoFit/>
          </a:bodyPr>
          <a:lstStyle/>
          <a:p>
            <a:endParaRPr lang="en-US"/>
          </a:p>
        </p:txBody>
      </p:sp>
      <p:sp>
        <p:nvSpPr>
          <p:cNvPr id="32781" name="Rectangle 13"/>
          <p:cNvSpPr>
            <a:spLocks noChangeArrowheads="1"/>
          </p:cNvSpPr>
          <p:nvPr/>
        </p:nvSpPr>
        <p:spPr bwMode="auto">
          <a:xfrm>
            <a:off x="2322513" y="3336925"/>
            <a:ext cx="1222375" cy="144463"/>
          </a:xfrm>
          <a:prstGeom prst="rect">
            <a:avLst/>
          </a:prstGeom>
          <a:solidFill>
            <a:srgbClr val="00FF00"/>
          </a:solidFill>
          <a:ln w="14351">
            <a:solidFill>
              <a:srgbClr val="000000"/>
            </a:solidFill>
            <a:miter lim="800000"/>
            <a:headEnd/>
            <a:tailEnd/>
          </a:ln>
        </p:spPr>
        <p:txBody>
          <a:bodyPr wrap="none" lIns="0" tIns="0" rIns="0" bIns="0">
            <a:spAutoFit/>
          </a:bodyPr>
          <a:lstStyle/>
          <a:p>
            <a:endParaRPr lang="en-US"/>
          </a:p>
        </p:txBody>
      </p:sp>
      <p:sp>
        <p:nvSpPr>
          <p:cNvPr id="32782" name="Rectangle 14"/>
          <p:cNvSpPr>
            <a:spLocks noChangeArrowheads="1"/>
          </p:cNvSpPr>
          <p:nvPr/>
        </p:nvSpPr>
        <p:spPr bwMode="auto">
          <a:xfrm>
            <a:off x="2322513" y="2752725"/>
            <a:ext cx="2074862" cy="125413"/>
          </a:xfrm>
          <a:prstGeom prst="rect">
            <a:avLst/>
          </a:prstGeom>
          <a:solidFill>
            <a:srgbClr val="00FF00"/>
          </a:solidFill>
          <a:ln w="14351">
            <a:solidFill>
              <a:srgbClr val="000000"/>
            </a:solidFill>
            <a:miter lim="800000"/>
            <a:headEnd/>
            <a:tailEnd/>
          </a:ln>
        </p:spPr>
        <p:txBody>
          <a:bodyPr wrap="none" lIns="0" tIns="0" rIns="0" bIns="0">
            <a:spAutoFit/>
          </a:bodyPr>
          <a:lstStyle/>
          <a:p>
            <a:endParaRPr lang="en-US"/>
          </a:p>
        </p:txBody>
      </p:sp>
      <p:sp>
        <p:nvSpPr>
          <p:cNvPr id="32783" name="Rectangle 15"/>
          <p:cNvSpPr>
            <a:spLocks noChangeArrowheads="1"/>
          </p:cNvSpPr>
          <p:nvPr/>
        </p:nvSpPr>
        <p:spPr bwMode="auto">
          <a:xfrm>
            <a:off x="2322513" y="2147888"/>
            <a:ext cx="1908175" cy="147637"/>
          </a:xfrm>
          <a:prstGeom prst="rect">
            <a:avLst/>
          </a:prstGeom>
          <a:solidFill>
            <a:srgbClr val="00FF00"/>
          </a:solidFill>
          <a:ln w="14351">
            <a:solidFill>
              <a:srgbClr val="000000"/>
            </a:solidFill>
            <a:miter lim="800000"/>
            <a:headEnd/>
            <a:tailEnd/>
          </a:ln>
        </p:spPr>
        <p:txBody>
          <a:bodyPr wrap="none" lIns="0" tIns="0" rIns="0" bIns="0">
            <a:spAutoFit/>
          </a:bodyPr>
          <a:lstStyle/>
          <a:p>
            <a:endParaRPr lang="en-US"/>
          </a:p>
        </p:txBody>
      </p:sp>
      <p:sp>
        <p:nvSpPr>
          <p:cNvPr id="32784" name="Rectangle 16"/>
          <p:cNvSpPr>
            <a:spLocks noChangeArrowheads="1"/>
          </p:cNvSpPr>
          <p:nvPr/>
        </p:nvSpPr>
        <p:spPr bwMode="auto">
          <a:xfrm>
            <a:off x="2322513" y="1566863"/>
            <a:ext cx="3148012" cy="123825"/>
          </a:xfrm>
          <a:prstGeom prst="rect">
            <a:avLst/>
          </a:prstGeom>
          <a:solidFill>
            <a:srgbClr val="00FF00"/>
          </a:solidFill>
          <a:ln w="14351">
            <a:solidFill>
              <a:srgbClr val="000000"/>
            </a:solidFill>
            <a:miter lim="800000"/>
            <a:headEnd/>
            <a:tailEnd/>
          </a:ln>
        </p:spPr>
        <p:txBody>
          <a:bodyPr wrap="none" lIns="0" tIns="0" rIns="0" bIns="0">
            <a:spAutoFit/>
          </a:bodyPr>
          <a:lstStyle/>
          <a:p>
            <a:endParaRPr lang="en-US"/>
          </a:p>
        </p:txBody>
      </p:sp>
      <p:sp>
        <p:nvSpPr>
          <p:cNvPr id="32785" name="Rectangle 17"/>
          <p:cNvSpPr>
            <a:spLocks noChangeArrowheads="1"/>
          </p:cNvSpPr>
          <p:nvPr/>
        </p:nvSpPr>
        <p:spPr bwMode="auto">
          <a:xfrm>
            <a:off x="2322513" y="5584825"/>
            <a:ext cx="758825" cy="123825"/>
          </a:xfrm>
          <a:prstGeom prst="rect">
            <a:avLst/>
          </a:prstGeom>
          <a:solidFill>
            <a:srgbClr val="FFFF00"/>
          </a:solidFill>
          <a:ln w="14351">
            <a:solidFill>
              <a:srgbClr val="000000"/>
            </a:solidFill>
            <a:miter lim="800000"/>
            <a:headEnd/>
            <a:tailEnd/>
          </a:ln>
        </p:spPr>
        <p:txBody>
          <a:bodyPr wrap="none" lIns="0" tIns="0" rIns="0" bIns="0">
            <a:spAutoFit/>
          </a:bodyPr>
          <a:lstStyle/>
          <a:p>
            <a:endParaRPr lang="en-US"/>
          </a:p>
        </p:txBody>
      </p:sp>
      <p:sp>
        <p:nvSpPr>
          <p:cNvPr id="32786" name="Rectangle 18"/>
          <p:cNvSpPr>
            <a:spLocks noChangeArrowheads="1"/>
          </p:cNvSpPr>
          <p:nvPr/>
        </p:nvSpPr>
        <p:spPr bwMode="auto">
          <a:xfrm>
            <a:off x="2322513" y="4981575"/>
            <a:ext cx="1611312" cy="146050"/>
          </a:xfrm>
          <a:prstGeom prst="rect">
            <a:avLst/>
          </a:prstGeom>
          <a:solidFill>
            <a:srgbClr val="FFFF00"/>
          </a:solidFill>
          <a:ln w="14351">
            <a:solidFill>
              <a:srgbClr val="000000"/>
            </a:solidFill>
            <a:miter lim="800000"/>
            <a:headEnd/>
            <a:tailEnd/>
          </a:ln>
        </p:spPr>
        <p:txBody>
          <a:bodyPr wrap="none" lIns="0" tIns="0" rIns="0" bIns="0">
            <a:spAutoFit/>
          </a:bodyPr>
          <a:lstStyle/>
          <a:p>
            <a:endParaRPr lang="en-US"/>
          </a:p>
        </p:txBody>
      </p:sp>
      <p:sp>
        <p:nvSpPr>
          <p:cNvPr id="32787" name="Rectangle 19"/>
          <p:cNvSpPr>
            <a:spLocks noChangeArrowheads="1"/>
          </p:cNvSpPr>
          <p:nvPr/>
        </p:nvSpPr>
        <p:spPr bwMode="auto">
          <a:xfrm>
            <a:off x="2322513" y="4397375"/>
            <a:ext cx="2538412" cy="125413"/>
          </a:xfrm>
          <a:prstGeom prst="rect">
            <a:avLst/>
          </a:prstGeom>
          <a:solidFill>
            <a:srgbClr val="FFFF00"/>
          </a:solidFill>
          <a:ln w="14351">
            <a:solidFill>
              <a:srgbClr val="000000"/>
            </a:solidFill>
            <a:miter lim="800000"/>
            <a:headEnd/>
            <a:tailEnd/>
          </a:ln>
        </p:spPr>
        <p:txBody>
          <a:bodyPr wrap="none" lIns="0" tIns="0" rIns="0" bIns="0">
            <a:spAutoFit/>
          </a:bodyPr>
          <a:lstStyle/>
          <a:p>
            <a:endParaRPr lang="en-US"/>
          </a:p>
        </p:txBody>
      </p:sp>
      <p:sp>
        <p:nvSpPr>
          <p:cNvPr id="32788" name="Rectangle 20"/>
          <p:cNvSpPr>
            <a:spLocks noChangeArrowheads="1"/>
          </p:cNvSpPr>
          <p:nvPr/>
        </p:nvSpPr>
        <p:spPr bwMode="auto">
          <a:xfrm>
            <a:off x="2322513" y="3795713"/>
            <a:ext cx="3074987" cy="142875"/>
          </a:xfrm>
          <a:prstGeom prst="rect">
            <a:avLst/>
          </a:prstGeom>
          <a:solidFill>
            <a:srgbClr val="FFFF00"/>
          </a:solidFill>
          <a:ln w="14351">
            <a:solidFill>
              <a:srgbClr val="000000"/>
            </a:solidFill>
            <a:miter lim="800000"/>
            <a:headEnd/>
            <a:tailEnd/>
          </a:ln>
        </p:spPr>
        <p:txBody>
          <a:bodyPr wrap="none" lIns="0" tIns="0" rIns="0" bIns="0">
            <a:spAutoFit/>
          </a:bodyPr>
          <a:lstStyle/>
          <a:p>
            <a:endParaRPr lang="en-US"/>
          </a:p>
        </p:txBody>
      </p:sp>
      <p:sp>
        <p:nvSpPr>
          <p:cNvPr id="32789" name="Rectangle 21"/>
          <p:cNvSpPr>
            <a:spLocks noChangeArrowheads="1"/>
          </p:cNvSpPr>
          <p:nvPr/>
        </p:nvSpPr>
        <p:spPr bwMode="auto">
          <a:xfrm>
            <a:off x="2322513" y="3209925"/>
            <a:ext cx="2444750" cy="127000"/>
          </a:xfrm>
          <a:prstGeom prst="rect">
            <a:avLst/>
          </a:prstGeom>
          <a:solidFill>
            <a:srgbClr val="FFFF00"/>
          </a:solidFill>
          <a:ln w="14351">
            <a:solidFill>
              <a:srgbClr val="000000"/>
            </a:solidFill>
            <a:miter lim="800000"/>
            <a:headEnd/>
            <a:tailEnd/>
          </a:ln>
        </p:spPr>
        <p:txBody>
          <a:bodyPr wrap="none" lIns="0" tIns="0" rIns="0" bIns="0">
            <a:spAutoFit/>
          </a:bodyPr>
          <a:lstStyle/>
          <a:p>
            <a:endParaRPr lang="en-US"/>
          </a:p>
        </p:txBody>
      </p:sp>
      <p:sp>
        <p:nvSpPr>
          <p:cNvPr id="32790" name="Rectangle 22"/>
          <p:cNvSpPr>
            <a:spLocks noChangeArrowheads="1"/>
          </p:cNvSpPr>
          <p:nvPr/>
        </p:nvSpPr>
        <p:spPr bwMode="auto">
          <a:xfrm>
            <a:off x="2322513" y="2608263"/>
            <a:ext cx="2538412" cy="144462"/>
          </a:xfrm>
          <a:prstGeom prst="rect">
            <a:avLst/>
          </a:prstGeom>
          <a:solidFill>
            <a:srgbClr val="FFFF00"/>
          </a:solidFill>
          <a:ln w="14351">
            <a:solidFill>
              <a:srgbClr val="000000"/>
            </a:solidFill>
            <a:miter lim="800000"/>
            <a:headEnd/>
            <a:tailEnd/>
          </a:ln>
        </p:spPr>
        <p:txBody>
          <a:bodyPr wrap="none" lIns="0" tIns="0" rIns="0" bIns="0">
            <a:spAutoFit/>
          </a:bodyPr>
          <a:lstStyle/>
          <a:p>
            <a:endParaRPr lang="en-US"/>
          </a:p>
        </p:txBody>
      </p:sp>
      <p:sp>
        <p:nvSpPr>
          <p:cNvPr id="32791" name="Rectangle 23"/>
          <p:cNvSpPr>
            <a:spLocks noChangeArrowheads="1"/>
          </p:cNvSpPr>
          <p:nvPr/>
        </p:nvSpPr>
        <p:spPr bwMode="auto">
          <a:xfrm>
            <a:off x="2322513" y="2022475"/>
            <a:ext cx="3148012" cy="125413"/>
          </a:xfrm>
          <a:prstGeom prst="rect">
            <a:avLst/>
          </a:prstGeom>
          <a:solidFill>
            <a:srgbClr val="FFFF00"/>
          </a:solidFill>
          <a:ln w="14351">
            <a:solidFill>
              <a:srgbClr val="000000"/>
            </a:solidFill>
            <a:miter lim="800000"/>
            <a:headEnd/>
            <a:tailEnd/>
          </a:ln>
        </p:spPr>
        <p:txBody>
          <a:bodyPr wrap="none" lIns="0" tIns="0" rIns="0" bIns="0">
            <a:spAutoFit/>
          </a:bodyPr>
          <a:lstStyle/>
          <a:p>
            <a:endParaRPr lang="en-US"/>
          </a:p>
        </p:txBody>
      </p:sp>
      <p:sp>
        <p:nvSpPr>
          <p:cNvPr id="32792" name="Rectangle 24"/>
          <p:cNvSpPr>
            <a:spLocks noChangeArrowheads="1"/>
          </p:cNvSpPr>
          <p:nvPr/>
        </p:nvSpPr>
        <p:spPr bwMode="auto">
          <a:xfrm>
            <a:off x="2322513" y="1419225"/>
            <a:ext cx="3686175" cy="147638"/>
          </a:xfrm>
          <a:prstGeom prst="rect">
            <a:avLst/>
          </a:prstGeom>
          <a:solidFill>
            <a:srgbClr val="FFFF00"/>
          </a:solidFill>
          <a:ln w="14351">
            <a:solidFill>
              <a:srgbClr val="000000"/>
            </a:solidFill>
            <a:miter lim="800000"/>
            <a:headEnd/>
            <a:tailEnd/>
          </a:ln>
        </p:spPr>
        <p:txBody>
          <a:bodyPr wrap="none" lIns="0" tIns="0" rIns="0" bIns="0">
            <a:spAutoFit/>
          </a:bodyPr>
          <a:lstStyle/>
          <a:p>
            <a:endParaRPr lang="en-US"/>
          </a:p>
        </p:txBody>
      </p:sp>
      <p:sp>
        <p:nvSpPr>
          <p:cNvPr id="32793" name="Rectangle 25"/>
          <p:cNvSpPr>
            <a:spLocks noChangeArrowheads="1"/>
          </p:cNvSpPr>
          <p:nvPr/>
        </p:nvSpPr>
        <p:spPr bwMode="auto">
          <a:xfrm>
            <a:off x="2322513" y="5438775"/>
            <a:ext cx="388937" cy="146050"/>
          </a:xfrm>
          <a:prstGeom prst="rect">
            <a:avLst/>
          </a:prstGeom>
          <a:solidFill>
            <a:srgbClr val="FF0000"/>
          </a:solidFill>
          <a:ln w="14351">
            <a:solidFill>
              <a:srgbClr val="000000"/>
            </a:solidFill>
            <a:miter lim="800000"/>
            <a:headEnd/>
            <a:tailEnd/>
          </a:ln>
        </p:spPr>
        <p:txBody>
          <a:bodyPr wrap="none" lIns="0" tIns="0" rIns="0" bIns="0">
            <a:spAutoFit/>
          </a:bodyPr>
          <a:lstStyle/>
          <a:p>
            <a:endParaRPr lang="en-US"/>
          </a:p>
        </p:txBody>
      </p:sp>
      <p:sp>
        <p:nvSpPr>
          <p:cNvPr id="32794" name="Rectangle 26"/>
          <p:cNvSpPr>
            <a:spLocks noChangeArrowheads="1"/>
          </p:cNvSpPr>
          <p:nvPr/>
        </p:nvSpPr>
        <p:spPr bwMode="auto">
          <a:xfrm>
            <a:off x="2322513" y="4854575"/>
            <a:ext cx="1831975" cy="127000"/>
          </a:xfrm>
          <a:prstGeom prst="rect">
            <a:avLst/>
          </a:prstGeom>
          <a:solidFill>
            <a:srgbClr val="FF0000"/>
          </a:solidFill>
          <a:ln w="14351">
            <a:solidFill>
              <a:srgbClr val="000000"/>
            </a:solidFill>
            <a:miter lim="800000"/>
            <a:headEnd/>
            <a:tailEnd/>
          </a:ln>
        </p:spPr>
        <p:txBody>
          <a:bodyPr wrap="none" lIns="0" tIns="0" rIns="0" bIns="0">
            <a:spAutoFit/>
          </a:bodyPr>
          <a:lstStyle/>
          <a:p>
            <a:endParaRPr lang="en-US"/>
          </a:p>
        </p:txBody>
      </p:sp>
      <p:sp>
        <p:nvSpPr>
          <p:cNvPr id="32795" name="Rectangle 27"/>
          <p:cNvSpPr>
            <a:spLocks noChangeArrowheads="1"/>
          </p:cNvSpPr>
          <p:nvPr/>
        </p:nvSpPr>
        <p:spPr bwMode="auto">
          <a:xfrm>
            <a:off x="2322513" y="4251325"/>
            <a:ext cx="2444750" cy="146050"/>
          </a:xfrm>
          <a:prstGeom prst="rect">
            <a:avLst/>
          </a:prstGeom>
          <a:solidFill>
            <a:srgbClr val="FF0000"/>
          </a:solidFill>
          <a:ln w="14351">
            <a:solidFill>
              <a:srgbClr val="000000"/>
            </a:solidFill>
            <a:miter lim="800000"/>
            <a:headEnd/>
            <a:tailEnd/>
          </a:ln>
        </p:spPr>
        <p:txBody>
          <a:bodyPr wrap="none" lIns="0" tIns="0" rIns="0" bIns="0">
            <a:spAutoFit/>
          </a:bodyPr>
          <a:lstStyle/>
          <a:p>
            <a:endParaRPr lang="en-US"/>
          </a:p>
        </p:txBody>
      </p:sp>
      <p:sp>
        <p:nvSpPr>
          <p:cNvPr id="32796" name="Rectangle 28"/>
          <p:cNvSpPr>
            <a:spLocks noChangeArrowheads="1"/>
          </p:cNvSpPr>
          <p:nvPr/>
        </p:nvSpPr>
        <p:spPr bwMode="auto">
          <a:xfrm>
            <a:off x="2322513" y="3668713"/>
            <a:ext cx="1908175" cy="127000"/>
          </a:xfrm>
          <a:prstGeom prst="rect">
            <a:avLst/>
          </a:prstGeom>
          <a:solidFill>
            <a:srgbClr val="FF0000"/>
          </a:solidFill>
          <a:ln w="14351">
            <a:solidFill>
              <a:srgbClr val="000000"/>
            </a:solidFill>
            <a:miter lim="800000"/>
            <a:headEnd/>
            <a:tailEnd/>
          </a:ln>
        </p:spPr>
        <p:txBody>
          <a:bodyPr wrap="none" lIns="0" tIns="0" rIns="0" bIns="0">
            <a:spAutoFit/>
          </a:bodyPr>
          <a:lstStyle/>
          <a:p>
            <a:endParaRPr lang="en-US"/>
          </a:p>
        </p:txBody>
      </p:sp>
      <p:sp>
        <p:nvSpPr>
          <p:cNvPr id="32797" name="Rectangle 29"/>
          <p:cNvSpPr>
            <a:spLocks noChangeArrowheads="1"/>
          </p:cNvSpPr>
          <p:nvPr/>
        </p:nvSpPr>
        <p:spPr bwMode="auto">
          <a:xfrm>
            <a:off x="2322513" y="3065463"/>
            <a:ext cx="2981325" cy="144462"/>
          </a:xfrm>
          <a:prstGeom prst="rect">
            <a:avLst/>
          </a:prstGeom>
          <a:solidFill>
            <a:srgbClr val="FF0000"/>
          </a:solidFill>
          <a:ln w="14351">
            <a:solidFill>
              <a:srgbClr val="000000"/>
            </a:solidFill>
            <a:miter lim="800000"/>
            <a:headEnd/>
            <a:tailEnd/>
          </a:ln>
        </p:spPr>
        <p:txBody>
          <a:bodyPr wrap="none" lIns="0" tIns="0" rIns="0" bIns="0">
            <a:spAutoFit/>
          </a:bodyPr>
          <a:lstStyle/>
          <a:p>
            <a:endParaRPr lang="en-US"/>
          </a:p>
        </p:txBody>
      </p:sp>
      <p:sp>
        <p:nvSpPr>
          <p:cNvPr id="32798" name="Rectangle 30"/>
          <p:cNvSpPr>
            <a:spLocks noChangeArrowheads="1"/>
          </p:cNvSpPr>
          <p:nvPr/>
        </p:nvSpPr>
        <p:spPr bwMode="auto">
          <a:xfrm>
            <a:off x="2322513" y="2481263"/>
            <a:ext cx="3298825" cy="127000"/>
          </a:xfrm>
          <a:prstGeom prst="rect">
            <a:avLst/>
          </a:prstGeom>
          <a:solidFill>
            <a:srgbClr val="FF0000"/>
          </a:solidFill>
          <a:ln w="14351">
            <a:solidFill>
              <a:srgbClr val="000000"/>
            </a:solidFill>
            <a:miter lim="800000"/>
            <a:headEnd/>
            <a:tailEnd/>
          </a:ln>
        </p:spPr>
        <p:txBody>
          <a:bodyPr wrap="none" lIns="0" tIns="0" rIns="0" bIns="0">
            <a:spAutoFit/>
          </a:bodyPr>
          <a:lstStyle/>
          <a:p>
            <a:endParaRPr lang="en-US"/>
          </a:p>
        </p:txBody>
      </p:sp>
      <p:sp>
        <p:nvSpPr>
          <p:cNvPr id="32799" name="Rectangle 31"/>
          <p:cNvSpPr>
            <a:spLocks noChangeArrowheads="1"/>
          </p:cNvSpPr>
          <p:nvPr/>
        </p:nvSpPr>
        <p:spPr bwMode="auto">
          <a:xfrm>
            <a:off x="2322513" y="1879600"/>
            <a:ext cx="3983037" cy="142875"/>
          </a:xfrm>
          <a:prstGeom prst="rect">
            <a:avLst/>
          </a:prstGeom>
          <a:solidFill>
            <a:srgbClr val="FF0000"/>
          </a:solidFill>
          <a:ln w="14351">
            <a:solidFill>
              <a:srgbClr val="000000"/>
            </a:solidFill>
            <a:miter lim="800000"/>
            <a:headEnd/>
            <a:tailEnd/>
          </a:ln>
        </p:spPr>
        <p:txBody>
          <a:bodyPr wrap="none" lIns="0" tIns="0" rIns="0" bIns="0">
            <a:spAutoFit/>
          </a:bodyPr>
          <a:lstStyle/>
          <a:p>
            <a:endParaRPr lang="en-US"/>
          </a:p>
        </p:txBody>
      </p:sp>
      <p:sp>
        <p:nvSpPr>
          <p:cNvPr id="32800" name="Rectangle 32"/>
          <p:cNvSpPr>
            <a:spLocks noChangeArrowheads="1"/>
          </p:cNvSpPr>
          <p:nvPr/>
        </p:nvSpPr>
        <p:spPr bwMode="auto">
          <a:xfrm>
            <a:off x="2322513" y="1295400"/>
            <a:ext cx="4595812" cy="123825"/>
          </a:xfrm>
          <a:prstGeom prst="rect">
            <a:avLst/>
          </a:prstGeom>
          <a:solidFill>
            <a:srgbClr val="FF0000"/>
          </a:solidFill>
          <a:ln w="14351">
            <a:solidFill>
              <a:srgbClr val="000000"/>
            </a:solidFill>
            <a:miter lim="800000"/>
            <a:headEnd/>
            <a:tailEnd/>
          </a:ln>
        </p:spPr>
        <p:txBody>
          <a:bodyPr wrap="none" lIns="0" tIns="0" rIns="0" bIns="0">
            <a:spAutoFit/>
          </a:bodyPr>
          <a:lstStyle/>
          <a:p>
            <a:endParaRPr lang="en-US"/>
          </a:p>
        </p:txBody>
      </p:sp>
      <p:sp>
        <p:nvSpPr>
          <p:cNvPr id="32801" name="Line 33"/>
          <p:cNvSpPr>
            <a:spLocks noChangeShapeType="1"/>
          </p:cNvSpPr>
          <p:nvPr/>
        </p:nvSpPr>
        <p:spPr bwMode="auto">
          <a:xfrm>
            <a:off x="2322513" y="5938838"/>
            <a:ext cx="6132512" cy="3175"/>
          </a:xfrm>
          <a:prstGeom prst="line">
            <a:avLst/>
          </a:prstGeom>
          <a:noFill/>
          <a:ln w="9525">
            <a:solidFill>
              <a:schemeClr val="tx1"/>
            </a:solidFill>
            <a:round/>
            <a:headEnd/>
            <a:tailEnd/>
          </a:ln>
        </p:spPr>
        <p:txBody>
          <a:bodyPr wrap="none" lIns="0" tIns="0" rIns="0" bIns="0">
            <a:spAutoFit/>
          </a:bodyPr>
          <a:lstStyle/>
          <a:p>
            <a:endParaRPr lang="en-US"/>
          </a:p>
        </p:txBody>
      </p:sp>
      <p:sp>
        <p:nvSpPr>
          <p:cNvPr id="32802" name="Line 34"/>
          <p:cNvSpPr>
            <a:spLocks noChangeShapeType="1"/>
          </p:cNvSpPr>
          <p:nvPr/>
        </p:nvSpPr>
        <p:spPr bwMode="auto">
          <a:xfrm flipV="1">
            <a:off x="2239963" y="5938838"/>
            <a:ext cx="1587" cy="144462"/>
          </a:xfrm>
          <a:prstGeom prst="line">
            <a:avLst/>
          </a:prstGeom>
          <a:noFill/>
          <a:ln w="9525">
            <a:solidFill>
              <a:schemeClr val="tx1"/>
            </a:solidFill>
            <a:round/>
            <a:headEnd/>
            <a:tailEnd/>
          </a:ln>
        </p:spPr>
        <p:txBody>
          <a:bodyPr wrap="none" lIns="0" tIns="0" rIns="0" bIns="0">
            <a:spAutoFit/>
          </a:bodyPr>
          <a:lstStyle/>
          <a:p>
            <a:endParaRPr lang="en-US"/>
          </a:p>
        </p:txBody>
      </p:sp>
      <p:sp>
        <p:nvSpPr>
          <p:cNvPr id="32803" name="Line 35"/>
          <p:cNvSpPr>
            <a:spLocks noChangeShapeType="1"/>
          </p:cNvSpPr>
          <p:nvPr/>
        </p:nvSpPr>
        <p:spPr bwMode="auto">
          <a:xfrm flipV="1">
            <a:off x="3859213" y="5938838"/>
            <a:ext cx="1587" cy="144462"/>
          </a:xfrm>
          <a:prstGeom prst="line">
            <a:avLst/>
          </a:prstGeom>
          <a:noFill/>
          <a:ln w="9525">
            <a:solidFill>
              <a:schemeClr val="tx1"/>
            </a:solidFill>
            <a:round/>
            <a:headEnd/>
            <a:tailEnd/>
          </a:ln>
        </p:spPr>
        <p:txBody>
          <a:bodyPr wrap="none" lIns="0" tIns="0" rIns="0" bIns="0">
            <a:spAutoFit/>
          </a:bodyPr>
          <a:lstStyle/>
          <a:p>
            <a:endParaRPr lang="en-US"/>
          </a:p>
        </p:txBody>
      </p:sp>
      <p:sp>
        <p:nvSpPr>
          <p:cNvPr id="32804" name="Line 36"/>
          <p:cNvSpPr>
            <a:spLocks noChangeShapeType="1"/>
          </p:cNvSpPr>
          <p:nvPr/>
        </p:nvSpPr>
        <p:spPr bwMode="auto">
          <a:xfrm flipV="1">
            <a:off x="5397500" y="5938838"/>
            <a:ext cx="1588" cy="144462"/>
          </a:xfrm>
          <a:prstGeom prst="line">
            <a:avLst/>
          </a:prstGeom>
          <a:noFill/>
          <a:ln w="9525">
            <a:solidFill>
              <a:schemeClr val="tx1"/>
            </a:solidFill>
            <a:round/>
            <a:headEnd/>
            <a:tailEnd/>
          </a:ln>
        </p:spPr>
        <p:txBody>
          <a:bodyPr wrap="none" lIns="0" tIns="0" rIns="0" bIns="0">
            <a:spAutoFit/>
          </a:bodyPr>
          <a:lstStyle/>
          <a:p>
            <a:endParaRPr lang="en-US"/>
          </a:p>
        </p:txBody>
      </p:sp>
      <p:sp>
        <p:nvSpPr>
          <p:cNvPr id="32805" name="Line 37"/>
          <p:cNvSpPr>
            <a:spLocks noChangeShapeType="1"/>
          </p:cNvSpPr>
          <p:nvPr/>
        </p:nvSpPr>
        <p:spPr bwMode="auto">
          <a:xfrm flipV="1">
            <a:off x="6918325" y="5938838"/>
            <a:ext cx="1588" cy="144462"/>
          </a:xfrm>
          <a:prstGeom prst="line">
            <a:avLst/>
          </a:prstGeom>
          <a:noFill/>
          <a:ln w="9525">
            <a:solidFill>
              <a:schemeClr val="tx1"/>
            </a:solidFill>
            <a:round/>
            <a:headEnd/>
            <a:tailEnd/>
          </a:ln>
        </p:spPr>
        <p:txBody>
          <a:bodyPr wrap="none" lIns="0" tIns="0" rIns="0" bIns="0">
            <a:spAutoFit/>
          </a:bodyPr>
          <a:lstStyle/>
          <a:p>
            <a:endParaRPr lang="en-US"/>
          </a:p>
        </p:txBody>
      </p:sp>
      <p:sp>
        <p:nvSpPr>
          <p:cNvPr id="32806" name="Line 38"/>
          <p:cNvSpPr>
            <a:spLocks noChangeShapeType="1"/>
          </p:cNvSpPr>
          <p:nvPr/>
        </p:nvSpPr>
        <p:spPr bwMode="auto">
          <a:xfrm flipV="1">
            <a:off x="8455025" y="5938838"/>
            <a:ext cx="1588" cy="144462"/>
          </a:xfrm>
          <a:prstGeom prst="line">
            <a:avLst/>
          </a:prstGeom>
          <a:noFill/>
          <a:ln w="9525">
            <a:solidFill>
              <a:schemeClr val="tx1"/>
            </a:solidFill>
            <a:round/>
            <a:headEnd/>
            <a:tailEnd/>
          </a:ln>
        </p:spPr>
        <p:txBody>
          <a:bodyPr wrap="none" lIns="0" tIns="0" rIns="0" bIns="0">
            <a:spAutoFit/>
          </a:bodyPr>
          <a:lstStyle/>
          <a:p>
            <a:endParaRPr lang="en-US"/>
          </a:p>
        </p:txBody>
      </p:sp>
      <p:sp>
        <p:nvSpPr>
          <p:cNvPr id="193575" name="Rectangle 39"/>
          <p:cNvSpPr>
            <a:spLocks noChangeArrowheads="1"/>
          </p:cNvSpPr>
          <p:nvPr/>
        </p:nvSpPr>
        <p:spPr bwMode="auto">
          <a:xfrm>
            <a:off x="2176463" y="6065838"/>
            <a:ext cx="109537" cy="230187"/>
          </a:xfrm>
          <a:prstGeom prst="rect">
            <a:avLst/>
          </a:prstGeom>
          <a:noFill/>
          <a:ln w="9525">
            <a:noFill/>
            <a:miter lim="800000"/>
            <a:headEnd/>
            <a:tailEnd/>
          </a:ln>
        </p:spPr>
        <p:txBody>
          <a:bodyPr wrap="none" lIns="0" tIns="0" rIns="0" bIns="0">
            <a:spAutoFit/>
          </a:bodyPr>
          <a:lstStyle/>
          <a:p>
            <a:pPr eaLnBrk="0" hangingPunct="0">
              <a:defRPr/>
            </a:pPr>
            <a:r>
              <a:rPr lang="en-US" sz="1500" b="1">
                <a:effectLst>
                  <a:outerShdw blurRad="38100" dist="38100" dir="2700000" algn="tl">
                    <a:srgbClr val="C0C0C0"/>
                  </a:outerShdw>
                </a:effectLst>
                <a:cs typeface="Times New Roman" pitchFamily="18" charset="0"/>
              </a:rPr>
              <a:t>0</a:t>
            </a:r>
          </a:p>
        </p:txBody>
      </p:sp>
      <p:sp>
        <p:nvSpPr>
          <p:cNvPr id="193576" name="Rectangle 40"/>
          <p:cNvSpPr>
            <a:spLocks noChangeArrowheads="1"/>
          </p:cNvSpPr>
          <p:nvPr/>
        </p:nvSpPr>
        <p:spPr bwMode="auto">
          <a:xfrm>
            <a:off x="3779838" y="6065838"/>
            <a:ext cx="244475" cy="257175"/>
          </a:xfrm>
          <a:prstGeom prst="rect">
            <a:avLst/>
          </a:prstGeom>
          <a:noFill/>
          <a:ln w="9525">
            <a:noFill/>
            <a:miter lim="800000"/>
            <a:headEnd/>
            <a:tailEnd/>
          </a:ln>
        </p:spPr>
        <p:txBody>
          <a:bodyPr wrap="none" lIns="0" tIns="0" rIns="0" bIns="0">
            <a:spAutoFit/>
          </a:bodyPr>
          <a:lstStyle/>
          <a:p>
            <a:pPr eaLnBrk="0" hangingPunct="0">
              <a:defRPr/>
            </a:pPr>
            <a:r>
              <a:rPr lang="en-US" sz="1700" b="1">
                <a:effectLst>
                  <a:outerShdw blurRad="38100" dist="38100" dir="2700000" algn="tl">
                    <a:srgbClr val="C0C0C0"/>
                  </a:outerShdw>
                </a:effectLst>
                <a:cs typeface="Times New Roman" pitchFamily="18" charset="0"/>
              </a:rPr>
              <a:t>20</a:t>
            </a:r>
          </a:p>
        </p:txBody>
      </p:sp>
      <p:sp>
        <p:nvSpPr>
          <p:cNvPr id="193577" name="Rectangle 41"/>
          <p:cNvSpPr>
            <a:spLocks noChangeArrowheads="1"/>
          </p:cNvSpPr>
          <p:nvPr/>
        </p:nvSpPr>
        <p:spPr bwMode="auto">
          <a:xfrm>
            <a:off x="5294313" y="6065838"/>
            <a:ext cx="244475" cy="257175"/>
          </a:xfrm>
          <a:prstGeom prst="rect">
            <a:avLst/>
          </a:prstGeom>
          <a:noFill/>
          <a:ln w="9525">
            <a:noFill/>
            <a:miter lim="800000"/>
            <a:headEnd/>
            <a:tailEnd/>
          </a:ln>
        </p:spPr>
        <p:txBody>
          <a:bodyPr wrap="none" lIns="0" tIns="0" rIns="0" bIns="0">
            <a:spAutoFit/>
          </a:bodyPr>
          <a:lstStyle/>
          <a:p>
            <a:pPr eaLnBrk="0" hangingPunct="0">
              <a:defRPr/>
            </a:pPr>
            <a:r>
              <a:rPr lang="en-US" sz="1700" b="1">
                <a:effectLst>
                  <a:outerShdw blurRad="38100" dist="38100" dir="2700000" algn="tl">
                    <a:srgbClr val="C0C0C0"/>
                  </a:outerShdw>
                </a:effectLst>
                <a:cs typeface="Times New Roman" pitchFamily="18" charset="0"/>
              </a:rPr>
              <a:t>40</a:t>
            </a:r>
          </a:p>
        </p:txBody>
      </p:sp>
      <p:sp>
        <p:nvSpPr>
          <p:cNvPr id="193578" name="Rectangle 42"/>
          <p:cNvSpPr>
            <a:spLocks noChangeArrowheads="1"/>
          </p:cNvSpPr>
          <p:nvPr/>
        </p:nvSpPr>
        <p:spPr bwMode="auto">
          <a:xfrm>
            <a:off x="6813550" y="6065838"/>
            <a:ext cx="242888" cy="257175"/>
          </a:xfrm>
          <a:prstGeom prst="rect">
            <a:avLst/>
          </a:prstGeom>
          <a:noFill/>
          <a:ln w="9525">
            <a:noFill/>
            <a:miter lim="800000"/>
            <a:headEnd/>
            <a:tailEnd/>
          </a:ln>
        </p:spPr>
        <p:txBody>
          <a:bodyPr wrap="none" lIns="0" tIns="0" rIns="0" bIns="0">
            <a:spAutoFit/>
          </a:bodyPr>
          <a:lstStyle/>
          <a:p>
            <a:pPr eaLnBrk="0" hangingPunct="0">
              <a:defRPr/>
            </a:pPr>
            <a:r>
              <a:rPr lang="en-US" sz="1700" b="1">
                <a:effectLst>
                  <a:outerShdw blurRad="38100" dist="38100" dir="2700000" algn="tl">
                    <a:srgbClr val="C0C0C0"/>
                  </a:outerShdw>
                </a:effectLst>
                <a:cs typeface="Times New Roman" pitchFamily="18" charset="0"/>
              </a:rPr>
              <a:t>60</a:t>
            </a:r>
          </a:p>
        </p:txBody>
      </p:sp>
      <p:sp>
        <p:nvSpPr>
          <p:cNvPr id="193579" name="Rectangle 43"/>
          <p:cNvSpPr>
            <a:spLocks noChangeArrowheads="1"/>
          </p:cNvSpPr>
          <p:nvPr/>
        </p:nvSpPr>
        <p:spPr bwMode="auto">
          <a:xfrm>
            <a:off x="8351838" y="6065838"/>
            <a:ext cx="244475" cy="257175"/>
          </a:xfrm>
          <a:prstGeom prst="rect">
            <a:avLst/>
          </a:prstGeom>
          <a:noFill/>
          <a:ln w="9525">
            <a:noFill/>
            <a:miter lim="800000"/>
            <a:headEnd/>
            <a:tailEnd/>
          </a:ln>
        </p:spPr>
        <p:txBody>
          <a:bodyPr wrap="none" lIns="0" tIns="0" rIns="0" bIns="0">
            <a:spAutoFit/>
          </a:bodyPr>
          <a:lstStyle/>
          <a:p>
            <a:pPr eaLnBrk="0" hangingPunct="0">
              <a:defRPr/>
            </a:pPr>
            <a:r>
              <a:rPr lang="en-US" sz="1700" b="1">
                <a:effectLst>
                  <a:outerShdw blurRad="38100" dist="38100" dir="2700000" algn="tl">
                    <a:srgbClr val="C0C0C0"/>
                  </a:outerShdw>
                </a:effectLst>
                <a:cs typeface="Times New Roman" pitchFamily="18" charset="0"/>
              </a:rPr>
              <a:t>80</a:t>
            </a:r>
          </a:p>
        </p:txBody>
      </p:sp>
      <p:sp>
        <p:nvSpPr>
          <p:cNvPr id="193580" name="Text Box 44"/>
          <p:cNvSpPr txBox="1">
            <a:spLocks noChangeArrowheads="1"/>
          </p:cNvSpPr>
          <p:nvPr/>
        </p:nvSpPr>
        <p:spPr bwMode="auto">
          <a:xfrm>
            <a:off x="287338" y="1325563"/>
            <a:ext cx="1878012" cy="230187"/>
          </a:xfrm>
          <a:prstGeom prst="rect">
            <a:avLst/>
          </a:prstGeom>
          <a:noFill/>
          <a:ln w="9525">
            <a:noFill/>
            <a:miter lim="800000"/>
            <a:headEnd/>
            <a:tailEnd/>
          </a:ln>
          <a:effectLst/>
        </p:spPr>
        <p:txBody>
          <a:bodyPr wrap="none" lIns="0" tIns="0" rIns="0" bIns="0">
            <a:spAutoFit/>
          </a:bodyPr>
          <a:lstStyle/>
          <a:p>
            <a:pPr eaLnBrk="0" hangingPunct="0">
              <a:defRPr/>
            </a:pPr>
            <a:r>
              <a:rPr lang="en-US" sz="1500" b="1">
                <a:effectLst>
                  <a:outerShdw blurRad="38100" dist="38100" dir="2700000" algn="tl">
                    <a:srgbClr val="C0C0C0"/>
                  </a:outerShdw>
                </a:effectLst>
                <a:cs typeface="Times New Roman" pitchFamily="18" charset="0"/>
              </a:rPr>
              <a:t>Customs inspectors</a:t>
            </a:r>
          </a:p>
        </p:txBody>
      </p:sp>
      <p:sp>
        <p:nvSpPr>
          <p:cNvPr id="193581" name="Text Box 45"/>
          <p:cNvSpPr txBox="1">
            <a:spLocks noChangeArrowheads="1"/>
          </p:cNvSpPr>
          <p:nvPr/>
        </p:nvSpPr>
        <p:spPr bwMode="auto">
          <a:xfrm>
            <a:off x="779463" y="1884363"/>
            <a:ext cx="1379537" cy="228600"/>
          </a:xfrm>
          <a:prstGeom prst="rect">
            <a:avLst/>
          </a:prstGeom>
          <a:noFill/>
          <a:ln w="9525">
            <a:noFill/>
            <a:miter lim="800000"/>
            <a:headEnd/>
            <a:tailEnd/>
          </a:ln>
          <a:effectLst/>
        </p:spPr>
        <p:txBody>
          <a:bodyPr wrap="none" lIns="0" tIns="0" rIns="0" bIns="0">
            <a:spAutoFit/>
          </a:bodyPr>
          <a:lstStyle/>
          <a:p>
            <a:pPr eaLnBrk="0" hangingPunct="0">
              <a:defRPr/>
            </a:pPr>
            <a:r>
              <a:rPr lang="en-US" sz="1500" b="1">
                <a:effectLst>
                  <a:outerShdw blurRad="38100" dist="38100" dir="2700000" algn="tl">
                    <a:srgbClr val="C0C0C0"/>
                  </a:outerShdw>
                </a:effectLst>
                <a:cs typeface="Times New Roman" pitchFamily="18" charset="0"/>
              </a:rPr>
              <a:t>Tax inspectors</a:t>
            </a:r>
          </a:p>
        </p:txBody>
      </p:sp>
      <p:sp>
        <p:nvSpPr>
          <p:cNvPr id="193582" name="Text Box 46"/>
          <p:cNvSpPr txBox="1">
            <a:spLocks noChangeArrowheads="1"/>
          </p:cNvSpPr>
          <p:nvPr/>
        </p:nvSpPr>
        <p:spPr bwMode="auto">
          <a:xfrm>
            <a:off x="146050" y="2444750"/>
            <a:ext cx="2039938" cy="322263"/>
          </a:xfrm>
          <a:prstGeom prst="rect">
            <a:avLst/>
          </a:prstGeom>
          <a:noFill/>
          <a:ln w="9525">
            <a:noFill/>
            <a:miter lim="800000"/>
            <a:headEnd/>
            <a:tailEnd/>
          </a:ln>
          <a:effectLst/>
        </p:spPr>
        <p:txBody>
          <a:bodyPr lIns="0" tIns="0" rIns="0" bIns="0">
            <a:spAutoFit/>
          </a:bodyPr>
          <a:lstStyle/>
          <a:p>
            <a:pPr algn="r" eaLnBrk="0" hangingPunct="0">
              <a:lnSpc>
                <a:spcPct val="70000"/>
              </a:lnSpc>
              <a:defRPr/>
            </a:pPr>
            <a:r>
              <a:rPr lang="en-US" sz="1500" b="1">
                <a:effectLst>
                  <a:outerShdw blurRad="38100" dist="38100" dir="2700000" algn="tl">
                    <a:srgbClr val="C0C0C0"/>
                  </a:outerShdw>
                </a:effectLst>
                <a:cs typeface="Times New Roman" pitchFamily="18" charset="0"/>
              </a:rPr>
              <a:t>Natural resource licensers</a:t>
            </a:r>
          </a:p>
        </p:txBody>
      </p:sp>
      <p:sp>
        <p:nvSpPr>
          <p:cNvPr id="193583" name="Text Box 47"/>
          <p:cNvSpPr txBox="1">
            <a:spLocks noChangeArrowheads="1"/>
          </p:cNvSpPr>
          <p:nvPr/>
        </p:nvSpPr>
        <p:spPr bwMode="auto">
          <a:xfrm>
            <a:off x="1487488" y="3106738"/>
            <a:ext cx="681037" cy="228600"/>
          </a:xfrm>
          <a:prstGeom prst="rect">
            <a:avLst/>
          </a:prstGeom>
          <a:noFill/>
          <a:ln w="9525">
            <a:noFill/>
            <a:miter lim="800000"/>
            <a:headEnd/>
            <a:tailEnd/>
          </a:ln>
          <a:effectLst/>
        </p:spPr>
        <p:txBody>
          <a:bodyPr wrap="none" lIns="0" tIns="0" rIns="0" bIns="0">
            <a:spAutoFit/>
          </a:bodyPr>
          <a:lstStyle/>
          <a:p>
            <a:pPr eaLnBrk="0" hangingPunct="0">
              <a:defRPr/>
            </a:pPr>
            <a:r>
              <a:rPr lang="en-US" sz="1500" b="1">
                <a:effectLst>
                  <a:outerShdw blurRad="38100" dist="38100" dir="2700000" algn="tl">
                    <a:srgbClr val="C0C0C0"/>
                  </a:outerShdw>
                </a:effectLst>
                <a:cs typeface="Times New Roman" pitchFamily="18" charset="0"/>
              </a:rPr>
              <a:t>Judges</a:t>
            </a:r>
          </a:p>
        </p:txBody>
      </p:sp>
      <p:sp>
        <p:nvSpPr>
          <p:cNvPr id="193584" name="Text Box 48"/>
          <p:cNvSpPr txBox="1">
            <a:spLocks noChangeArrowheads="1"/>
          </p:cNvSpPr>
          <p:nvPr/>
        </p:nvSpPr>
        <p:spPr bwMode="auto">
          <a:xfrm>
            <a:off x="731838" y="3667125"/>
            <a:ext cx="1435100" cy="228600"/>
          </a:xfrm>
          <a:prstGeom prst="rect">
            <a:avLst/>
          </a:prstGeom>
          <a:noFill/>
          <a:ln w="9525">
            <a:noFill/>
            <a:miter lim="800000"/>
            <a:headEnd/>
            <a:tailEnd/>
          </a:ln>
          <a:effectLst/>
        </p:spPr>
        <p:txBody>
          <a:bodyPr wrap="none" lIns="0" tIns="0" rIns="0" bIns="0">
            <a:spAutoFit/>
          </a:bodyPr>
          <a:lstStyle/>
          <a:p>
            <a:pPr eaLnBrk="0" hangingPunct="0">
              <a:defRPr/>
            </a:pPr>
            <a:r>
              <a:rPr lang="en-US" sz="1500" b="1">
                <a:effectLst>
                  <a:outerShdw blurRad="38100" dist="38100" dir="2700000" algn="tl">
                    <a:srgbClr val="C0C0C0"/>
                  </a:outerShdw>
                </a:effectLst>
                <a:cs typeface="Times New Roman" pitchFamily="18" charset="0"/>
              </a:rPr>
              <a:t>Ordinary police</a:t>
            </a:r>
          </a:p>
        </p:txBody>
      </p:sp>
      <p:sp>
        <p:nvSpPr>
          <p:cNvPr id="193585" name="Text Box 49"/>
          <p:cNvSpPr txBox="1">
            <a:spLocks noChangeArrowheads="1"/>
          </p:cNvSpPr>
          <p:nvPr/>
        </p:nvSpPr>
        <p:spPr bwMode="auto">
          <a:xfrm>
            <a:off x="192088" y="4225925"/>
            <a:ext cx="1993900" cy="320675"/>
          </a:xfrm>
          <a:prstGeom prst="rect">
            <a:avLst/>
          </a:prstGeom>
          <a:noFill/>
          <a:ln w="9525">
            <a:noFill/>
            <a:miter lim="800000"/>
            <a:headEnd/>
            <a:tailEnd/>
          </a:ln>
          <a:effectLst/>
        </p:spPr>
        <p:txBody>
          <a:bodyPr lIns="0" tIns="0" rIns="0" bIns="0">
            <a:spAutoFit/>
          </a:bodyPr>
          <a:lstStyle/>
          <a:p>
            <a:pPr algn="r" eaLnBrk="0" hangingPunct="0">
              <a:lnSpc>
                <a:spcPct val="70000"/>
              </a:lnSpc>
              <a:defRPr/>
            </a:pPr>
            <a:r>
              <a:rPr lang="en-US" sz="1500" b="1">
                <a:effectLst>
                  <a:outerShdw blurRad="38100" dist="38100" dir="2700000" algn="tl">
                    <a:srgbClr val="C0C0C0"/>
                  </a:outerShdw>
                </a:effectLst>
                <a:cs typeface="Times New Roman" pitchFamily="18" charset="0"/>
              </a:rPr>
              <a:t>Investigators/ prosecutors</a:t>
            </a:r>
          </a:p>
        </p:txBody>
      </p:sp>
      <p:sp>
        <p:nvSpPr>
          <p:cNvPr id="193586" name="Text Box 50"/>
          <p:cNvSpPr txBox="1">
            <a:spLocks noChangeArrowheads="1"/>
          </p:cNvSpPr>
          <p:nvPr/>
        </p:nvSpPr>
        <p:spPr bwMode="auto">
          <a:xfrm>
            <a:off x="887413" y="4889500"/>
            <a:ext cx="1304925" cy="228600"/>
          </a:xfrm>
          <a:prstGeom prst="rect">
            <a:avLst/>
          </a:prstGeom>
          <a:noFill/>
          <a:ln w="9525">
            <a:noFill/>
            <a:miter lim="800000"/>
            <a:headEnd/>
            <a:tailEnd/>
          </a:ln>
          <a:effectLst/>
        </p:spPr>
        <p:txBody>
          <a:bodyPr wrap="none" lIns="0" tIns="0" rIns="0" bIns="0">
            <a:spAutoFit/>
          </a:bodyPr>
          <a:lstStyle/>
          <a:p>
            <a:pPr eaLnBrk="0" hangingPunct="0">
              <a:defRPr/>
            </a:pPr>
            <a:r>
              <a:rPr lang="en-US" sz="1500" b="1">
                <a:effectLst>
                  <a:outerShdw blurRad="38100" dist="38100" dir="2700000" algn="tl">
                    <a:srgbClr val="C0C0C0"/>
                  </a:outerShdw>
                </a:effectLst>
                <a:cs typeface="Times New Roman" pitchFamily="18" charset="0"/>
              </a:rPr>
              <a:t>Local officials</a:t>
            </a:r>
          </a:p>
        </p:txBody>
      </p:sp>
      <p:sp>
        <p:nvSpPr>
          <p:cNvPr id="193587" name="Text Box 51"/>
          <p:cNvSpPr txBox="1">
            <a:spLocks noChangeArrowheads="1"/>
          </p:cNvSpPr>
          <p:nvPr/>
        </p:nvSpPr>
        <p:spPr bwMode="auto">
          <a:xfrm>
            <a:off x="1322388" y="5449888"/>
            <a:ext cx="858837" cy="230187"/>
          </a:xfrm>
          <a:prstGeom prst="rect">
            <a:avLst/>
          </a:prstGeom>
          <a:noFill/>
          <a:ln w="9525">
            <a:noFill/>
            <a:miter lim="800000"/>
            <a:headEnd/>
            <a:tailEnd/>
          </a:ln>
          <a:effectLst/>
        </p:spPr>
        <p:txBody>
          <a:bodyPr wrap="none" lIns="0" tIns="0" rIns="0" bIns="0">
            <a:spAutoFit/>
          </a:bodyPr>
          <a:lstStyle/>
          <a:p>
            <a:pPr eaLnBrk="0" hangingPunct="0">
              <a:defRPr/>
            </a:pPr>
            <a:r>
              <a:rPr lang="en-US" sz="1500" b="1">
                <a:effectLst>
                  <a:outerShdw blurRad="38100" dist="38100" dir="2700000" algn="tl">
                    <a:srgbClr val="C0C0C0"/>
                  </a:outerShdw>
                </a:effectLst>
                <a:cs typeface="Times New Roman" pitchFamily="18" charset="0"/>
              </a:rPr>
              <a:t>Ministers</a:t>
            </a:r>
          </a:p>
        </p:txBody>
      </p:sp>
      <p:sp>
        <p:nvSpPr>
          <p:cNvPr id="193588" name="Text Box 52"/>
          <p:cNvSpPr txBox="1">
            <a:spLocks noChangeArrowheads="1"/>
          </p:cNvSpPr>
          <p:nvPr/>
        </p:nvSpPr>
        <p:spPr bwMode="auto">
          <a:xfrm>
            <a:off x="152400" y="768350"/>
            <a:ext cx="8686800" cy="396875"/>
          </a:xfrm>
          <a:prstGeom prst="rect">
            <a:avLst/>
          </a:prstGeom>
          <a:noFill/>
          <a:ln w="9525">
            <a:noFill/>
            <a:miter lim="800000"/>
            <a:headEnd/>
            <a:tailEnd/>
          </a:ln>
          <a:effectLst/>
        </p:spPr>
        <p:txBody>
          <a:bodyPr lIns="91422" tIns="45711" rIns="91422" bIns="45711">
            <a:spAutoFit/>
          </a:bodyPr>
          <a:lstStyle/>
          <a:p>
            <a:pPr algn="ctr" eaLnBrk="0" hangingPunct="0">
              <a:defRPr/>
            </a:pPr>
            <a:r>
              <a:rPr lang="en-US" sz="2000" b="1">
                <a:effectLst>
                  <a:outerShdw blurRad="38100" dist="38100" dir="2700000" algn="tl">
                    <a:srgbClr val="C0C0C0"/>
                  </a:outerShdw>
                </a:effectLst>
                <a:cs typeface="Times New Roman" pitchFamily="18" charset="0"/>
              </a:rPr>
              <a:t>Public Officials Surveys: </a:t>
            </a:r>
            <a:r>
              <a:rPr lang="en-US" sz="2000" b="1" i="1">
                <a:effectLst>
                  <a:outerShdw blurRad="38100" dist="38100" dir="2700000" algn="tl">
                    <a:srgbClr val="C0C0C0"/>
                  </a:outerShdw>
                </a:effectLst>
                <a:cs typeface="Times New Roman" pitchFamily="18" charset="0"/>
              </a:rPr>
              <a:t>Purchasing Public Positions</a:t>
            </a:r>
          </a:p>
        </p:txBody>
      </p:sp>
      <p:sp>
        <p:nvSpPr>
          <p:cNvPr id="193589" name="Text Box 53"/>
          <p:cNvSpPr txBox="1">
            <a:spLocks noChangeArrowheads="1"/>
          </p:cNvSpPr>
          <p:nvPr/>
        </p:nvSpPr>
        <p:spPr bwMode="auto">
          <a:xfrm>
            <a:off x="2133600" y="6324600"/>
            <a:ext cx="6588125" cy="319088"/>
          </a:xfrm>
          <a:prstGeom prst="rect">
            <a:avLst/>
          </a:prstGeom>
          <a:noFill/>
          <a:ln w="9525">
            <a:noFill/>
            <a:miter lim="800000"/>
            <a:headEnd/>
            <a:tailEnd/>
          </a:ln>
          <a:effectLst/>
        </p:spPr>
        <p:txBody>
          <a:bodyPr wrap="none" lIns="91422" tIns="45711" rIns="91422" bIns="45711">
            <a:spAutoFit/>
          </a:bodyPr>
          <a:lstStyle/>
          <a:p>
            <a:pPr eaLnBrk="0" hangingPunct="0">
              <a:defRPr/>
            </a:pPr>
            <a:r>
              <a:rPr lang="en-US" sz="1500" b="1">
                <a:effectLst>
                  <a:outerShdw blurRad="38100" dist="38100" dir="2700000" algn="tl">
                    <a:srgbClr val="C0C0C0"/>
                  </a:outerShdw>
                </a:effectLst>
                <a:cs typeface="Times New Roman" pitchFamily="18" charset="0"/>
              </a:rPr>
              <a:t>Percent of public officials believed to have purchased their positions</a:t>
            </a:r>
            <a:endParaRPr lang="en-US" sz="1700" b="1">
              <a:effectLst>
                <a:outerShdw blurRad="38100" dist="38100" dir="2700000" algn="tl">
                  <a:srgbClr val="C0C0C0"/>
                </a:outerShdw>
              </a:effectLst>
              <a:cs typeface="Times New Roman" pitchFamily="18" charset="0"/>
            </a:endParaRPr>
          </a:p>
        </p:txBody>
      </p:sp>
      <p:sp>
        <p:nvSpPr>
          <p:cNvPr id="193590" name="Text Box 54"/>
          <p:cNvSpPr txBox="1">
            <a:spLocks noChangeArrowheads="1"/>
          </p:cNvSpPr>
          <p:nvPr/>
        </p:nvSpPr>
        <p:spPr bwMode="auto">
          <a:xfrm>
            <a:off x="6081713" y="5072063"/>
            <a:ext cx="2711450" cy="728662"/>
          </a:xfrm>
          <a:prstGeom prst="rect">
            <a:avLst/>
          </a:prstGeom>
          <a:noFill/>
          <a:ln w="9525">
            <a:noFill/>
            <a:miter lim="800000"/>
            <a:headEnd/>
            <a:tailEnd/>
          </a:ln>
          <a:effectLst/>
        </p:spPr>
        <p:txBody>
          <a:bodyPr lIns="91422" tIns="45711" rIns="91422" bIns="45711">
            <a:spAutoFit/>
          </a:bodyPr>
          <a:lstStyle/>
          <a:p>
            <a:pPr eaLnBrk="0" hangingPunct="0">
              <a:defRPr/>
            </a:pPr>
            <a:r>
              <a:rPr lang="en-US" sz="900" b="1">
                <a:effectLst>
                  <a:outerShdw blurRad="38100" dist="38100" dir="2700000" algn="tl">
                    <a:srgbClr val="C0C0C0"/>
                  </a:outerShdw>
                </a:effectLst>
                <a:cs typeface="Times New Roman" pitchFamily="18" charset="0"/>
              </a:rPr>
              <a:t>Based on 1998 World Bank surveys of public officials in these countries:  218 public officials in Latvia (with Latvia Facts); 350 public officials in Georgia (with GORBI); and 97 public officials in Albania (with ACER).</a:t>
            </a:r>
          </a:p>
        </p:txBody>
      </p:sp>
      <p:sp>
        <p:nvSpPr>
          <p:cNvPr id="193591" name="Text Box 55"/>
          <p:cNvSpPr txBox="1">
            <a:spLocks noChangeArrowheads="1"/>
          </p:cNvSpPr>
          <p:nvPr/>
        </p:nvSpPr>
        <p:spPr bwMode="auto">
          <a:xfrm>
            <a:off x="6000750" y="1360488"/>
            <a:ext cx="376238" cy="288925"/>
          </a:xfrm>
          <a:prstGeom prst="rect">
            <a:avLst/>
          </a:prstGeom>
          <a:noFill/>
          <a:ln w="9525">
            <a:noFill/>
            <a:miter lim="800000"/>
            <a:headEnd/>
            <a:tailEnd/>
          </a:ln>
          <a:effectLst/>
        </p:spPr>
        <p:txBody>
          <a:bodyPr wrap="none" lIns="91422" tIns="45711" rIns="91422" bIns="45711">
            <a:spAutoFit/>
          </a:bodyPr>
          <a:lstStyle/>
          <a:p>
            <a:pPr eaLnBrk="0" hangingPunct="0">
              <a:defRPr/>
            </a:pPr>
            <a:r>
              <a:rPr lang="en-US" sz="1300" b="1" i="1">
                <a:effectLst>
                  <a:outerShdw blurRad="38100" dist="38100" dir="2700000" algn="tl">
                    <a:srgbClr val="C0C0C0"/>
                  </a:outerShdw>
                </a:effectLst>
                <a:cs typeface="Times New Roman" pitchFamily="18" charset="0"/>
              </a:rPr>
              <a:t>48</a:t>
            </a:r>
          </a:p>
        </p:txBody>
      </p:sp>
      <p:sp>
        <p:nvSpPr>
          <p:cNvPr id="193592" name="Text Box 56"/>
          <p:cNvSpPr txBox="1">
            <a:spLocks noChangeArrowheads="1"/>
          </p:cNvSpPr>
          <p:nvPr/>
        </p:nvSpPr>
        <p:spPr bwMode="auto">
          <a:xfrm>
            <a:off x="6878638" y="1211263"/>
            <a:ext cx="376237" cy="288925"/>
          </a:xfrm>
          <a:prstGeom prst="rect">
            <a:avLst/>
          </a:prstGeom>
          <a:noFill/>
          <a:ln w="9525">
            <a:noFill/>
            <a:miter lim="800000"/>
            <a:headEnd/>
            <a:tailEnd/>
          </a:ln>
          <a:effectLst/>
        </p:spPr>
        <p:txBody>
          <a:bodyPr wrap="none" lIns="91422" tIns="45711" rIns="91422" bIns="45711">
            <a:spAutoFit/>
          </a:bodyPr>
          <a:lstStyle/>
          <a:p>
            <a:pPr eaLnBrk="0" hangingPunct="0">
              <a:defRPr/>
            </a:pPr>
            <a:r>
              <a:rPr lang="en-US" sz="1300" b="1" i="1">
                <a:effectLst>
                  <a:outerShdw blurRad="38100" dist="38100" dir="2700000" algn="tl">
                    <a:srgbClr val="C0C0C0"/>
                  </a:outerShdw>
                </a:effectLst>
                <a:cs typeface="Times New Roman" pitchFamily="18" charset="0"/>
              </a:rPr>
              <a:t>60</a:t>
            </a:r>
          </a:p>
        </p:txBody>
      </p:sp>
      <p:sp>
        <p:nvSpPr>
          <p:cNvPr id="193593" name="Text Box 57"/>
          <p:cNvSpPr txBox="1">
            <a:spLocks noChangeArrowheads="1"/>
          </p:cNvSpPr>
          <p:nvPr/>
        </p:nvSpPr>
        <p:spPr bwMode="auto">
          <a:xfrm>
            <a:off x="5467350" y="1514475"/>
            <a:ext cx="376238" cy="288925"/>
          </a:xfrm>
          <a:prstGeom prst="rect">
            <a:avLst/>
          </a:prstGeom>
          <a:noFill/>
          <a:ln w="9525">
            <a:noFill/>
            <a:miter lim="800000"/>
            <a:headEnd/>
            <a:tailEnd/>
          </a:ln>
          <a:effectLst/>
        </p:spPr>
        <p:txBody>
          <a:bodyPr wrap="none" lIns="91422" tIns="45711" rIns="91422" bIns="45711">
            <a:spAutoFit/>
          </a:bodyPr>
          <a:lstStyle/>
          <a:p>
            <a:pPr eaLnBrk="0" hangingPunct="0">
              <a:defRPr/>
            </a:pPr>
            <a:r>
              <a:rPr lang="en-US" sz="1300" b="1" i="1">
                <a:effectLst>
                  <a:outerShdw blurRad="38100" dist="38100" dir="2700000" algn="tl">
                    <a:srgbClr val="C0C0C0"/>
                  </a:outerShdw>
                </a:effectLst>
                <a:cs typeface="Times New Roman" pitchFamily="18" charset="0"/>
              </a:rPr>
              <a:t>41</a:t>
            </a:r>
          </a:p>
        </p:txBody>
      </p:sp>
      <p:sp>
        <p:nvSpPr>
          <p:cNvPr id="193594" name="Text Box 58"/>
          <p:cNvSpPr txBox="1">
            <a:spLocks noChangeArrowheads="1"/>
          </p:cNvSpPr>
          <p:nvPr/>
        </p:nvSpPr>
        <p:spPr bwMode="auto">
          <a:xfrm>
            <a:off x="6248400" y="1817688"/>
            <a:ext cx="374650" cy="288925"/>
          </a:xfrm>
          <a:prstGeom prst="rect">
            <a:avLst/>
          </a:prstGeom>
          <a:noFill/>
          <a:ln w="9525">
            <a:noFill/>
            <a:miter lim="800000"/>
            <a:headEnd/>
            <a:tailEnd/>
          </a:ln>
          <a:effectLst/>
        </p:spPr>
        <p:txBody>
          <a:bodyPr wrap="none" lIns="91422" tIns="45711" rIns="91422" bIns="45711">
            <a:spAutoFit/>
          </a:bodyPr>
          <a:lstStyle/>
          <a:p>
            <a:pPr eaLnBrk="0" hangingPunct="0">
              <a:defRPr/>
            </a:pPr>
            <a:r>
              <a:rPr lang="en-US" sz="1300" b="1" i="1">
                <a:effectLst>
                  <a:outerShdw blurRad="38100" dist="38100" dir="2700000" algn="tl">
                    <a:srgbClr val="C0C0C0"/>
                  </a:outerShdw>
                </a:effectLst>
                <a:cs typeface="Times New Roman" pitchFamily="18" charset="0"/>
              </a:rPr>
              <a:t>52</a:t>
            </a:r>
          </a:p>
        </p:txBody>
      </p:sp>
      <p:sp>
        <p:nvSpPr>
          <p:cNvPr id="193595" name="Text Box 59"/>
          <p:cNvSpPr txBox="1">
            <a:spLocks noChangeArrowheads="1"/>
          </p:cNvSpPr>
          <p:nvPr/>
        </p:nvSpPr>
        <p:spPr bwMode="auto">
          <a:xfrm>
            <a:off x="5410200" y="1941513"/>
            <a:ext cx="374650" cy="287337"/>
          </a:xfrm>
          <a:prstGeom prst="rect">
            <a:avLst/>
          </a:prstGeom>
          <a:noFill/>
          <a:ln w="9525">
            <a:noFill/>
            <a:miter lim="800000"/>
            <a:headEnd/>
            <a:tailEnd/>
          </a:ln>
          <a:effectLst/>
        </p:spPr>
        <p:txBody>
          <a:bodyPr wrap="none" lIns="91422" tIns="45711" rIns="91422" bIns="45711">
            <a:spAutoFit/>
          </a:bodyPr>
          <a:lstStyle/>
          <a:p>
            <a:pPr eaLnBrk="0" hangingPunct="0">
              <a:defRPr/>
            </a:pPr>
            <a:r>
              <a:rPr lang="en-US" sz="1300" b="1" i="1">
                <a:effectLst>
                  <a:outerShdw blurRad="38100" dist="38100" dir="2700000" algn="tl">
                    <a:srgbClr val="C0C0C0"/>
                  </a:outerShdw>
                </a:effectLst>
                <a:cs typeface="Times New Roman" pitchFamily="18" charset="0"/>
              </a:rPr>
              <a:t>41</a:t>
            </a:r>
          </a:p>
        </p:txBody>
      </p:sp>
      <p:sp>
        <p:nvSpPr>
          <p:cNvPr id="193596" name="Text Box 60"/>
          <p:cNvSpPr txBox="1">
            <a:spLocks noChangeArrowheads="1"/>
          </p:cNvSpPr>
          <p:nvPr/>
        </p:nvSpPr>
        <p:spPr bwMode="auto">
          <a:xfrm>
            <a:off x="4191000" y="2093913"/>
            <a:ext cx="374650" cy="288925"/>
          </a:xfrm>
          <a:prstGeom prst="rect">
            <a:avLst/>
          </a:prstGeom>
          <a:noFill/>
          <a:ln w="9525">
            <a:noFill/>
            <a:miter lim="800000"/>
            <a:headEnd/>
            <a:tailEnd/>
          </a:ln>
          <a:effectLst/>
        </p:spPr>
        <p:txBody>
          <a:bodyPr wrap="none" lIns="91422" tIns="45711" rIns="91422" bIns="45711">
            <a:spAutoFit/>
          </a:bodyPr>
          <a:lstStyle/>
          <a:p>
            <a:pPr eaLnBrk="0" hangingPunct="0">
              <a:defRPr/>
            </a:pPr>
            <a:r>
              <a:rPr lang="en-US" sz="1300" b="1" i="1">
                <a:effectLst>
                  <a:outerShdw blurRad="38100" dist="38100" dir="2700000" algn="tl">
                    <a:srgbClr val="C0C0C0"/>
                  </a:outerShdw>
                </a:effectLst>
                <a:cs typeface="Times New Roman" pitchFamily="18" charset="0"/>
              </a:rPr>
              <a:t>25</a:t>
            </a:r>
          </a:p>
        </p:txBody>
      </p:sp>
      <p:sp>
        <p:nvSpPr>
          <p:cNvPr id="193597" name="Text Box 61"/>
          <p:cNvSpPr txBox="1">
            <a:spLocks noChangeArrowheads="1"/>
          </p:cNvSpPr>
          <p:nvPr/>
        </p:nvSpPr>
        <p:spPr bwMode="auto">
          <a:xfrm>
            <a:off x="5562600" y="2398713"/>
            <a:ext cx="376238" cy="288925"/>
          </a:xfrm>
          <a:prstGeom prst="rect">
            <a:avLst/>
          </a:prstGeom>
          <a:noFill/>
          <a:ln w="9525">
            <a:noFill/>
            <a:miter lim="800000"/>
            <a:headEnd/>
            <a:tailEnd/>
          </a:ln>
          <a:effectLst/>
        </p:spPr>
        <p:txBody>
          <a:bodyPr wrap="none" lIns="91422" tIns="45711" rIns="91422" bIns="45711">
            <a:spAutoFit/>
          </a:bodyPr>
          <a:lstStyle/>
          <a:p>
            <a:pPr eaLnBrk="0" hangingPunct="0">
              <a:defRPr/>
            </a:pPr>
            <a:r>
              <a:rPr lang="en-US" sz="1300" b="1" i="1">
                <a:effectLst>
                  <a:outerShdw blurRad="38100" dist="38100" dir="2700000" algn="tl">
                    <a:srgbClr val="C0C0C0"/>
                  </a:outerShdw>
                </a:effectLst>
                <a:cs typeface="Times New Roman" pitchFamily="18" charset="0"/>
              </a:rPr>
              <a:t>43</a:t>
            </a:r>
          </a:p>
        </p:txBody>
      </p:sp>
      <p:sp>
        <p:nvSpPr>
          <p:cNvPr id="193598" name="Text Box 62"/>
          <p:cNvSpPr txBox="1">
            <a:spLocks noChangeArrowheads="1"/>
          </p:cNvSpPr>
          <p:nvPr/>
        </p:nvSpPr>
        <p:spPr bwMode="auto">
          <a:xfrm>
            <a:off x="4800600" y="2549525"/>
            <a:ext cx="376238" cy="288925"/>
          </a:xfrm>
          <a:prstGeom prst="rect">
            <a:avLst/>
          </a:prstGeom>
          <a:noFill/>
          <a:ln w="9525">
            <a:noFill/>
            <a:miter lim="800000"/>
            <a:headEnd/>
            <a:tailEnd/>
          </a:ln>
          <a:effectLst/>
        </p:spPr>
        <p:txBody>
          <a:bodyPr wrap="none" lIns="91422" tIns="45711" rIns="91422" bIns="45711">
            <a:spAutoFit/>
          </a:bodyPr>
          <a:lstStyle/>
          <a:p>
            <a:pPr eaLnBrk="0" hangingPunct="0">
              <a:defRPr/>
            </a:pPr>
            <a:r>
              <a:rPr lang="en-US" sz="1300" b="1" i="1">
                <a:effectLst>
                  <a:outerShdw blurRad="38100" dist="38100" dir="2700000" algn="tl">
                    <a:srgbClr val="C0C0C0"/>
                  </a:outerShdw>
                </a:effectLst>
                <a:cs typeface="Times New Roman" pitchFamily="18" charset="0"/>
              </a:rPr>
              <a:t>33</a:t>
            </a:r>
          </a:p>
        </p:txBody>
      </p:sp>
      <p:sp>
        <p:nvSpPr>
          <p:cNvPr id="193599" name="Text Box 63"/>
          <p:cNvSpPr txBox="1">
            <a:spLocks noChangeArrowheads="1"/>
          </p:cNvSpPr>
          <p:nvPr/>
        </p:nvSpPr>
        <p:spPr bwMode="auto">
          <a:xfrm>
            <a:off x="5257800" y="2960688"/>
            <a:ext cx="374650" cy="288925"/>
          </a:xfrm>
          <a:prstGeom prst="rect">
            <a:avLst/>
          </a:prstGeom>
          <a:noFill/>
          <a:ln w="9525">
            <a:noFill/>
            <a:miter lim="800000"/>
            <a:headEnd/>
            <a:tailEnd/>
          </a:ln>
          <a:effectLst/>
        </p:spPr>
        <p:txBody>
          <a:bodyPr wrap="none" lIns="91422" tIns="45711" rIns="91422" bIns="45711">
            <a:spAutoFit/>
          </a:bodyPr>
          <a:lstStyle/>
          <a:p>
            <a:pPr eaLnBrk="0" hangingPunct="0">
              <a:defRPr/>
            </a:pPr>
            <a:r>
              <a:rPr lang="en-US" sz="1300" b="1" i="1">
                <a:effectLst>
                  <a:outerShdw blurRad="38100" dist="38100" dir="2700000" algn="tl">
                    <a:srgbClr val="C0C0C0"/>
                  </a:outerShdw>
                </a:effectLst>
                <a:cs typeface="Times New Roman" pitchFamily="18" charset="0"/>
              </a:rPr>
              <a:t>39</a:t>
            </a:r>
          </a:p>
        </p:txBody>
      </p:sp>
      <p:sp>
        <p:nvSpPr>
          <p:cNvPr id="193600" name="Text Box 64"/>
          <p:cNvSpPr txBox="1">
            <a:spLocks noChangeArrowheads="1"/>
          </p:cNvSpPr>
          <p:nvPr/>
        </p:nvSpPr>
        <p:spPr bwMode="auto">
          <a:xfrm>
            <a:off x="4343400" y="2703513"/>
            <a:ext cx="374650" cy="287337"/>
          </a:xfrm>
          <a:prstGeom prst="rect">
            <a:avLst/>
          </a:prstGeom>
          <a:noFill/>
          <a:ln w="9525">
            <a:noFill/>
            <a:miter lim="800000"/>
            <a:headEnd/>
            <a:tailEnd/>
          </a:ln>
          <a:effectLst/>
        </p:spPr>
        <p:txBody>
          <a:bodyPr wrap="none" lIns="91422" tIns="45711" rIns="91422" bIns="45711">
            <a:spAutoFit/>
          </a:bodyPr>
          <a:lstStyle/>
          <a:p>
            <a:pPr eaLnBrk="0" hangingPunct="0">
              <a:defRPr/>
            </a:pPr>
            <a:r>
              <a:rPr lang="en-US" sz="1300" b="1" i="1">
                <a:effectLst>
                  <a:outerShdw blurRad="38100" dist="38100" dir="2700000" algn="tl">
                    <a:srgbClr val="C0C0C0"/>
                  </a:outerShdw>
                </a:effectLst>
                <a:cs typeface="Times New Roman" pitchFamily="18" charset="0"/>
              </a:rPr>
              <a:t>27</a:t>
            </a:r>
          </a:p>
        </p:txBody>
      </p:sp>
      <p:sp>
        <p:nvSpPr>
          <p:cNvPr id="193601" name="Text Box 65"/>
          <p:cNvSpPr txBox="1">
            <a:spLocks noChangeArrowheads="1"/>
          </p:cNvSpPr>
          <p:nvPr/>
        </p:nvSpPr>
        <p:spPr bwMode="auto">
          <a:xfrm>
            <a:off x="4705350" y="3160713"/>
            <a:ext cx="374650" cy="288925"/>
          </a:xfrm>
          <a:prstGeom prst="rect">
            <a:avLst/>
          </a:prstGeom>
          <a:noFill/>
          <a:ln w="9525">
            <a:noFill/>
            <a:miter lim="800000"/>
            <a:headEnd/>
            <a:tailEnd/>
          </a:ln>
          <a:effectLst/>
        </p:spPr>
        <p:txBody>
          <a:bodyPr wrap="none" lIns="91422" tIns="45711" rIns="91422" bIns="45711">
            <a:spAutoFit/>
          </a:bodyPr>
          <a:lstStyle/>
          <a:p>
            <a:pPr eaLnBrk="0" hangingPunct="0">
              <a:defRPr/>
            </a:pPr>
            <a:r>
              <a:rPr lang="en-US" sz="1300" b="1" i="1">
                <a:effectLst>
                  <a:outerShdw blurRad="38100" dist="38100" dir="2700000" algn="tl">
                    <a:srgbClr val="C0C0C0"/>
                  </a:outerShdw>
                </a:effectLst>
                <a:cs typeface="Times New Roman" pitchFamily="18" charset="0"/>
              </a:rPr>
              <a:t>32</a:t>
            </a:r>
          </a:p>
        </p:txBody>
      </p:sp>
      <p:sp>
        <p:nvSpPr>
          <p:cNvPr id="193602" name="Text Box 66"/>
          <p:cNvSpPr txBox="1">
            <a:spLocks noChangeArrowheads="1"/>
          </p:cNvSpPr>
          <p:nvPr/>
        </p:nvSpPr>
        <p:spPr bwMode="auto">
          <a:xfrm>
            <a:off x="3505200" y="3265488"/>
            <a:ext cx="374650" cy="288925"/>
          </a:xfrm>
          <a:prstGeom prst="rect">
            <a:avLst/>
          </a:prstGeom>
          <a:noFill/>
          <a:ln w="9525">
            <a:noFill/>
            <a:miter lim="800000"/>
            <a:headEnd/>
            <a:tailEnd/>
          </a:ln>
          <a:effectLst/>
        </p:spPr>
        <p:txBody>
          <a:bodyPr wrap="none" lIns="91422" tIns="45711" rIns="91422" bIns="45711">
            <a:spAutoFit/>
          </a:bodyPr>
          <a:lstStyle/>
          <a:p>
            <a:pPr eaLnBrk="0" hangingPunct="0">
              <a:defRPr/>
            </a:pPr>
            <a:r>
              <a:rPr lang="en-US" sz="1300" b="1" i="1">
                <a:effectLst>
                  <a:outerShdw blurRad="38100" dist="38100" dir="2700000" algn="tl">
                    <a:srgbClr val="C0C0C0"/>
                  </a:outerShdw>
                </a:effectLst>
                <a:cs typeface="Times New Roman" pitchFamily="18" charset="0"/>
              </a:rPr>
              <a:t>16</a:t>
            </a:r>
          </a:p>
        </p:txBody>
      </p:sp>
      <p:sp>
        <p:nvSpPr>
          <p:cNvPr id="193603" name="Text Box 67"/>
          <p:cNvSpPr txBox="1">
            <a:spLocks noChangeArrowheads="1"/>
          </p:cNvSpPr>
          <p:nvPr/>
        </p:nvSpPr>
        <p:spPr bwMode="auto">
          <a:xfrm>
            <a:off x="4171950" y="3570288"/>
            <a:ext cx="376238" cy="288925"/>
          </a:xfrm>
          <a:prstGeom prst="rect">
            <a:avLst/>
          </a:prstGeom>
          <a:noFill/>
          <a:ln w="9525">
            <a:noFill/>
            <a:miter lim="800000"/>
            <a:headEnd/>
            <a:tailEnd/>
          </a:ln>
          <a:effectLst/>
        </p:spPr>
        <p:txBody>
          <a:bodyPr wrap="none" lIns="91422" tIns="45711" rIns="91422" bIns="45711">
            <a:spAutoFit/>
          </a:bodyPr>
          <a:lstStyle/>
          <a:p>
            <a:pPr eaLnBrk="0" hangingPunct="0">
              <a:defRPr/>
            </a:pPr>
            <a:r>
              <a:rPr lang="en-US" sz="1300" b="1" i="1">
                <a:effectLst>
                  <a:outerShdw blurRad="38100" dist="38100" dir="2700000" algn="tl">
                    <a:srgbClr val="C0C0C0"/>
                  </a:outerShdw>
                </a:effectLst>
                <a:cs typeface="Times New Roman" pitchFamily="18" charset="0"/>
              </a:rPr>
              <a:t>25</a:t>
            </a:r>
          </a:p>
        </p:txBody>
      </p:sp>
      <p:sp>
        <p:nvSpPr>
          <p:cNvPr id="193604" name="Text Box 68"/>
          <p:cNvSpPr txBox="1">
            <a:spLocks noChangeArrowheads="1"/>
          </p:cNvSpPr>
          <p:nvPr/>
        </p:nvSpPr>
        <p:spPr bwMode="auto">
          <a:xfrm>
            <a:off x="3048000" y="5475288"/>
            <a:ext cx="376238" cy="288925"/>
          </a:xfrm>
          <a:prstGeom prst="rect">
            <a:avLst/>
          </a:prstGeom>
          <a:noFill/>
          <a:ln w="9525">
            <a:noFill/>
            <a:miter lim="800000"/>
            <a:headEnd/>
            <a:tailEnd/>
          </a:ln>
          <a:effectLst/>
        </p:spPr>
        <p:txBody>
          <a:bodyPr wrap="none" lIns="91422" tIns="45711" rIns="91422" bIns="45711">
            <a:spAutoFit/>
          </a:bodyPr>
          <a:lstStyle/>
          <a:p>
            <a:pPr eaLnBrk="0" hangingPunct="0">
              <a:defRPr/>
            </a:pPr>
            <a:r>
              <a:rPr lang="en-US" sz="1300" b="1" i="1">
                <a:effectLst>
                  <a:outerShdw blurRad="38100" dist="38100" dir="2700000" algn="tl">
                    <a:srgbClr val="C0C0C0"/>
                  </a:outerShdw>
                </a:effectLst>
                <a:cs typeface="Times New Roman" pitchFamily="18" charset="0"/>
              </a:rPr>
              <a:t>10</a:t>
            </a:r>
          </a:p>
        </p:txBody>
      </p:sp>
      <p:sp>
        <p:nvSpPr>
          <p:cNvPr id="193605" name="Text Box 69"/>
          <p:cNvSpPr txBox="1">
            <a:spLocks noChangeArrowheads="1"/>
          </p:cNvSpPr>
          <p:nvPr/>
        </p:nvSpPr>
        <p:spPr bwMode="auto">
          <a:xfrm>
            <a:off x="5334000" y="3722688"/>
            <a:ext cx="374650" cy="288925"/>
          </a:xfrm>
          <a:prstGeom prst="rect">
            <a:avLst/>
          </a:prstGeom>
          <a:noFill/>
          <a:ln w="9525">
            <a:noFill/>
            <a:miter lim="800000"/>
            <a:headEnd/>
            <a:tailEnd/>
          </a:ln>
          <a:effectLst/>
        </p:spPr>
        <p:txBody>
          <a:bodyPr wrap="none" lIns="91422" tIns="45711" rIns="91422" bIns="45711">
            <a:spAutoFit/>
          </a:bodyPr>
          <a:lstStyle/>
          <a:p>
            <a:pPr eaLnBrk="0" hangingPunct="0">
              <a:defRPr/>
            </a:pPr>
            <a:r>
              <a:rPr lang="en-US" sz="1300" b="1" i="1">
                <a:effectLst>
                  <a:outerShdw blurRad="38100" dist="38100" dir="2700000" algn="tl">
                    <a:srgbClr val="C0C0C0"/>
                  </a:outerShdw>
                </a:effectLst>
                <a:cs typeface="Times New Roman" pitchFamily="18" charset="0"/>
              </a:rPr>
              <a:t>40</a:t>
            </a:r>
          </a:p>
        </p:txBody>
      </p:sp>
      <p:sp>
        <p:nvSpPr>
          <p:cNvPr id="193606" name="Text Box 70"/>
          <p:cNvSpPr txBox="1">
            <a:spLocks noChangeArrowheads="1"/>
          </p:cNvSpPr>
          <p:nvPr/>
        </p:nvSpPr>
        <p:spPr bwMode="auto">
          <a:xfrm>
            <a:off x="4114800" y="3876675"/>
            <a:ext cx="376238" cy="288925"/>
          </a:xfrm>
          <a:prstGeom prst="rect">
            <a:avLst/>
          </a:prstGeom>
          <a:noFill/>
          <a:ln w="9525">
            <a:noFill/>
            <a:miter lim="800000"/>
            <a:headEnd/>
            <a:tailEnd/>
          </a:ln>
          <a:effectLst/>
        </p:spPr>
        <p:txBody>
          <a:bodyPr wrap="none" lIns="91422" tIns="45711" rIns="91422" bIns="45711">
            <a:spAutoFit/>
          </a:bodyPr>
          <a:lstStyle/>
          <a:p>
            <a:pPr eaLnBrk="0" hangingPunct="0">
              <a:defRPr/>
            </a:pPr>
            <a:r>
              <a:rPr lang="en-US" sz="1300" b="1" i="1">
                <a:effectLst>
                  <a:outerShdw blurRad="38100" dist="38100" dir="2700000" algn="tl">
                    <a:srgbClr val="C0C0C0"/>
                  </a:outerShdw>
                </a:effectLst>
                <a:cs typeface="Times New Roman" pitchFamily="18" charset="0"/>
              </a:rPr>
              <a:t>23</a:t>
            </a:r>
          </a:p>
        </p:txBody>
      </p:sp>
      <p:sp>
        <p:nvSpPr>
          <p:cNvPr id="193607" name="Text Box 71"/>
          <p:cNvSpPr txBox="1">
            <a:spLocks noChangeArrowheads="1"/>
          </p:cNvSpPr>
          <p:nvPr/>
        </p:nvSpPr>
        <p:spPr bwMode="auto">
          <a:xfrm>
            <a:off x="2667000" y="5324475"/>
            <a:ext cx="280988" cy="288925"/>
          </a:xfrm>
          <a:prstGeom prst="rect">
            <a:avLst/>
          </a:prstGeom>
          <a:noFill/>
          <a:ln w="9525">
            <a:noFill/>
            <a:miter lim="800000"/>
            <a:headEnd/>
            <a:tailEnd/>
          </a:ln>
          <a:effectLst/>
        </p:spPr>
        <p:txBody>
          <a:bodyPr wrap="none" lIns="91422" tIns="45711" rIns="91422" bIns="45711">
            <a:spAutoFit/>
          </a:bodyPr>
          <a:lstStyle/>
          <a:p>
            <a:pPr eaLnBrk="0" hangingPunct="0">
              <a:defRPr/>
            </a:pPr>
            <a:r>
              <a:rPr lang="en-US" sz="1300" b="1" i="1">
                <a:effectLst>
                  <a:outerShdw blurRad="38100" dist="38100" dir="2700000" algn="tl">
                    <a:srgbClr val="C0C0C0"/>
                  </a:outerShdw>
                </a:effectLst>
                <a:cs typeface="Times New Roman" pitchFamily="18" charset="0"/>
              </a:rPr>
              <a:t>5</a:t>
            </a:r>
          </a:p>
        </p:txBody>
      </p:sp>
      <p:sp>
        <p:nvSpPr>
          <p:cNvPr id="193608" name="Text Box 72"/>
          <p:cNvSpPr txBox="1">
            <a:spLocks noChangeArrowheads="1"/>
          </p:cNvSpPr>
          <p:nvPr/>
        </p:nvSpPr>
        <p:spPr bwMode="auto">
          <a:xfrm>
            <a:off x="3638550" y="5065713"/>
            <a:ext cx="376238" cy="288925"/>
          </a:xfrm>
          <a:prstGeom prst="rect">
            <a:avLst/>
          </a:prstGeom>
          <a:noFill/>
          <a:ln w="9525">
            <a:noFill/>
            <a:miter lim="800000"/>
            <a:headEnd/>
            <a:tailEnd/>
          </a:ln>
          <a:effectLst/>
        </p:spPr>
        <p:txBody>
          <a:bodyPr wrap="none" lIns="91422" tIns="45711" rIns="91422" bIns="45711">
            <a:spAutoFit/>
          </a:bodyPr>
          <a:lstStyle/>
          <a:p>
            <a:pPr eaLnBrk="0" hangingPunct="0">
              <a:defRPr/>
            </a:pPr>
            <a:r>
              <a:rPr lang="en-US" sz="1300" b="1" i="1">
                <a:effectLst>
                  <a:outerShdw blurRad="38100" dist="38100" dir="2700000" algn="tl">
                    <a:srgbClr val="C0C0C0"/>
                  </a:outerShdw>
                </a:effectLst>
                <a:cs typeface="Times New Roman" pitchFamily="18" charset="0"/>
              </a:rPr>
              <a:t>18</a:t>
            </a:r>
          </a:p>
        </p:txBody>
      </p:sp>
      <p:sp>
        <p:nvSpPr>
          <p:cNvPr id="193609" name="Text Box 73"/>
          <p:cNvSpPr txBox="1">
            <a:spLocks noChangeArrowheads="1"/>
          </p:cNvSpPr>
          <p:nvPr/>
        </p:nvSpPr>
        <p:spPr bwMode="auto">
          <a:xfrm>
            <a:off x="4171950" y="4760913"/>
            <a:ext cx="376238" cy="288925"/>
          </a:xfrm>
          <a:prstGeom prst="rect">
            <a:avLst/>
          </a:prstGeom>
          <a:noFill/>
          <a:ln w="9525">
            <a:noFill/>
            <a:miter lim="800000"/>
            <a:headEnd/>
            <a:tailEnd/>
          </a:ln>
          <a:effectLst/>
        </p:spPr>
        <p:txBody>
          <a:bodyPr wrap="none" lIns="91422" tIns="45711" rIns="91422" bIns="45711">
            <a:spAutoFit/>
          </a:bodyPr>
          <a:lstStyle/>
          <a:p>
            <a:pPr eaLnBrk="0" hangingPunct="0">
              <a:defRPr/>
            </a:pPr>
            <a:r>
              <a:rPr lang="en-US" sz="1300" b="1" i="1">
                <a:effectLst>
                  <a:outerShdw blurRad="38100" dist="38100" dir="2700000" algn="tl">
                    <a:srgbClr val="C0C0C0"/>
                  </a:outerShdw>
                </a:effectLst>
                <a:cs typeface="Times New Roman" pitchFamily="18" charset="0"/>
              </a:rPr>
              <a:t>24</a:t>
            </a:r>
          </a:p>
        </p:txBody>
      </p:sp>
      <p:sp>
        <p:nvSpPr>
          <p:cNvPr id="193610" name="Text Box 74"/>
          <p:cNvSpPr txBox="1">
            <a:spLocks noChangeArrowheads="1"/>
          </p:cNvSpPr>
          <p:nvPr/>
        </p:nvSpPr>
        <p:spPr bwMode="auto">
          <a:xfrm>
            <a:off x="4781550" y="4303713"/>
            <a:ext cx="374650" cy="288925"/>
          </a:xfrm>
          <a:prstGeom prst="rect">
            <a:avLst/>
          </a:prstGeom>
          <a:noFill/>
          <a:ln w="9525">
            <a:noFill/>
            <a:miter lim="800000"/>
            <a:headEnd/>
            <a:tailEnd/>
          </a:ln>
          <a:effectLst/>
        </p:spPr>
        <p:txBody>
          <a:bodyPr wrap="none" lIns="91422" tIns="45711" rIns="91422" bIns="45711">
            <a:spAutoFit/>
          </a:bodyPr>
          <a:lstStyle/>
          <a:p>
            <a:pPr eaLnBrk="0" hangingPunct="0">
              <a:defRPr/>
            </a:pPr>
            <a:r>
              <a:rPr lang="en-US" sz="1300" b="1" i="1">
                <a:effectLst>
                  <a:outerShdw blurRad="38100" dist="38100" dir="2700000" algn="tl">
                    <a:srgbClr val="C0C0C0"/>
                  </a:outerShdw>
                </a:effectLst>
                <a:cs typeface="Times New Roman" pitchFamily="18" charset="0"/>
              </a:rPr>
              <a:t>33</a:t>
            </a:r>
          </a:p>
        </p:txBody>
      </p:sp>
      <p:sp>
        <p:nvSpPr>
          <p:cNvPr id="193611" name="Text Box 75"/>
          <p:cNvSpPr txBox="1">
            <a:spLocks noChangeArrowheads="1"/>
          </p:cNvSpPr>
          <p:nvPr/>
        </p:nvSpPr>
        <p:spPr bwMode="auto">
          <a:xfrm>
            <a:off x="4705350" y="4149725"/>
            <a:ext cx="374650" cy="288925"/>
          </a:xfrm>
          <a:prstGeom prst="rect">
            <a:avLst/>
          </a:prstGeom>
          <a:noFill/>
          <a:ln w="9525">
            <a:noFill/>
            <a:miter lim="800000"/>
            <a:headEnd/>
            <a:tailEnd/>
          </a:ln>
          <a:effectLst/>
        </p:spPr>
        <p:txBody>
          <a:bodyPr wrap="none" lIns="91422" tIns="45711" rIns="91422" bIns="45711">
            <a:spAutoFit/>
          </a:bodyPr>
          <a:lstStyle/>
          <a:p>
            <a:pPr eaLnBrk="0" hangingPunct="0">
              <a:defRPr/>
            </a:pPr>
            <a:r>
              <a:rPr lang="en-US" sz="1300" b="1" i="1">
                <a:effectLst>
                  <a:outerShdw blurRad="38100" dist="38100" dir="2700000" algn="tl">
                    <a:srgbClr val="C0C0C0"/>
                  </a:outerShdw>
                </a:effectLst>
                <a:cs typeface="Times New Roman" pitchFamily="18" charset="0"/>
              </a:rPr>
              <a:t>32</a:t>
            </a:r>
          </a:p>
        </p:txBody>
      </p:sp>
      <p:sp>
        <p:nvSpPr>
          <p:cNvPr id="193612" name="Text Box 76"/>
          <p:cNvSpPr txBox="1">
            <a:spLocks noChangeArrowheads="1"/>
          </p:cNvSpPr>
          <p:nvPr/>
        </p:nvSpPr>
        <p:spPr bwMode="auto">
          <a:xfrm>
            <a:off x="3352800" y="4454525"/>
            <a:ext cx="374650" cy="288925"/>
          </a:xfrm>
          <a:prstGeom prst="rect">
            <a:avLst/>
          </a:prstGeom>
          <a:noFill/>
          <a:ln w="9525">
            <a:noFill/>
            <a:miter lim="800000"/>
            <a:headEnd/>
            <a:tailEnd/>
          </a:ln>
          <a:effectLst/>
        </p:spPr>
        <p:txBody>
          <a:bodyPr wrap="none" lIns="91422" tIns="45711" rIns="91422" bIns="45711">
            <a:spAutoFit/>
          </a:bodyPr>
          <a:lstStyle/>
          <a:p>
            <a:pPr eaLnBrk="0" hangingPunct="0">
              <a:defRPr/>
            </a:pPr>
            <a:r>
              <a:rPr lang="en-US" sz="1300" b="1" i="1">
                <a:effectLst>
                  <a:outerShdw blurRad="38100" dist="38100" dir="2700000" algn="tl">
                    <a:srgbClr val="C0C0C0"/>
                  </a:outerShdw>
                </a:effectLst>
                <a:cs typeface="Times New Roman" pitchFamily="18" charset="0"/>
              </a:rPr>
              <a:t>14</a:t>
            </a:r>
          </a:p>
        </p:txBody>
      </p:sp>
      <p:sp>
        <p:nvSpPr>
          <p:cNvPr id="193613" name="Text Box 77"/>
          <p:cNvSpPr txBox="1">
            <a:spLocks noChangeArrowheads="1"/>
          </p:cNvSpPr>
          <p:nvPr/>
        </p:nvSpPr>
        <p:spPr bwMode="auto">
          <a:xfrm>
            <a:off x="3886200" y="4911725"/>
            <a:ext cx="376238" cy="288925"/>
          </a:xfrm>
          <a:prstGeom prst="rect">
            <a:avLst/>
          </a:prstGeom>
          <a:noFill/>
          <a:ln w="9525">
            <a:noFill/>
            <a:miter lim="800000"/>
            <a:headEnd/>
            <a:tailEnd/>
          </a:ln>
          <a:effectLst/>
        </p:spPr>
        <p:txBody>
          <a:bodyPr wrap="none" lIns="91422" tIns="45711" rIns="91422" bIns="45711">
            <a:spAutoFit/>
          </a:bodyPr>
          <a:lstStyle/>
          <a:p>
            <a:pPr eaLnBrk="0" hangingPunct="0">
              <a:defRPr/>
            </a:pPr>
            <a:r>
              <a:rPr lang="en-US" sz="1300" b="1" i="1">
                <a:effectLst>
                  <a:outerShdw blurRad="38100" dist="38100" dir="2700000" algn="tl">
                    <a:srgbClr val="C0C0C0"/>
                  </a:outerShdw>
                </a:effectLst>
                <a:cs typeface="Times New Roman" pitchFamily="18" charset="0"/>
              </a:rPr>
              <a:t>21</a:t>
            </a:r>
          </a:p>
        </p:txBody>
      </p:sp>
      <p:sp>
        <p:nvSpPr>
          <p:cNvPr id="193614" name="Text Box 78"/>
          <p:cNvSpPr txBox="1">
            <a:spLocks noChangeArrowheads="1"/>
          </p:cNvSpPr>
          <p:nvPr/>
        </p:nvSpPr>
        <p:spPr bwMode="auto">
          <a:xfrm>
            <a:off x="3714750" y="5635625"/>
            <a:ext cx="361950" cy="276225"/>
          </a:xfrm>
          <a:prstGeom prst="rect">
            <a:avLst/>
          </a:prstGeom>
          <a:noFill/>
          <a:ln w="9525">
            <a:noFill/>
            <a:miter lim="800000"/>
            <a:headEnd/>
            <a:tailEnd/>
          </a:ln>
          <a:effectLst/>
        </p:spPr>
        <p:txBody>
          <a:bodyPr wrap="none" lIns="91422" tIns="45711" rIns="91422" bIns="45711">
            <a:spAutoFit/>
          </a:bodyPr>
          <a:lstStyle/>
          <a:p>
            <a:pPr eaLnBrk="0" hangingPunct="0">
              <a:defRPr/>
            </a:pPr>
            <a:r>
              <a:rPr lang="en-US" sz="1200" b="1">
                <a:effectLst>
                  <a:outerShdw blurRad="38100" dist="38100" dir="2700000" algn="tl">
                    <a:srgbClr val="C0C0C0"/>
                  </a:outerShdw>
                </a:effectLst>
                <a:cs typeface="Times New Roman" pitchFamily="18" charset="0"/>
              </a:rPr>
              <a:t>19</a:t>
            </a:r>
          </a:p>
        </p:txBody>
      </p:sp>
      <p:sp>
        <p:nvSpPr>
          <p:cNvPr id="193615" name="Text Box 79"/>
          <p:cNvSpPr txBox="1">
            <a:spLocks noChangeArrowheads="1"/>
          </p:cNvSpPr>
          <p:nvPr/>
        </p:nvSpPr>
        <p:spPr bwMode="auto">
          <a:xfrm>
            <a:off x="152400" y="246063"/>
            <a:ext cx="8915400" cy="427037"/>
          </a:xfrm>
          <a:prstGeom prst="rect">
            <a:avLst/>
          </a:prstGeom>
          <a:noFill/>
          <a:ln w="12700">
            <a:noFill/>
            <a:miter lim="800000"/>
            <a:headEnd type="none" w="sm" len="sm"/>
            <a:tailEnd type="none" w="sm" len="sm"/>
          </a:ln>
          <a:effectLst/>
        </p:spPr>
        <p:txBody>
          <a:bodyPr lIns="86969" tIns="43484" rIns="86969" bIns="43484">
            <a:spAutoFit/>
          </a:bodyPr>
          <a:lstStyle/>
          <a:p>
            <a:pPr algn="ctr" defTabSz="869950">
              <a:defRPr/>
            </a:pPr>
            <a:r>
              <a:rPr kumimoji="1" lang="en-US" sz="2200" dirty="0">
                <a:solidFill>
                  <a:schemeClr val="accent2">
                    <a:lumMod val="50000"/>
                  </a:schemeClr>
                </a:solidFill>
                <a:cs typeface="Arial" charset="0"/>
              </a:rPr>
              <a:t>Forms of Corruption: Patronage &amp; the Market for Public Office</a:t>
            </a:r>
          </a:p>
        </p:txBody>
      </p:sp>
    </p:spTree>
  </p:cSld>
  <p:clrMapOvr>
    <a:masterClrMapping/>
  </p:clrMapOvr>
  <p:transition>
    <p:checke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3"/>
          <p:cNvSpPr>
            <a:spLocks noGrp="1" noChangeArrowheads="1"/>
          </p:cNvSpPr>
          <p:nvPr>
            <p:ph type="ctrTitle"/>
          </p:nvPr>
        </p:nvSpPr>
        <p:spPr>
          <a:xfrm>
            <a:off x="381000" y="0"/>
            <a:ext cx="8382000" cy="1219200"/>
          </a:xfrm>
        </p:spPr>
        <p:txBody>
          <a:bodyPr/>
          <a:lstStyle/>
          <a:p>
            <a:pPr eaLnBrk="1" hangingPunct="1"/>
            <a:r>
              <a:rPr lang="en-US" sz="2800" smtClean="0"/>
              <a:t>Business Environment and Enterprise Performance Survey</a:t>
            </a:r>
          </a:p>
        </p:txBody>
      </p:sp>
      <p:sp>
        <p:nvSpPr>
          <p:cNvPr id="33795" name="Rectangle 4"/>
          <p:cNvSpPr>
            <a:spLocks noGrp="1" noChangeArrowheads="1"/>
          </p:cNvSpPr>
          <p:nvPr>
            <p:ph type="subTitle" idx="1"/>
          </p:nvPr>
        </p:nvSpPr>
        <p:spPr>
          <a:xfrm>
            <a:off x="914400" y="990600"/>
            <a:ext cx="7162800" cy="457200"/>
          </a:xfrm>
        </p:spPr>
        <p:txBody>
          <a:bodyPr/>
          <a:lstStyle/>
          <a:p>
            <a:pPr eaLnBrk="1" hangingPunct="1"/>
            <a:r>
              <a:rPr lang="en-US" sz="1600" b="1" i="1" smtClean="0">
                <a:solidFill>
                  <a:srgbClr val="000066"/>
                </a:solidFill>
              </a:rPr>
              <a:t>http://data.worldbank.org/data-catalog/BEEPS</a:t>
            </a:r>
          </a:p>
        </p:txBody>
      </p:sp>
      <p:pic>
        <p:nvPicPr>
          <p:cNvPr id="29700" name="Picture 7"/>
          <p:cNvPicPr>
            <a:picLocks noChangeAspect="1" noChangeArrowheads="1"/>
          </p:cNvPicPr>
          <p:nvPr/>
        </p:nvPicPr>
        <p:blipFill>
          <a:blip r:embed="rId2" cstate="print"/>
          <a:srcRect/>
          <a:stretch>
            <a:fillRect/>
          </a:stretch>
        </p:blipFill>
        <p:spPr bwMode="auto">
          <a:xfrm>
            <a:off x="1600200" y="1371600"/>
            <a:ext cx="6248400" cy="5319713"/>
          </a:xfrm>
          <a:prstGeom prst="rect">
            <a:avLst/>
          </a:prstGeom>
          <a:solidFill>
            <a:schemeClr val="accent1">
              <a:lumMod val="20000"/>
              <a:lumOff val="80000"/>
            </a:schemeClr>
          </a:solidFill>
          <a:ln w="9525">
            <a:solidFill>
              <a:schemeClr val="accent2"/>
            </a:solidFill>
            <a:miter lim="800000"/>
            <a:headEnd/>
            <a:tailEnd/>
          </a:ln>
        </p:spPr>
      </p:pic>
    </p:spTree>
  </p:cSld>
  <p:clrMapOvr>
    <a:masterClrMapping/>
  </p:clrMapOvr>
  <p:transition>
    <p:dissolv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2"/>
          <p:cNvSpPr>
            <a:spLocks noGrp="1" noChangeArrowheads="1"/>
          </p:cNvSpPr>
          <p:nvPr>
            <p:ph type="title"/>
          </p:nvPr>
        </p:nvSpPr>
        <p:spPr>
          <a:xfrm>
            <a:off x="4572000" y="304800"/>
            <a:ext cx="4343400" cy="838200"/>
          </a:xfrm>
        </p:spPr>
        <p:txBody>
          <a:bodyPr rtlCol="0">
            <a:normAutofit fontScale="90000"/>
          </a:bodyPr>
          <a:lstStyle/>
          <a:p>
            <a:pPr eaLnBrk="1" fontAlgn="auto" hangingPunct="1">
              <a:spcAft>
                <a:spcPts val="0"/>
              </a:spcAft>
              <a:defRPr/>
            </a:pPr>
            <a:r>
              <a:rPr lang="en-US" sz="3200" dirty="0" smtClean="0">
                <a:solidFill>
                  <a:schemeClr val="accent2">
                    <a:lumMod val="50000"/>
                  </a:schemeClr>
                </a:solidFill>
                <a:effectLst>
                  <a:outerShdw blurRad="38100" dist="38100" dir="2700000" algn="tl">
                    <a:srgbClr val="C0C0C0"/>
                  </a:outerShdw>
                </a:effectLst>
              </a:rPr>
              <a:t>Governance: Across Categories of Corruption</a:t>
            </a:r>
          </a:p>
        </p:txBody>
      </p:sp>
      <p:pic>
        <p:nvPicPr>
          <p:cNvPr id="34819" name="Picture 3" descr="MCj04336020000[1]"/>
          <p:cNvPicPr>
            <a:picLocks noChangeAspect="1" noChangeArrowheads="1"/>
          </p:cNvPicPr>
          <p:nvPr/>
        </p:nvPicPr>
        <p:blipFill>
          <a:blip r:embed="rId2" cstate="print"/>
          <a:srcRect/>
          <a:stretch>
            <a:fillRect/>
          </a:stretch>
        </p:blipFill>
        <p:spPr bwMode="auto">
          <a:xfrm>
            <a:off x="1676400" y="1143000"/>
            <a:ext cx="5105400" cy="4879975"/>
          </a:xfrm>
          <a:prstGeom prst="rect">
            <a:avLst/>
          </a:prstGeom>
          <a:noFill/>
          <a:ln w="9525">
            <a:noFill/>
            <a:miter lim="800000"/>
            <a:headEnd/>
            <a:tailEnd/>
          </a:ln>
        </p:spPr>
      </p:pic>
      <p:sp>
        <p:nvSpPr>
          <p:cNvPr id="34820" name="TextBox 6"/>
          <p:cNvSpPr txBox="1">
            <a:spLocks noChangeArrowheads="1"/>
          </p:cNvSpPr>
          <p:nvPr/>
        </p:nvSpPr>
        <p:spPr bwMode="auto">
          <a:xfrm>
            <a:off x="5208588" y="1428750"/>
            <a:ext cx="3859212" cy="400050"/>
          </a:xfrm>
          <a:prstGeom prst="rect">
            <a:avLst/>
          </a:prstGeom>
          <a:noFill/>
          <a:ln w="9525">
            <a:noFill/>
            <a:miter lim="800000"/>
            <a:headEnd/>
            <a:tailEnd/>
          </a:ln>
        </p:spPr>
        <p:txBody>
          <a:bodyPr wrap="none">
            <a:spAutoFit/>
          </a:bodyPr>
          <a:lstStyle/>
          <a:p>
            <a:r>
              <a:rPr lang="en-US" sz="2000">
                <a:solidFill>
                  <a:srgbClr val="6699FF"/>
                </a:solidFill>
              </a:rPr>
              <a:t>Within Country – Across Sectors</a:t>
            </a:r>
          </a:p>
        </p:txBody>
      </p:sp>
      <p:sp>
        <p:nvSpPr>
          <p:cNvPr id="9" name="Rectangle 8"/>
          <p:cNvSpPr/>
          <p:nvPr/>
        </p:nvSpPr>
        <p:spPr>
          <a:xfrm>
            <a:off x="3810000" y="5562600"/>
            <a:ext cx="2362200" cy="457200"/>
          </a:xfrm>
          <a:prstGeom prst="rect">
            <a:avLst/>
          </a:prstGeom>
          <a:solidFill>
            <a:srgbClr val="B2D1E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ransition>
    <p:zoom dir="in"/>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76200" y="2362200"/>
            <a:ext cx="3048000" cy="1828800"/>
          </a:xfrm>
        </p:spPr>
        <p:txBody>
          <a:bodyPr/>
          <a:lstStyle/>
          <a:p>
            <a:pPr eaLnBrk="1" hangingPunct="1"/>
            <a:r>
              <a:rPr lang="en-US" sz="3200" b="1" i="1" smtClean="0">
                <a:solidFill>
                  <a:srgbClr val="003399"/>
                </a:solidFill>
                <a:latin typeface="Arial" charset="0"/>
              </a:rPr>
              <a:t>Stages of the Procurement Process</a:t>
            </a:r>
          </a:p>
        </p:txBody>
      </p:sp>
      <p:sp>
        <p:nvSpPr>
          <p:cNvPr id="201731" name="Rectangle 3"/>
          <p:cNvSpPr>
            <a:spLocks noChangeArrowheads="1"/>
          </p:cNvSpPr>
          <p:nvPr/>
        </p:nvSpPr>
        <p:spPr bwMode="auto">
          <a:xfrm>
            <a:off x="3733800" y="5943600"/>
            <a:ext cx="3886200" cy="457200"/>
          </a:xfrm>
          <a:prstGeom prst="rect">
            <a:avLst/>
          </a:prstGeom>
          <a:solidFill>
            <a:srgbClr val="FFCC66"/>
          </a:solidFill>
          <a:ln w="9525">
            <a:solidFill>
              <a:schemeClr val="tx1"/>
            </a:solidFill>
            <a:miter lim="800000"/>
            <a:headEnd/>
            <a:tailEnd/>
          </a:ln>
        </p:spPr>
        <p:txBody>
          <a:bodyPr wrap="none" anchor="ctr"/>
          <a:lstStyle/>
          <a:p>
            <a:pPr algn="ctr"/>
            <a:r>
              <a:rPr lang="en-US" sz="2400" b="1">
                <a:cs typeface="Times New Roman" pitchFamily="18" charset="0"/>
              </a:rPr>
              <a:t>Contract Implementation</a:t>
            </a:r>
          </a:p>
        </p:txBody>
      </p:sp>
      <p:grpSp>
        <p:nvGrpSpPr>
          <p:cNvPr id="2" name="Group 4"/>
          <p:cNvGrpSpPr>
            <a:grpSpLocks/>
          </p:cNvGrpSpPr>
          <p:nvPr/>
        </p:nvGrpSpPr>
        <p:grpSpPr bwMode="auto">
          <a:xfrm>
            <a:off x="3657600" y="1371600"/>
            <a:ext cx="3886200" cy="838200"/>
            <a:chOff x="1536" y="576"/>
            <a:chExt cx="2448" cy="576"/>
          </a:xfrm>
        </p:grpSpPr>
        <p:sp>
          <p:nvSpPr>
            <p:cNvPr id="35863" name="Rectangle 5"/>
            <p:cNvSpPr>
              <a:spLocks noChangeArrowheads="1"/>
            </p:cNvSpPr>
            <p:nvPr/>
          </p:nvSpPr>
          <p:spPr bwMode="auto">
            <a:xfrm>
              <a:off x="1536" y="624"/>
              <a:ext cx="2448" cy="336"/>
            </a:xfrm>
            <a:prstGeom prst="rect">
              <a:avLst/>
            </a:prstGeom>
            <a:solidFill>
              <a:srgbClr val="FFCC66"/>
            </a:solidFill>
            <a:ln w="9525">
              <a:solidFill>
                <a:schemeClr val="tx1"/>
              </a:solidFill>
              <a:miter lim="800000"/>
              <a:headEnd/>
              <a:tailEnd/>
            </a:ln>
          </p:spPr>
          <p:txBody>
            <a:bodyPr wrap="none" anchor="ctr"/>
            <a:lstStyle/>
            <a:p>
              <a:pPr algn="ctr"/>
              <a:r>
                <a:rPr lang="en-US" sz="2400" b="1">
                  <a:cs typeface="Times New Roman" pitchFamily="18" charset="0"/>
                </a:rPr>
                <a:t>Procurement Planning</a:t>
              </a:r>
            </a:p>
          </p:txBody>
        </p:sp>
        <p:sp>
          <p:nvSpPr>
            <p:cNvPr id="35864" name="Text Box 6"/>
            <p:cNvSpPr txBox="1">
              <a:spLocks noChangeArrowheads="1"/>
            </p:cNvSpPr>
            <p:nvPr/>
          </p:nvSpPr>
          <p:spPr bwMode="auto">
            <a:xfrm>
              <a:off x="1776" y="576"/>
              <a:ext cx="2016" cy="273"/>
            </a:xfrm>
            <a:prstGeom prst="rect">
              <a:avLst/>
            </a:prstGeom>
            <a:noFill/>
            <a:ln w="9525">
              <a:noFill/>
              <a:miter lim="800000"/>
              <a:headEnd/>
              <a:tailEnd/>
            </a:ln>
          </p:spPr>
          <p:txBody>
            <a:bodyPr>
              <a:spAutoFit/>
            </a:bodyPr>
            <a:lstStyle/>
            <a:p>
              <a:pPr>
                <a:spcBef>
                  <a:spcPct val="50000"/>
                </a:spcBef>
              </a:pPr>
              <a:endParaRPr lang="en-US" sz="2000">
                <a:cs typeface="Times New Roman" pitchFamily="18" charset="0"/>
              </a:endParaRPr>
            </a:p>
          </p:txBody>
        </p:sp>
        <p:sp>
          <p:nvSpPr>
            <p:cNvPr id="35865" name="Line 7"/>
            <p:cNvSpPr>
              <a:spLocks noChangeShapeType="1"/>
            </p:cNvSpPr>
            <p:nvPr/>
          </p:nvSpPr>
          <p:spPr bwMode="auto">
            <a:xfrm>
              <a:off x="2736" y="960"/>
              <a:ext cx="0" cy="192"/>
            </a:xfrm>
            <a:prstGeom prst="line">
              <a:avLst/>
            </a:prstGeom>
            <a:noFill/>
            <a:ln w="9525">
              <a:solidFill>
                <a:schemeClr val="tx1"/>
              </a:solidFill>
              <a:round/>
              <a:headEnd/>
              <a:tailEnd type="triangle" w="med" len="med"/>
            </a:ln>
          </p:spPr>
          <p:txBody>
            <a:bodyPr/>
            <a:lstStyle/>
            <a:p>
              <a:endParaRPr lang="en-US"/>
            </a:p>
          </p:txBody>
        </p:sp>
      </p:grpSp>
      <p:grpSp>
        <p:nvGrpSpPr>
          <p:cNvPr id="3" name="Group 8"/>
          <p:cNvGrpSpPr>
            <a:grpSpLocks/>
          </p:cNvGrpSpPr>
          <p:nvPr/>
        </p:nvGrpSpPr>
        <p:grpSpPr bwMode="auto">
          <a:xfrm>
            <a:off x="3657600" y="2209800"/>
            <a:ext cx="3886200" cy="685800"/>
            <a:chOff x="1536" y="1152"/>
            <a:chExt cx="2448" cy="528"/>
          </a:xfrm>
        </p:grpSpPr>
        <p:sp>
          <p:nvSpPr>
            <p:cNvPr id="35861" name="Rectangle 9"/>
            <p:cNvSpPr>
              <a:spLocks noChangeArrowheads="1"/>
            </p:cNvSpPr>
            <p:nvPr/>
          </p:nvSpPr>
          <p:spPr bwMode="auto">
            <a:xfrm>
              <a:off x="1536" y="1152"/>
              <a:ext cx="2448" cy="336"/>
            </a:xfrm>
            <a:prstGeom prst="rect">
              <a:avLst/>
            </a:prstGeom>
            <a:solidFill>
              <a:srgbClr val="FFCC66"/>
            </a:solidFill>
            <a:ln w="9525">
              <a:solidFill>
                <a:schemeClr val="tx1"/>
              </a:solidFill>
              <a:miter lim="800000"/>
              <a:headEnd/>
              <a:tailEnd/>
            </a:ln>
          </p:spPr>
          <p:txBody>
            <a:bodyPr wrap="none" anchor="ctr"/>
            <a:lstStyle/>
            <a:p>
              <a:pPr algn="ctr"/>
              <a:r>
                <a:rPr lang="en-US" sz="2400" b="1">
                  <a:cs typeface="Times New Roman" pitchFamily="18" charset="0"/>
                </a:rPr>
                <a:t>Preparation </a:t>
              </a:r>
            </a:p>
          </p:txBody>
        </p:sp>
        <p:sp>
          <p:nvSpPr>
            <p:cNvPr id="35862" name="Line 10"/>
            <p:cNvSpPr>
              <a:spLocks noChangeShapeType="1"/>
            </p:cNvSpPr>
            <p:nvPr/>
          </p:nvSpPr>
          <p:spPr bwMode="auto">
            <a:xfrm>
              <a:off x="2736" y="1488"/>
              <a:ext cx="0" cy="192"/>
            </a:xfrm>
            <a:prstGeom prst="line">
              <a:avLst/>
            </a:prstGeom>
            <a:noFill/>
            <a:ln w="9525">
              <a:solidFill>
                <a:schemeClr val="tx1"/>
              </a:solidFill>
              <a:round/>
              <a:headEnd/>
              <a:tailEnd type="triangle" w="med" len="med"/>
            </a:ln>
          </p:spPr>
          <p:txBody>
            <a:bodyPr/>
            <a:lstStyle/>
            <a:p>
              <a:endParaRPr lang="en-US"/>
            </a:p>
          </p:txBody>
        </p:sp>
      </p:grpSp>
      <p:grpSp>
        <p:nvGrpSpPr>
          <p:cNvPr id="4" name="Group 11"/>
          <p:cNvGrpSpPr>
            <a:grpSpLocks/>
          </p:cNvGrpSpPr>
          <p:nvPr/>
        </p:nvGrpSpPr>
        <p:grpSpPr bwMode="auto">
          <a:xfrm>
            <a:off x="4038600" y="3657600"/>
            <a:ext cx="3200400" cy="762000"/>
            <a:chOff x="1776" y="2160"/>
            <a:chExt cx="2016" cy="480"/>
          </a:xfrm>
        </p:grpSpPr>
        <p:sp>
          <p:nvSpPr>
            <p:cNvPr id="35859" name="Rectangle 12"/>
            <p:cNvSpPr>
              <a:spLocks noChangeArrowheads="1"/>
            </p:cNvSpPr>
            <p:nvPr/>
          </p:nvSpPr>
          <p:spPr bwMode="auto">
            <a:xfrm>
              <a:off x="1776" y="2160"/>
              <a:ext cx="2016" cy="288"/>
            </a:xfrm>
            <a:prstGeom prst="rect">
              <a:avLst/>
            </a:prstGeom>
            <a:solidFill>
              <a:srgbClr val="FFCC66"/>
            </a:solidFill>
            <a:ln w="9525">
              <a:solidFill>
                <a:schemeClr val="tx1"/>
              </a:solidFill>
              <a:miter lim="800000"/>
              <a:headEnd/>
              <a:tailEnd/>
            </a:ln>
          </p:spPr>
          <p:txBody>
            <a:bodyPr wrap="none" anchor="ctr"/>
            <a:lstStyle/>
            <a:p>
              <a:pPr algn="ctr"/>
              <a:r>
                <a:rPr lang="en-US" sz="2400" b="1">
                  <a:cs typeface="Times New Roman" pitchFamily="18" charset="0"/>
                </a:rPr>
                <a:t>Pre-qualification</a:t>
              </a:r>
            </a:p>
          </p:txBody>
        </p:sp>
        <p:sp>
          <p:nvSpPr>
            <p:cNvPr id="35860" name="Line 13"/>
            <p:cNvSpPr>
              <a:spLocks noChangeShapeType="1"/>
            </p:cNvSpPr>
            <p:nvPr/>
          </p:nvSpPr>
          <p:spPr bwMode="auto">
            <a:xfrm>
              <a:off x="2736" y="2448"/>
              <a:ext cx="0" cy="192"/>
            </a:xfrm>
            <a:prstGeom prst="line">
              <a:avLst/>
            </a:prstGeom>
            <a:noFill/>
            <a:ln w="9525">
              <a:solidFill>
                <a:schemeClr val="tx1"/>
              </a:solidFill>
              <a:round/>
              <a:headEnd/>
              <a:tailEnd type="triangle" w="med" len="med"/>
            </a:ln>
          </p:spPr>
          <p:txBody>
            <a:bodyPr/>
            <a:lstStyle/>
            <a:p>
              <a:endParaRPr lang="en-US"/>
            </a:p>
          </p:txBody>
        </p:sp>
      </p:grpSp>
      <p:grpSp>
        <p:nvGrpSpPr>
          <p:cNvPr id="5" name="Group 14"/>
          <p:cNvGrpSpPr>
            <a:grpSpLocks/>
          </p:cNvGrpSpPr>
          <p:nvPr/>
        </p:nvGrpSpPr>
        <p:grpSpPr bwMode="auto">
          <a:xfrm>
            <a:off x="4038600" y="4419600"/>
            <a:ext cx="3200400" cy="711200"/>
            <a:chOff x="1776" y="2784"/>
            <a:chExt cx="2016" cy="448"/>
          </a:xfrm>
        </p:grpSpPr>
        <p:sp>
          <p:nvSpPr>
            <p:cNvPr id="35857" name="Rectangle 15"/>
            <p:cNvSpPr>
              <a:spLocks noChangeArrowheads="1"/>
            </p:cNvSpPr>
            <p:nvPr/>
          </p:nvSpPr>
          <p:spPr bwMode="auto">
            <a:xfrm>
              <a:off x="1776" y="2784"/>
              <a:ext cx="2016" cy="280"/>
            </a:xfrm>
            <a:prstGeom prst="rect">
              <a:avLst/>
            </a:prstGeom>
            <a:solidFill>
              <a:srgbClr val="FFCC66"/>
            </a:solidFill>
            <a:ln w="9525">
              <a:solidFill>
                <a:schemeClr val="tx1"/>
              </a:solidFill>
              <a:miter lim="800000"/>
              <a:headEnd/>
              <a:tailEnd/>
            </a:ln>
          </p:spPr>
          <p:txBody>
            <a:bodyPr wrap="none" anchor="ctr"/>
            <a:lstStyle/>
            <a:p>
              <a:pPr algn="ctr"/>
              <a:r>
                <a:rPr lang="en-US" sz="2400" b="1">
                  <a:cs typeface="Times New Roman" pitchFamily="18" charset="0"/>
                </a:rPr>
                <a:t>Bid Evaluation</a:t>
              </a:r>
            </a:p>
          </p:txBody>
        </p:sp>
        <p:sp>
          <p:nvSpPr>
            <p:cNvPr id="35858" name="Line 16"/>
            <p:cNvSpPr>
              <a:spLocks noChangeShapeType="1"/>
            </p:cNvSpPr>
            <p:nvPr/>
          </p:nvSpPr>
          <p:spPr bwMode="auto">
            <a:xfrm>
              <a:off x="2736" y="3072"/>
              <a:ext cx="0" cy="160"/>
            </a:xfrm>
            <a:prstGeom prst="line">
              <a:avLst/>
            </a:prstGeom>
            <a:noFill/>
            <a:ln w="9525">
              <a:solidFill>
                <a:schemeClr val="tx1"/>
              </a:solidFill>
              <a:round/>
              <a:headEnd/>
              <a:tailEnd type="triangle" w="med" len="med"/>
            </a:ln>
          </p:spPr>
          <p:txBody>
            <a:bodyPr/>
            <a:lstStyle/>
            <a:p>
              <a:endParaRPr lang="en-US"/>
            </a:p>
          </p:txBody>
        </p:sp>
      </p:grpSp>
      <p:grpSp>
        <p:nvGrpSpPr>
          <p:cNvPr id="6" name="Group 17"/>
          <p:cNvGrpSpPr>
            <a:grpSpLocks/>
          </p:cNvGrpSpPr>
          <p:nvPr/>
        </p:nvGrpSpPr>
        <p:grpSpPr bwMode="auto">
          <a:xfrm>
            <a:off x="4038600" y="5105400"/>
            <a:ext cx="3200400" cy="838200"/>
            <a:chOff x="1776" y="3216"/>
            <a:chExt cx="2016" cy="528"/>
          </a:xfrm>
        </p:grpSpPr>
        <p:sp>
          <p:nvSpPr>
            <p:cNvPr id="35855" name="Rectangle 18"/>
            <p:cNvSpPr>
              <a:spLocks noChangeArrowheads="1"/>
            </p:cNvSpPr>
            <p:nvPr/>
          </p:nvSpPr>
          <p:spPr bwMode="auto">
            <a:xfrm>
              <a:off x="1776" y="3216"/>
              <a:ext cx="2016" cy="308"/>
            </a:xfrm>
            <a:prstGeom prst="rect">
              <a:avLst/>
            </a:prstGeom>
            <a:solidFill>
              <a:srgbClr val="FFCC66"/>
            </a:solidFill>
            <a:ln w="9525">
              <a:solidFill>
                <a:schemeClr val="tx1"/>
              </a:solidFill>
              <a:miter lim="800000"/>
              <a:headEnd/>
              <a:tailEnd/>
            </a:ln>
          </p:spPr>
          <p:txBody>
            <a:bodyPr wrap="none" anchor="ctr"/>
            <a:lstStyle/>
            <a:p>
              <a:pPr algn="ctr"/>
              <a:r>
                <a:rPr lang="en-US" sz="2400" b="1">
                  <a:cs typeface="Times New Roman" pitchFamily="18" charset="0"/>
                </a:rPr>
                <a:t>Award of Contract</a:t>
              </a:r>
            </a:p>
          </p:txBody>
        </p:sp>
        <p:sp>
          <p:nvSpPr>
            <p:cNvPr id="35856" name="Line 19"/>
            <p:cNvSpPr>
              <a:spLocks noChangeShapeType="1"/>
            </p:cNvSpPr>
            <p:nvPr/>
          </p:nvSpPr>
          <p:spPr bwMode="auto">
            <a:xfrm>
              <a:off x="2736" y="3524"/>
              <a:ext cx="0" cy="220"/>
            </a:xfrm>
            <a:prstGeom prst="line">
              <a:avLst/>
            </a:prstGeom>
            <a:noFill/>
            <a:ln w="9525">
              <a:solidFill>
                <a:schemeClr val="tx1"/>
              </a:solidFill>
              <a:round/>
              <a:headEnd/>
              <a:tailEnd type="triangle" w="med" len="med"/>
            </a:ln>
          </p:spPr>
          <p:txBody>
            <a:bodyPr/>
            <a:lstStyle/>
            <a:p>
              <a:endParaRPr lang="en-US"/>
            </a:p>
          </p:txBody>
        </p:sp>
      </p:grpSp>
      <p:grpSp>
        <p:nvGrpSpPr>
          <p:cNvPr id="7" name="Group 20"/>
          <p:cNvGrpSpPr>
            <a:grpSpLocks/>
          </p:cNvGrpSpPr>
          <p:nvPr/>
        </p:nvGrpSpPr>
        <p:grpSpPr bwMode="auto">
          <a:xfrm>
            <a:off x="3657600" y="2895600"/>
            <a:ext cx="3886200" cy="762000"/>
            <a:chOff x="1536" y="1680"/>
            <a:chExt cx="2448" cy="480"/>
          </a:xfrm>
        </p:grpSpPr>
        <p:sp>
          <p:nvSpPr>
            <p:cNvPr id="35853" name="Rectangle 21"/>
            <p:cNvSpPr>
              <a:spLocks noChangeArrowheads="1"/>
            </p:cNvSpPr>
            <p:nvPr/>
          </p:nvSpPr>
          <p:spPr bwMode="auto">
            <a:xfrm>
              <a:off x="1536" y="1680"/>
              <a:ext cx="2448" cy="288"/>
            </a:xfrm>
            <a:prstGeom prst="rect">
              <a:avLst/>
            </a:prstGeom>
            <a:solidFill>
              <a:srgbClr val="FFCC66"/>
            </a:solidFill>
            <a:ln w="9525">
              <a:solidFill>
                <a:schemeClr val="tx1"/>
              </a:solidFill>
              <a:miter lim="800000"/>
              <a:headEnd/>
              <a:tailEnd/>
            </a:ln>
          </p:spPr>
          <p:txBody>
            <a:bodyPr wrap="none" anchor="ctr"/>
            <a:lstStyle/>
            <a:p>
              <a:pPr algn="ctr"/>
              <a:r>
                <a:rPr lang="en-US" sz="2400" b="1">
                  <a:cs typeface="Times New Roman" pitchFamily="18" charset="0"/>
                </a:rPr>
                <a:t>Advertisement</a:t>
              </a:r>
            </a:p>
          </p:txBody>
        </p:sp>
        <p:sp>
          <p:nvSpPr>
            <p:cNvPr id="35854" name="Line 22"/>
            <p:cNvSpPr>
              <a:spLocks noChangeShapeType="1"/>
            </p:cNvSpPr>
            <p:nvPr/>
          </p:nvSpPr>
          <p:spPr bwMode="auto">
            <a:xfrm>
              <a:off x="2736" y="1968"/>
              <a:ext cx="0" cy="192"/>
            </a:xfrm>
            <a:prstGeom prst="line">
              <a:avLst/>
            </a:prstGeom>
            <a:noFill/>
            <a:ln w="9525">
              <a:solidFill>
                <a:schemeClr val="tx1"/>
              </a:solidFill>
              <a:round/>
              <a:headEnd/>
              <a:tailEnd type="triangle" w="med" len="med"/>
            </a:ln>
          </p:spPr>
          <p:txBody>
            <a:bodyPr/>
            <a:lstStyle/>
            <a:p>
              <a:endParaRPr lang="en-US"/>
            </a:p>
          </p:txBody>
        </p:sp>
      </p:grpSp>
      <p:sp>
        <p:nvSpPr>
          <p:cNvPr id="35850" name="Text Box 23"/>
          <p:cNvSpPr txBox="1">
            <a:spLocks noChangeArrowheads="1"/>
          </p:cNvSpPr>
          <p:nvPr/>
        </p:nvSpPr>
        <p:spPr bwMode="auto">
          <a:xfrm>
            <a:off x="228600" y="152400"/>
            <a:ext cx="8153400" cy="1006475"/>
          </a:xfrm>
          <a:prstGeom prst="rect">
            <a:avLst/>
          </a:prstGeom>
          <a:noFill/>
          <a:ln w="9525">
            <a:noFill/>
            <a:miter lim="800000"/>
            <a:headEnd/>
            <a:tailEnd/>
          </a:ln>
        </p:spPr>
        <p:txBody>
          <a:bodyPr>
            <a:spAutoFit/>
          </a:bodyPr>
          <a:lstStyle/>
          <a:p>
            <a:pPr algn="ctr"/>
            <a:r>
              <a:rPr lang="en-US" sz="2800">
                <a:cs typeface="Arial" charset="0"/>
              </a:rPr>
              <a:t>Public Procurement: </a:t>
            </a:r>
            <a:r>
              <a:rPr lang="en-US" sz="2800" i="1">
                <a:cs typeface="Arial" charset="0"/>
              </a:rPr>
              <a:t>Process Flow</a:t>
            </a:r>
            <a:r>
              <a:rPr lang="en-US" sz="3200" i="1">
                <a:cs typeface="Arial" charset="0"/>
              </a:rPr>
              <a:t> </a:t>
            </a:r>
            <a:r>
              <a:rPr lang="en-US" sz="2800" i="1">
                <a:cs typeface="Arial" charset="0"/>
              </a:rPr>
              <a:t>&amp;</a:t>
            </a:r>
          </a:p>
          <a:p>
            <a:pPr algn="ctr"/>
            <a:r>
              <a:rPr lang="en-US" sz="2800" i="1">
                <a:cs typeface="Arial" charset="0"/>
              </a:rPr>
              <a:t>Corruption Risk Mapping</a:t>
            </a:r>
          </a:p>
        </p:txBody>
      </p:sp>
      <p:sp>
        <p:nvSpPr>
          <p:cNvPr id="35851" name="Line 24"/>
          <p:cNvSpPr>
            <a:spLocks noChangeShapeType="1"/>
          </p:cNvSpPr>
          <p:nvPr/>
        </p:nvSpPr>
        <p:spPr bwMode="auto">
          <a:xfrm flipV="1">
            <a:off x="2819400" y="1371600"/>
            <a:ext cx="685800" cy="2057400"/>
          </a:xfrm>
          <a:prstGeom prst="line">
            <a:avLst/>
          </a:prstGeom>
          <a:noFill/>
          <a:ln w="38100">
            <a:solidFill>
              <a:srgbClr val="003399"/>
            </a:solidFill>
            <a:round/>
            <a:headEnd/>
            <a:tailEnd/>
          </a:ln>
        </p:spPr>
        <p:txBody>
          <a:bodyPr/>
          <a:lstStyle/>
          <a:p>
            <a:endParaRPr lang="en-US"/>
          </a:p>
        </p:txBody>
      </p:sp>
      <p:sp>
        <p:nvSpPr>
          <p:cNvPr id="35852" name="Line 25"/>
          <p:cNvSpPr>
            <a:spLocks noChangeShapeType="1"/>
          </p:cNvSpPr>
          <p:nvPr/>
        </p:nvSpPr>
        <p:spPr bwMode="auto">
          <a:xfrm>
            <a:off x="2819400" y="3429000"/>
            <a:ext cx="762000" cy="3048000"/>
          </a:xfrm>
          <a:prstGeom prst="line">
            <a:avLst/>
          </a:prstGeom>
          <a:noFill/>
          <a:ln w="38100">
            <a:solidFill>
              <a:srgbClr val="003399"/>
            </a:solidFill>
            <a:round/>
            <a:headEnd/>
            <a:tailEnd/>
          </a:ln>
        </p:spPr>
        <p:txBody>
          <a:bodyPr/>
          <a:lstStyle/>
          <a:p>
            <a:endParaRPr lang="en-US"/>
          </a:p>
        </p:txBody>
      </p:sp>
    </p:spTree>
  </p:cSld>
  <p:clrMapOvr>
    <a:masterClrMapping/>
  </p:clrMapOvr>
  <p:transition>
    <p:cover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ppt_x"/>
                                          </p:val>
                                        </p:tav>
                                        <p:tav tm="100000">
                                          <p:val>
                                            <p:strVal val="#ppt_x"/>
                                          </p:val>
                                        </p:tav>
                                      </p:tavLst>
                                    </p:anim>
                                    <p:anim calcmode="lin" valueType="num">
                                      <p:cBhvr additive="base">
                                        <p:cTn id="23" dur="500" fill="hold"/>
                                        <p:tgtEl>
                                          <p:spTgt spid="4"/>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additive="base">
                                        <p:cTn id="27" dur="500" fill="hold"/>
                                        <p:tgtEl>
                                          <p:spTgt spid="5"/>
                                        </p:tgtEl>
                                        <p:attrNameLst>
                                          <p:attrName>ppt_x</p:attrName>
                                        </p:attrNameLst>
                                      </p:cBhvr>
                                      <p:tavLst>
                                        <p:tav tm="0">
                                          <p:val>
                                            <p:strVal val="#ppt_x"/>
                                          </p:val>
                                        </p:tav>
                                        <p:tav tm="100000">
                                          <p:val>
                                            <p:strVal val="#ppt_x"/>
                                          </p:val>
                                        </p:tav>
                                      </p:tavLst>
                                    </p:anim>
                                    <p:anim calcmode="lin" valueType="num">
                                      <p:cBhvr additive="base">
                                        <p:cTn id="28" dur="500" fill="hold"/>
                                        <p:tgtEl>
                                          <p:spTgt spid="5"/>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2" presetClass="entr" presetSubtype="4" fill="hold"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additive="base">
                                        <p:cTn id="32" dur="500" fill="hold"/>
                                        <p:tgtEl>
                                          <p:spTgt spid="6"/>
                                        </p:tgtEl>
                                        <p:attrNameLst>
                                          <p:attrName>ppt_x</p:attrName>
                                        </p:attrNameLst>
                                      </p:cBhvr>
                                      <p:tavLst>
                                        <p:tav tm="0">
                                          <p:val>
                                            <p:strVal val="#ppt_x"/>
                                          </p:val>
                                        </p:tav>
                                        <p:tav tm="100000">
                                          <p:val>
                                            <p:strVal val="#ppt_x"/>
                                          </p:val>
                                        </p:tav>
                                      </p:tavLst>
                                    </p:anim>
                                    <p:anim calcmode="lin" valueType="num">
                                      <p:cBhvr additive="base">
                                        <p:cTn id="33" dur="500" fill="hold"/>
                                        <p:tgtEl>
                                          <p:spTgt spid="6"/>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2" presetClass="entr" presetSubtype="4" fill="hold" grpId="0" nodeType="afterEffect">
                                  <p:stCondLst>
                                    <p:cond delay="0"/>
                                  </p:stCondLst>
                                  <p:childTnLst>
                                    <p:set>
                                      <p:cBhvr>
                                        <p:cTn id="36" dur="1" fill="hold">
                                          <p:stCondLst>
                                            <p:cond delay="0"/>
                                          </p:stCondLst>
                                        </p:cTn>
                                        <p:tgtEl>
                                          <p:spTgt spid="201731"/>
                                        </p:tgtEl>
                                        <p:attrNameLst>
                                          <p:attrName>style.visibility</p:attrName>
                                        </p:attrNameLst>
                                      </p:cBhvr>
                                      <p:to>
                                        <p:strVal val="visible"/>
                                      </p:to>
                                    </p:set>
                                    <p:anim calcmode="lin" valueType="num">
                                      <p:cBhvr additive="base">
                                        <p:cTn id="37" dur="500" fill="hold"/>
                                        <p:tgtEl>
                                          <p:spTgt spid="201731"/>
                                        </p:tgtEl>
                                        <p:attrNameLst>
                                          <p:attrName>ppt_x</p:attrName>
                                        </p:attrNameLst>
                                      </p:cBhvr>
                                      <p:tavLst>
                                        <p:tav tm="0">
                                          <p:val>
                                            <p:strVal val="#ppt_x"/>
                                          </p:val>
                                        </p:tav>
                                        <p:tav tm="100000">
                                          <p:val>
                                            <p:strVal val="#ppt_x"/>
                                          </p:val>
                                        </p:tav>
                                      </p:tavLst>
                                    </p:anim>
                                    <p:anim calcmode="lin" valueType="num">
                                      <p:cBhvr additive="base">
                                        <p:cTn id="38" dur="500" fill="hold"/>
                                        <p:tgtEl>
                                          <p:spTgt spid="2017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1731" grpId="0" animBg="1"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1281113" y="4324350"/>
            <a:ext cx="2833687" cy="2000250"/>
            <a:chOff x="720" y="2688"/>
            <a:chExt cx="1632" cy="1008"/>
          </a:xfrm>
        </p:grpSpPr>
        <p:sp>
          <p:nvSpPr>
            <p:cNvPr id="36887" name="Line 3"/>
            <p:cNvSpPr>
              <a:spLocks noChangeShapeType="1"/>
            </p:cNvSpPr>
            <p:nvPr/>
          </p:nvSpPr>
          <p:spPr bwMode="auto">
            <a:xfrm flipV="1">
              <a:off x="1968" y="2688"/>
              <a:ext cx="384" cy="384"/>
            </a:xfrm>
            <a:prstGeom prst="line">
              <a:avLst/>
            </a:prstGeom>
            <a:noFill/>
            <a:ln w="12700">
              <a:solidFill>
                <a:schemeClr val="tx1"/>
              </a:solidFill>
              <a:round/>
              <a:headEnd/>
              <a:tailEnd type="triangle" w="med" len="med"/>
            </a:ln>
          </p:spPr>
          <p:txBody>
            <a:bodyPr/>
            <a:lstStyle/>
            <a:p>
              <a:endParaRPr lang="en-US"/>
            </a:p>
          </p:txBody>
        </p:sp>
        <p:sp>
          <p:nvSpPr>
            <p:cNvPr id="203780" name="Rectangle 4"/>
            <p:cNvSpPr>
              <a:spLocks noChangeArrowheads="1"/>
            </p:cNvSpPr>
            <p:nvPr/>
          </p:nvSpPr>
          <p:spPr bwMode="auto">
            <a:xfrm>
              <a:off x="720" y="2976"/>
              <a:ext cx="1392" cy="720"/>
            </a:xfrm>
            <a:prstGeom prst="rect">
              <a:avLst/>
            </a:prstGeom>
            <a:solidFill>
              <a:schemeClr val="bg1"/>
            </a:solidFill>
            <a:ln w="12700">
              <a:solidFill>
                <a:schemeClr val="tx1"/>
              </a:solidFill>
              <a:miter lim="800000"/>
              <a:headEnd/>
              <a:tailEnd/>
            </a:ln>
            <a:effectLst>
              <a:outerShdw dist="89803" dir="2700000" algn="ctr" rotWithShape="0">
                <a:schemeClr val="bg2"/>
              </a:outerShdw>
            </a:effectLst>
          </p:spPr>
          <p:txBody>
            <a:bodyPr lIns="90478" tIns="44445" rIns="90478" bIns="44445" anchor="ctr"/>
            <a:lstStyle/>
            <a:p>
              <a:pPr algn="ctr" eaLnBrk="0" hangingPunct="0">
                <a:lnSpc>
                  <a:spcPct val="90000"/>
                </a:lnSpc>
                <a:spcBef>
                  <a:spcPct val="20000"/>
                </a:spcBef>
                <a:defRPr/>
              </a:pPr>
              <a:r>
                <a:rPr lang="en-US" sz="1400" b="1">
                  <a:cs typeface="Arial" charset="0"/>
                </a:rPr>
                <a:t>Comprehensive Fiscal oversight:</a:t>
              </a:r>
            </a:p>
            <a:p>
              <a:pPr algn="ctr" eaLnBrk="0" hangingPunct="0">
                <a:lnSpc>
                  <a:spcPct val="90000"/>
                </a:lnSpc>
                <a:spcBef>
                  <a:spcPct val="20000"/>
                </a:spcBef>
                <a:defRPr/>
              </a:pPr>
              <a:r>
                <a:rPr lang="en-US" sz="1400">
                  <a:cs typeface="Arial" charset="0"/>
                </a:rPr>
                <a:t>Are the aggregate fiscal position and risks are monitored and managed?</a:t>
              </a:r>
            </a:p>
          </p:txBody>
        </p:sp>
      </p:grpSp>
      <p:grpSp>
        <p:nvGrpSpPr>
          <p:cNvPr id="3" name="Group 5"/>
          <p:cNvGrpSpPr>
            <a:grpSpLocks/>
          </p:cNvGrpSpPr>
          <p:nvPr/>
        </p:nvGrpSpPr>
        <p:grpSpPr bwMode="auto">
          <a:xfrm>
            <a:off x="4167188" y="4191000"/>
            <a:ext cx="3833812" cy="2038350"/>
            <a:chOff x="2688" y="2640"/>
            <a:chExt cx="2208" cy="1028"/>
          </a:xfrm>
        </p:grpSpPr>
        <p:sp>
          <p:nvSpPr>
            <p:cNvPr id="36885" name="Line 6"/>
            <p:cNvSpPr>
              <a:spLocks noChangeShapeType="1"/>
            </p:cNvSpPr>
            <p:nvPr/>
          </p:nvSpPr>
          <p:spPr bwMode="auto">
            <a:xfrm flipH="1" flipV="1">
              <a:off x="3216" y="2640"/>
              <a:ext cx="96" cy="528"/>
            </a:xfrm>
            <a:prstGeom prst="line">
              <a:avLst/>
            </a:prstGeom>
            <a:noFill/>
            <a:ln w="12700">
              <a:solidFill>
                <a:schemeClr val="tx1"/>
              </a:solidFill>
              <a:round/>
              <a:headEnd/>
              <a:tailEnd type="triangle" w="med" len="med"/>
            </a:ln>
          </p:spPr>
          <p:txBody>
            <a:bodyPr/>
            <a:lstStyle/>
            <a:p>
              <a:endParaRPr lang="en-US"/>
            </a:p>
          </p:txBody>
        </p:sp>
        <p:sp>
          <p:nvSpPr>
            <p:cNvPr id="203783" name="Rectangle 7"/>
            <p:cNvSpPr>
              <a:spLocks noChangeArrowheads="1"/>
            </p:cNvSpPr>
            <p:nvPr/>
          </p:nvSpPr>
          <p:spPr bwMode="auto">
            <a:xfrm>
              <a:off x="2688" y="3120"/>
              <a:ext cx="2208" cy="548"/>
            </a:xfrm>
            <a:prstGeom prst="rect">
              <a:avLst/>
            </a:prstGeom>
            <a:solidFill>
              <a:schemeClr val="bg1"/>
            </a:solidFill>
            <a:ln w="12700">
              <a:solidFill>
                <a:schemeClr val="tx1"/>
              </a:solidFill>
              <a:miter lim="800000"/>
              <a:headEnd/>
              <a:tailEnd/>
            </a:ln>
            <a:effectLst>
              <a:outerShdw dist="89803" dir="2700000" algn="ctr" rotWithShape="0">
                <a:schemeClr val="bg2"/>
              </a:outerShdw>
            </a:effectLst>
          </p:spPr>
          <p:txBody>
            <a:bodyPr lIns="90478" tIns="44445" rIns="90478" bIns="44445" anchor="ctr"/>
            <a:lstStyle/>
            <a:p>
              <a:pPr algn="ctr" eaLnBrk="0" hangingPunct="0">
                <a:lnSpc>
                  <a:spcPct val="90000"/>
                </a:lnSpc>
                <a:spcBef>
                  <a:spcPct val="20000"/>
                </a:spcBef>
                <a:defRPr/>
              </a:pPr>
              <a:r>
                <a:rPr lang="en-US" sz="1400" b="1">
                  <a:cs typeface="Arial" charset="0"/>
                </a:rPr>
                <a:t>Information:</a:t>
              </a:r>
            </a:p>
            <a:p>
              <a:pPr algn="ctr" eaLnBrk="0" hangingPunct="0">
                <a:lnSpc>
                  <a:spcPct val="90000"/>
                </a:lnSpc>
                <a:spcBef>
                  <a:spcPct val="20000"/>
                </a:spcBef>
                <a:defRPr/>
              </a:pPr>
              <a:r>
                <a:rPr lang="en-US" sz="1400">
                  <a:cs typeface="Arial" charset="0"/>
                </a:rPr>
                <a:t>Is adequate fiscal, revenue and expenditure information produced and disseminated to meet decision-making and management purposes?</a:t>
              </a:r>
            </a:p>
          </p:txBody>
        </p:sp>
      </p:grpSp>
      <p:grpSp>
        <p:nvGrpSpPr>
          <p:cNvPr id="4" name="Group 8"/>
          <p:cNvGrpSpPr>
            <a:grpSpLocks/>
          </p:cNvGrpSpPr>
          <p:nvPr/>
        </p:nvGrpSpPr>
        <p:grpSpPr bwMode="auto">
          <a:xfrm>
            <a:off x="457200" y="2895600"/>
            <a:ext cx="3160713" cy="1809750"/>
            <a:chOff x="336" y="1824"/>
            <a:chExt cx="1776" cy="912"/>
          </a:xfrm>
        </p:grpSpPr>
        <p:sp>
          <p:nvSpPr>
            <p:cNvPr id="203785" name="Rectangle 9"/>
            <p:cNvSpPr>
              <a:spLocks noChangeArrowheads="1"/>
            </p:cNvSpPr>
            <p:nvPr/>
          </p:nvSpPr>
          <p:spPr bwMode="auto">
            <a:xfrm>
              <a:off x="336" y="1824"/>
              <a:ext cx="1152" cy="912"/>
            </a:xfrm>
            <a:prstGeom prst="rect">
              <a:avLst/>
            </a:prstGeom>
            <a:solidFill>
              <a:schemeClr val="bg1"/>
            </a:solidFill>
            <a:ln w="12700">
              <a:solidFill>
                <a:schemeClr val="tx1"/>
              </a:solidFill>
              <a:miter lim="800000"/>
              <a:headEnd/>
              <a:tailEnd/>
            </a:ln>
            <a:effectLst>
              <a:outerShdw dist="89803" dir="2700000" algn="ctr" rotWithShape="0">
                <a:schemeClr val="bg2"/>
              </a:outerShdw>
            </a:effectLst>
          </p:spPr>
          <p:txBody>
            <a:bodyPr lIns="90478" tIns="44445" rIns="90478" bIns="44445" anchor="ctr"/>
            <a:lstStyle/>
            <a:p>
              <a:pPr algn="ctr" eaLnBrk="0" hangingPunct="0">
                <a:lnSpc>
                  <a:spcPct val="90000"/>
                </a:lnSpc>
                <a:spcBef>
                  <a:spcPct val="20000"/>
                </a:spcBef>
                <a:defRPr/>
              </a:pPr>
              <a:r>
                <a:rPr lang="en-US" sz="1400" b="1">
                  <a:cs typeface="Arial" charset="0"/>
                </a:rPr>
                <a:t>Comprehensive, Policy-based, budget:</a:t>
              </a:r>
            </a:p>
            <a:p>
              <a:pPr algn="ctr" eaLnBrk="0" hangingPunct="0">
                <a:lnSpc>
                  <a:spcPct val="90000"/>
                </a:lnSpc>
                <a:spcBef>
                  <a:spcPct val="20000"/>
                </a:spcBef>
                <a:defRPr/>
              </a:pPr>
              <a:r>
                <a:rPr lang="en-US" sz="1400">
                  <a:cs typeface="Arial" charset="0"/>
                </a:rPr>
                <a:t>Does the budget capture all relevant fiscal transactions, and is the process, giving regard to government policy?</a:t>
              </a:r>
            </a:p>
          </p:txBody>
        </p:sp>
        <p:sp>
          <p:nvSpPr>
            <p:cNvPr id="36884" name="Line 10"/>
            <p:cNvSpPr>
              <a:spLocks noChangeShapeType="1"/>
            </p:cNvSpPr>
            <p:nvPr/>
          </p:nvSpPr>
          <p:spPr bwMode="auto">
            <a:xfrm flipV="1">
              <a:off x="1536" y="2016"/>
              <a:ext cx="576" cy="88"/>
            </a:xfrm>
            <a:prstGeom prst="line">
              <a:avLst/>
            </a:prstGeom>
            <a:noFill/>
            <a:ln w="12700">
              <a:solidFill>
                <a:schemeClr val="tx1"/>
              </a:solidFill>
              <a:round/>
              <a:headEnd/>
              <a:tailEnd type="triangle" w="med" len="med"/>
            </a:ln>
          </p:spPr>
          <p:txBody>
            <a:bodyPr/>
            <a:lstStyle/>
            <a:p>
              <a:endParaRPr lang="en-US"/>
            </a:p>
          </p:txBody>
        </p:sp>
      </p:grpSp>
      <p:grpSp>
        <p:nvGrpSpPr>
          <p:cNvPr id="5" name="Group 11"/>
          <p:cNvGrpSpPr>
            <a:grpSpLocks/>
          </p:cNvGrpSpPr>
          <p:nvPr/>
        </p:nvGrpSpPr>
        <p:grpSpPr bwMode="auto">
          <a:xfrm>
            <a:off x="685800" y="1295400"/>
            <a:ext cx="3048000" cy="1371600"/>
            <a:chOff x="528" y="816"/>
            <a:chExt cx="1536" cy="768"/>
          </a:xfrm>
        </p:grpSpPr>
        <p:sp>
          <p:nvSpPr>
            <p:cNvPr id="203788" name="Rectangle 12"/>
            <p:cNvSpPr>
              <a:spLocks noChangeArrowheads="1"/>
            </p:cNvSpPr>
            <p:nvPr/>
          </p:nvSpPr>
          <p:spPr bwMode="auto">
            <a:xfrm>
              <a:off x="528" y="816"/>
              <a:ext cx="1008" cy="768"/>
            </a:xfrm>
            <a:prstGeom prst="rect">
              <a:avLst/>
            </a:prstGeom>
            <a:solidFill>
              <a:schemeClr val="bg1"/>
            </a:solidFill>
            <a:ln w="12700">
              <a:solidFill>
                <a:schemeClr val="tx1"/>
              </a:solidFill>
              <a:miter lim="800000"/>
              <a:headEnd/>
              <a:tailEnd/>
            </a:ln>
            <a:effectLst>
              <a:outerShdw dist="89803" dir="2700000" algn="ctr" rotWithShape="0">
                <a:schemeClr val="bg2"/>
              </a:outerShdw>
            </a:effectLst>
          </p:spPr>
          <p:txBody>
            <a:bodyPr lIns="90478" tIns="44445" rIns="90478" bIns="44445" anchor="ctr"/>
            <a:lstStyle/>
            <a:p>
              <a:pPr algn="ctr" eaLnBrk="0" hangingPunct="0">
                <a:lnSpc>
                  <a:spcPct val="90000"/>
                </a:lnSpc>
                <a:spcBef>
                  <a:spcPct val="20000"/>
                </a:spcBef>
                <a:defRPr/>
              </a:pPr>
              <a:r>
                <a:rPr lang="en-US" sz="1400" b="1">
                  <a:cs typeface="Arial" charset="0"/>
                </a:rPr>
                <a:t>Budget Realism:</a:t>
              </a:r>
              <a:endParaRPr lang="en-US" sz="1400">
                <a:cs typeface="Arial" charset="0"/>
              </a:endParaRPr>
            </a:p>
            <a:p>
              <a:pPr algn="ctr" eaLnBrk="0" hangingPunct="0">
                <a:lnSpc>
                  <a:spcPct val="90000"/>
                </a:lnSpc>
                <a:spcBef>
                  <a:spcPct val="20000"/>
                </a:spcBef>
                <a:defRPr/>
              </a:pPr>
              <a:r>
                <a:rPr lang="en-US" sz="1400">
                  <a:cs typeface="Arial" charset="0"/>
                </a:rPr>
                <a:t>Is the budget realistic, and implemented as intended in a predictable manner?</a:t>
              </a:r>
            </a:p>
          </p:txBody>
        </p:sp>
        <p:sp>
          <p:nvSpPr>
            <p:cNvPr id="36882" name="Line 13"/>
            <p:cNvSpPr>
              <a:spLocks noChangeShapeType="1"/>
            </p:cNvSpPr>
            <p:nvPr/>
          </p:nvSpPr>
          <p:spPr bwMode="auto">
            <a:xfrm>
              <a:off x="1584" y="1248"/>
              <a:ext cx="480" cy="240"/>
            </a:xfrm>
            <a:prstGeom prst="line">
              <a:avLst/>
            </a:prstGeom>
            <a:noFill/>
            <a:ln w="12700">
              <a:solidFill>
                <a:schemeClr val="tx1"/>
              </a:solidFill>
              <a:round/>
              <a:headEnd/>
              <a:tailEnd type="triangle" w="med" len="med"/>
            </a:ln>
          </p:spPr>
          <p:txBody>
            <a:bodyPr/>
            <a:lstStyle/>
            <a:p>
              <a:endParaRPr lang="en-US"/>
            </a:p>
          </p:txBody>
        </p:sp>
      </p:grpSp>
      <p:grpSp>
        <p:nvGrpSpPr>
          <p:cNvPr id="6" name="Group 14"/>
          <p:cNvGrpSpPr>
            <a:grpSpLocks/>
          </p:cNvGrpSpPr>
          <p:nvPr/>
        </p:nvGrpSpPr>
        <p:grpSpPr bwMode="auto">
          <a:xfrm>
            <a:off x="5830888" y="3429000"/>
            <a:ext cx="3084512" cy="1236663"/>
            <a:chOff x="3552" y="2112"/>
            <a:chExt cx="1776" cy="624"/>
          </a:xfrm>
        </p:grpSpPr>
        <p:sp>
          <p:nvSpPr>
            <p:cNvPr id="36879" name="Line 15"/>
            <p:cNvSpPr>
              <a:spLocks noChangeShapeType="1"/>
            </p:cNvSpPr>
            <p:nvPr/>
          </p:nvSpPr>
          <p:spPr bwMode="auto">
            <a:xfrm flipH="1" flipV="1">
              <a:off x="3552" y="2160"/>
              <a:ext cx="576" cy="280"/>
            </a:xfrm>
            <a:prstGeom prst="line">
              <a:avLst/>
            </a:prstGeom>
            <a:noFill/>
            <a:ln w="12700">
              <a:solidFill>
                <a:schemeClr val="tx1"/>
              </a:solidFill>
              <a:round/>
              <a:headEnd/>
              <a:tailEnd type="triangle" w="med" len="med"/>
            </a:ln>
          </p:spPr>
          <p:txBody>
            <a:bodyPr/>
            <a:lstStyle/>
            <a:p>
              <a:endParaRPr lang="en-US"/>
            </a:p>
          </p:txBody>
        </p:sp>
        <p:sp>
          <p:nvSpPr>
            <p:cNvPr id="203792" name="Rectangle 16"/>
            <p:cNvSpPr>
              <a:spLocks noChangeArrowheads="1"/>
            </p:cNvSpPr>
            <p:nvPr/>
          </p:nvSpPr>
          <p:spPr bwMode="auto">
            <a:xfrm>
              <a:off x="4176" y="2112"/>
              <a:ext cx="1152" cy="624"/>
            </a:xfrm>
            <a:prstGeom prst="rect">
              <a:avLst/>
            </a:prstGeom>
            <a:solidFill>
              <a:schemeClr val="bg1"/>
            </a:solidFill>
            <a:ln w="12700">
              <a:solidFill>
                <a:schemeClr val="tx1"/>
              </a:solidFill>
              <a:miter lim="800000"/>
              <a:headEnd/>
              <a:tailEnd/>
            </a:ln>
            <a:effectLst>
              <a:outerShdw dist="89803" dir="2700000" algn="ctr" rotWithShape="0">
                <a:schemeClr val="bg2"/>
              </a:outerShdw>
            </a:effectLst>
          </p:spPr>
          <p:txBody>
            <a:bodyPr lIns="90478" tIns="44445" rIns="90478" bIns="44445" anchor="ctr"/>
            <a:lstStyle/>
            <a:p>
              <a:pPr algn="ctr" eaLnBrk="0" hangingPunct="0">
                <a:lnSpc>
                  <a:spcPct val="90000"/>
                </a:lnSpc>
                <a:spcBef>
                  <a:spcPct val="20000"/>
                </a:spcBef>
                <a:defRPr/>
              </a:pPr>
              <a:r>
                <a:rPr lang="en-US" sz="1400" b="1">
                  <a:cs typeface="Arial" charset="0"/>
                </a:rPr>
                <a:t>Control:</a:t>
              </a:r>
            </a:p>
            <a:p>
              <a:pPr algn="ctr" eaLnBrk="0" hangingPunct="0">
                <a:lnSpc>
                  <a:spcPct val="90000"/>
                </a:lnSpc>
                <a:spcBef>
                  <a:spcPct val="20000"/>
                </a:spcBef>
                <a:defRPr/>
              </a:pPr>
              <a:r>
                <a:rPr lang="en-US" sz="1400">
                  <a:cs typeface="Arial" charset="0"/>
                </a:rPr>
                <a:t>Is effective control and stewardship exercised in the use of public funds?</a:t>
              </a:r>
            </a:p>
          </p:txBody>
        </p:sp>
      </p:grpSp>
      <p:grpSp>
        <p:nvGrpSpPr>
          <p:cNvPr id="7" name="Group 17"/>
          <p:cNvGrpSpPr>
            <a:grpSpLocks/>
          </p:cNvGrpSpPr>
          <p:nvPr/>
        </p:nvGrpSpPr>
        <p:grpSpPr bwMode="auto">
          <a:xfrm>
            <a:off x="5762625" y="1524000"/>
            <a:ext cx="3000375" cy="1430338"/>
            <a:chOff x="3552" y="912"/>
            <a:chExt cx="1728" cy="720"/>
          </a:xfrm>
        </p:grpSpPr>
        <p:sp>
          <p:nvSpPr>
            <p:cNvPr id="203794" name="Rectangle 18"/>
            <p:cNvSpPr>
              <a:spLocks noChangeArrowheads="1"/>
            </p:cNvSpPr>
            <p:nvPr/>
          </p:nvSpPr>
          <p:spPr bwMode="auto">
            <a:xfrm>
              <a:off x="4080" y="912"/>
              <a:ext cx="1200" cy="720"/>
            </a:xfrm>
            <a:prstGeom prst="rect">
              <a:avLst/>
            </a:prstGeom>
            <a:solidFill>
              <a:schemeClr val="bg1"/>
            </a:solidFill>
            <a:ln w="12700">
              <a:solidFill>
                <a:schemeClr val="tx1"/>
              </a:solidFill>
              <a:miter lim="800000"/>
              <a:headEnd/>
              <a:tailEnd/>
            </a:ln>
            <a:effectLst>
              <a:outerShdw dist="89803" dir="2700000" algn="ctr" rotWithShape="0">
                <a:schemeClr val="bg2"/>
              </a:outerShdw>
            </a:effectLst>
          </p:spPr>
          <p:txBody>
            <a:bodyPr lIns="90478" tIns="44445" rIns="90478" bIns="44445" anchor="ctr"/>
            <a:lstStyle/>
            <a:p>
              <a:pPr algn="ctr" eaLnBrk="0" hangingPunct="0">
                <a:lnSpc>
                  <a:spcPct val="90000"/>
                </a:lnSpc>
                <a:spcBef>
                  <a:spcPct val="20000"/>
                </a:spcBef>
                <a:defRPr/>
              </a:pPr>
              <a:r>
                <a:rPr lang="en-US" sz="1400" b="1">
                  <a:cs typeface="Arial" charset="0"/>
                </a:rPr>
                <a:t>Accountability and Transparency:</a:t>
              </a:r>
            </a:p>
            <a:p>
              <a:pPr algn="ctr" eaLnBrk="0" hangingPunct="0">
                <a:lnSpc>
                  <a:spcPct val="90000"/>
                </a:lnSpc>
                <a:spcBef>
                  <a:spcPct val="20000"/>
                </a:spcBef>
                <a:defRPr/>
              </a:pPr>
              <a:r>
                <a:rPr lang="en-US" sz="1400">
                  <a:cs typeface="Arial" charset="0"/>
                </a:rPr>
                <a:t>Are effective external financial accountability and transparency arrangements in place?</a:t>
              </a:r>
            </a:p>
          </p:txBody>
        </p:sp>
        <p:sp>
          <p:nvSpPr>
            <p:cNvPr id="36878" name="Line 19"/>
            <p:cNvSpPr>
              <a:spLocks noChangeShapeType="1"/>
            </p:cNvSpPr>
            <p:nvPr/>
          </p:nvSpPr>
          <p:spPr bwMode="auto">
            <a:xfrm flipH="1">
              <a:off x="3552" y="1296"/>
              <a:ext cx="528" cy="296"/>
            </a:xfrm>
            <a:prstGeom prst="line">
              <a:avLst/>
            </a:prstGeom>
            <a:noFill/>
            <a:ln w="12700">
              <a:solidFill>
                <a:schemeClr val="tx1"/>
              </a:solidFill>
              <a:round/>
              <a:headEnd/>
              <a:tailEnd type="triangle" w="med" len="med"/>
            </a:ln>
          </p:spPr>
          <p:txBody>
            <a:bodyPr/>
            <a:lstStyle/>
            <a:p>
              <a:endParaRPr lang="en-US"/>
            </a:p>
          </p:txBody>
        </p:sp>
      </p:grpSp>
      <p:sp>
        <p:nvSpPr>
          <p:cNvPr id="36872" name="Rectangle 20"/>
          <p:cNvSpPr>
            <a:spLocks noChangeArrowheads="1"/>
          </p:cNvSpPr>
          <p:nvPr/>
        </p:nvSpPr>
        <p:spPr bwMode="auto">
          <a:xfrm>
            <a:off x="838200" y="265113"/>
            <a:ext cx="7162800" cy="1114425"/>
          </a:xfrm>
          <a:prstGeom prst="rect">
            <a:avLst/>
          </a:prstGeom>
          <a:noFill/>
          <a:ln w="12700">
            <a:noFill/>
            <a:miter lim="800000"/>
            <a:headEnd/>
            <a:tailEnd/>
          </a:ln>
        </p:spPr>
        <p:txBody>
          <a:bodyPr lIns="0" tIns="0" rIns="0" bIns="0" anchor="ctr">
            <a:spAutoFit/>
          </a:bodyPr>
          <a:lstStyle/>
          <a:p>
            <a:pPr algn="ctr" eaLnBrk="0" hangingPunct="0">
              <a:lnSpc>
                <a:spcPct val="90000"/>
              </a:lnSpc>
              <a:spcBef>
                <a:spcPct val="50000"/>
              </a:spcBef>
              <a:tabLst>
                <a:tab pos="7600950" algn="r"/>
              </a:tabLst>
            </a:pPr>
            <a:r>
              <a:rPr lang="en-US" sz="4000">
                <a:latin typeface="Calibri" pitchFamily="34" charset="0"/>
                <a:cs typeface="Arial" charset="0"/>
              </a:rPr>
              <a:t>PEFA’s Performance Measurement Framework</a:t>
            </a:r>
          </a:p>
        </p:txBody>
      </p:sp>
      <p:grpSp>
        <p:nvGrpSpPr>
          <p:cNvPr id="8" name="Group 21"/>
          <p:cNvGrpSpPr>
            <a:grpSpLocks/>
          </p:cNvGrpSpPr>
          <p:nvPr/>
        </p:nvGrpSpPr>
        <p:grpSpPr bwMode="auto">
          <a:xfrm>
            <a:off x="3657600" y="2579688"/>
            <a:ext cx="1828800" cy="1382712"/>
            <a:chOff x="2256" y="1488"/>
            <a:chExt cx="1152" cy="1008"/>
          </a:xfrm>
        </p:grpSpPr>
        <p:sp>
          <p:nvSpPr>
            <p:cNvPr id="203798" name="Rectangle 22"/>
            <p:cNvSpPr>
              <a:spLocks noChangeArrowheads="1"/>
            </p:cNvSpPr>
            <p:nvPr/>
          </p:nvSpPr>
          <p:spPr bwMode="auto">
            <a:xfrm>
              <a:off x="2256" y="1488"/>
              <a:ext cx="1152" cy="1008"/>
            </a:xfrm>
            <a:prstGeom prst="rect">
              <a:avLst/>
            </a:prstGeom>
            <a:solidFill>
              <a:srgbClr val="33CC33"/>
            </a:solidFill>
            <a:ln w="12700">
              <a:solidFill>
                <a:schemeClr val="tx1"/>
              </a:solidFill>
              <a:miter lim="800000"/>
              <a:headEnd/>
              <a:tailEnd/>
            </a:ln>
            <a:effectLst>
              <a:outerShdw dist="107763" dir="2700000" algn="ctr" rotWithShape="0">
                <a:schemeClr val="bg2"/>
              </a:outerShdw>
            </a:effectLst>
          </p:spPr>
          <p:txBody>
            <a:bodyPr wrap="none" lIns="91430" tIns="45715" rIns="91430" bIns="45715" anchor="ctr"/>
            <a:lstStyle/>
            <a:p>
              <a:pPr algn="ctr" eaLnBrk="0" hangingPunct="0">
                <a:lnSpc>
                  <a:spcPct val="90000"/>
                </a:lnSpc>
                <a:defRPr/>
              </a:pPr>
              <a:endParaRPr lang="fr-FR">
                <a:cs typeface="Arial" charset="0"/>
              </a:endParaRPr>
            </a:p>
          </p:txBody>
        </p:sp>
        <p:sp>
          <p:nvSpPr>
            <p:cNvPr id="36876" name="Text Box 23"/>
            <p:cNvSpPr txBox="1">
              <a:spLocks noChangeArrowheads="1"/>
            </p:cNvSpPr>
            <p:nvPr/>
          </p:nvSpPr>
          <p:spPr bwMode="auto">
            <a:xfrm>
              <a:off x="2400" y="1632"/>
              <a:ext cx="912" cy="718"/>
            </a:xfrm>
            <a:prstGeom prst="rect">
              <a:avLst/>
            </a:prstGeom>
            <a:noFill/>
            <a:ln w="12700">
              <a:noFill/>
              <a:miter lim="800000"/>
              <a:headEnd/>
              <a:tailEnd/>
            </a:ln>
          </p:spPr>
          <p:txBody>
            <a:bodyPr lIns="0" tIns="0" rIns="0" bIns="0">
              <a:spAutoFit/>
            </a:bodyPr>
            <a:lstStyle/>
            <a:p>
              <a:pPr algn="ctr" eaLnBrk="0" hangingPunct="0">
                <a:lnSpc>
                  <a:spcPct val="90000"/>
                </a:lnSpc>
                <a:spcBef>
                  <a:spcPct val="50000"/>
                </a:spcBef>
              </a:pPr>
              <a:r>
                <a:rPr lang="en-US" sz="2400" b="1">
                  <a:cs typeface="Arial" charset="0"/>
                </a:rPr>
                <a:t>Six  PFM System Aspects</a:t>
              </a:r>
              <a:endParaRPr lang="en-US" sz="2400">
                <a:cs typeface="Arial" charset="0"/>
              </a:endParaRPr>
            </a:p>
          </p:txBody>
        </p:sp>
      </p:grpSp>
      <p:sp>
        <p:nvSpPr>
          <p:cNvPr id="36874" name="TextBox 23"/>
          <p:cNvSpPr txBox="1">
            <a:spLocks noChangeArrowheads="1"/>
          </p:cNvSpPr>
          <p:nvPr/>
        </p:nvSpPr>
        <p:spPr bwMode="auto">
          <a:xfrm>
            <a:off x="228600" y="6477000"/>
            <a:ext cx="8761413" cy="261938"/>
          </a:xfrm>
          <a:prstGeom prst="rect">
            <a:avLst/>
          </a:prstGeom>
          <a:noFill/>
          <a:ln w="9525">
            <a:noFill/>
            <a:miter lim="800000"/>
            <a:headEnd/>
            <a:tailEnd/>
          </a:ln>
        </p:spPr>
        <p:txBody>
          <a:bodyPr wrap="none">
            <a:spAutoFit/>
          </a:bodyPr>
          <a:lstStyle/>
          <a:p>
            <a:r>
              <a:rPr lang="en-US" sz="1100"/>
              <a:t>http://web.worldbank.org/WBSITE/EXTERNAL/PEFA/0,,menuPK:7313471~pagePK:7313134~piPK:7313172~theSitePK:7327438,00.html</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par>
                                <p:cTn id="8" presetID="22" presetClass="entr" presetSubtype="1"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up)">
                                      <p:cBhvr>
                                        <p:cTn id="10" dur="500"/>
                                        <p:tgtEl>
                                          <p:spTgt spid="4"/>
                                        </p:tgtEl>
                                      </p:cBhvr>
                                    </p:animEffect>
                                  </p:childTnLst>
                                </p:cTn>
                              </p:par>
                              <p:par>
                                <p:cTn id="11" presetID="22" presetClass="entr" presetSubtype="1"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ipe(up)">
                                      <p:cBhvr>
                                        <p:cTn id="13" dur="500"/>
                                        <p:tgtEl>
                                          <p:spTgt spid="2"/>
                                        </p:tgtEl>
                                      </p:cBhvr>
                                    </p:animEffect>
                                  </p:childTnLst>
                                </p:cTn>
                              </p:par>
                              <p:par>
                                <p:cTn id="14" presetID="22" presetClass="entr" presetSubtype="1"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500"/>
                                        <p:tgtEl>
                                          <p:spTgt spid="8"/>
                                        </p:tgtEl>
                                      </p:cBhvr>
                                    </p:animEffect>
                                  </p:childTnLst>
                                </p:cTn>
                              </p:par>
                              <p:par>
                                <p:cTn id="17" presetID="22" presetClass="entr" presetSubtype="1" fill="hold" nodeType="with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wipe(up)">
                                      <p:cBhvr>
                                        <p:cTn id="19" dur="500"/>
                                        <p:tgtEl>
                                          <p:spTgt spid="3"/>
                                        </p:tgtEl>
                                      </p:cBhvr>
                                    </p:animEffect>
                                  </p:childTnLst>
                                </p:cTn>
                              </p:par>
                              <p:par>
                                <p:cTn id="20" presetID="22" presetClass="entr" presetSubtype="1" fill="hold"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up)">
                                      <p:cBhvr>
                                        <p:cTn id="22" dur="500"/>
                                        <p:tgtEl>
                                          <p:spTgt spid="6"/>
                                        </p:tgtEl>
                                      </p:cBhvr>
                                    </p:animEffect>
                                  </p:childTnLst>
                                </p:cTn>
                              </p:par>
                              <p:par>
                                <p:cTn id="23" presetID="22" presetClass="entr" presetSubtype="1" fill="hold" nodeType="with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wipe(up)">
                                      <p:cBhvr>
                                        <p:cTn id="2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ChangeArrowheads="1"/>
          </p:cNvSpPr>
          <p:nvPr/>
        </p:nvSpPr>
        <p:spPr bwMode="auto">
          <a:xfrm>
            <a:off x="395288" y="981075"/>
            <a:ext cx="8705850" cy="5334000"/>
          </a:xfrm>
          <a:prstGeom prst="rect">
            <a:avLst/>
          </a:prstGeom>
          <a:solidFill>
            <a:schemeClr val="bg1"/>
          </a:solidFill>
          <a:ln w="12700">
            <a:solidFill>
              <a:srgbClr val="FFFFCC"/>
            </a:solidFill>
            <a:miter lim="800000"/>
            <a:headEnd/>
            <a:tailEnd/>
          </a:ln>
        </p:spPr>
        <p:txBody>
          <a:bodyPr lIns="0" tIns="0" rIns="0" bIns="0" anchor="ctr">
            <a:spAutoFit/>
          </a:bodyPr>
          <a:lstStyle/>
          <a:p>
            <a:endParaRPr lang="en-US"/>
          </a:p>
        </p:txBody>
      </p:sp>
      <p:sp>
        <p:nvSpPr>
          <p:cNvPr id="11267" name="Rectangle 3"/>
          <p:cNvSpPr>
            <a:spLocks noChangeArrowheads="1"/>
          </p:cNvSpPr>
          <p:nvPr/>
        </p:nvSpPr>
        <p:spPr bwMode="auto">
          <a:xfrm>
            <a:off x="7658100" y="1023938"/>
            <a:ext cx="1485900" cy="5300662"/>
          </a:xfrm>
          <a:prstGeom prst="rect">
            <a:avLst/>
          </a:prstGeom>
          <a:gradFill rotWithShape="0">
            <a:gsLst>
              <a:gs pos="0">
                <a:srgbClr val="FFFFFF"/>
              </a:gs>
              <a:gs pos="100000">
                <a:srgbClr val="FFFFCC"/>
              </a:gs>
            </a:gsLst>
            <a:lin ang="0" scaled="1"/>
          </a:gradFill>
          <a:ln w="9525">
            <a:noFill/>
            <a:miter lim="800000"/>
            <a:headEnd/>
            <a:tailEnd/>
          </a:ln>
        </p:spPr>
        <p:txBody>
          <a:bodyPr wrap="none" anchor="ctr"/>
          <a:lstStyle/>
          <a:p>
            <a:pPr algn="ctr"/>
            <a:endParaRPr lang="en-US"/>
          </a:p>
        </p:txBody>
      </p:sp>
      <p:sp>
        <p:nvSpPr>
          <p:cNvPr id="11268" name="Rectangle 4"/>
          <p:cNvSpPr>
            <a:spLocks noChangeArrowheads="1"/>
          </p:cNvSpPr>
          <p:nvPr/>
        </p:nvSpPr>
        <p:spPr bwMode="auto">
          <a:xfrm>
            <a:off x="228600" y="981075"/>
            <a:ext cx="3490913" cy="5319713"/>
          </a:xfrm>
          <a:prstGeom prst="rect">
            <a:avLst/>
          </a:prstGeom>
          <a:gradFill rotWithShape="0">
            <a:gsLst>
              <a:gs pos="0">
                <a:srgbClr val="FFFFCC"/>
              </a:gs>
              <a:gs pos="100000">
                <a:srgbClr val="FFFFFF"/>
              </a:gs>
            </a:gsLst>
            <a:lin ang="0" scaled="1"/>
          </a:gradFill>
          <a:ln w="9525">
            <a:noFill/>
            <a:miter lim="800000"/>
            <a:headEnd/>
            <a:tailEnd/>
          </a:ln>
        </p:spPr>
        <p:txBody>
          <a:bodyPr wrap="none" anchor="ctr"/>
          <a:lstStyle/>
          <a:p>
            <a:endParaRPr lang="en-US"/>
          </a:p>
        </p:txBody>
      </p:sp>
      <p:sp>
        <p:nvSpPr>
          <p:cNvPr id="11269" name="Text Box 5"/>
          <p:cNvSpPr txBox="1">
            <a:spLocks noChangeArrowheads="1"/>
          </p:cNvSpPr>
          <p:nvPr/>
        </p:nvSpPr>
        <p:spPr bwMode="auto">
          <a:xfrm>
            <a:off x="628650" y="3643313"/>
            <a:ext cx="4191000" cy="258762"/>
          </a:xfrm>
          <a:prstGeom prst="rect">
            <a:avLst/>
          </a:prstGeom>
          <a:noFill/>
          <a:ln w="9525">
            <a:noFill/>
            <a:miter lim="800000"/>
            <a:headEnd/>
            <a:tailEnd/>
          </a:ln>
        </p:spPr>
        <p:txBody>
          <a:bodyPr lIns="0" tIns="0" rIns="0" bIns="0">
            <a:spAutoFit/>
          </a:bodyPr>
          <a:lstStyle/>
          <a:p>
            <a:pPr>
              <a:spcBef>
                <a:spcPct val="50000"/>
              </a:spcBef>
            </a:pPr>
            <a:r>
              <a:rPr lang="en-US" sz="1700" b="1">
                <a:solidFill>
                  <a:srgbClr val="A50021"/>
                </a:solidFill>
                <a:cs typeface="Times New Roman" pitchFamily="18" charset="0"/>
              </a:rPr>
              <a:t>The ‘Prohibition’ Era</a:t>
            </a:r>
          </a:p>
        </p:txBody>
      </p:sp>
      <p:sp>
        <p:nvSpPr>
          <p:cNvPr id="11270" name="Text Box 7"/>
          <p:cNvSpPr txBox="1">
            <a:spLocks noChangeArrowheads="1"/>
          </p:cNvSpPr>
          <p:nvPr/>
        </p:nvSpPr>
        <p:spPr bwMode="auto">
          <a:xfrm>
            <a:off x="304800" y="6200775"/>
            <a:ext cx="342900" cy="182563"/>
          </a:xfrm>
          <a:prstGeom prst="rect">
            <a:avLst/>
          </a:prstGeom>
          <a:noFill/>
          <a:ln w="9525">
            <a:noFill/>
            <a:miter lim="800000"/>
            <a:headEnd/>
            <a:tailEnd/>
          </a:ln>
        </p:spPr>
        <p:txBody>
          <a:bodyPr wrap="none" lIns="0" tIns="0" rIns="0" bIns="0">
            <a:spAutoFit/>
          </a:bodyPr>
          <a:lstStyle/>
          <a:p>
            <a:pPr>
              <a:spcBef>
                <a:spcPct val="50000"/>
              </a:spcBef>
            </a:pPr>
            <a:r>
              <a:rPr lang="en-US" sz="1200" b="1">
                <a:solidFill>
                  <a:srgbClr val="A50021"/>
                </a:solidFill>
                <a:latin typeface="Arial Unicode MS" pitchFamily="34" charset="-128"/>
                <a:cs typeface="Times New Roman" pitchFamily="18" charset="0"/>
              </a:rPr>
              <a:t>1990</a:t>
            </a:r>
          </a:p>
        </p:txBody>
      </p:sp>
      <p:sp>
        <p:nvSpPr>
          <p:cNvPr id="11271" name="Text Box 8"/>
          <p:cNvSpPr txBox="1">
            <a:spLocks noChangeArrowheads="1"/>
          </p:cNvSpPr>
          <p:nvPr/>
        </p:nvSpPr>
        <p:spPr bwMode="auto">
          <a:xfrm>
            <a:off x="762000" y="6200775"/>
            <a:ext cx="342900" cy="182563"/>
          </a:xfrm>
          <a:prstGeom prst="rect">
            <a:avLst/>
          </a:prstGeom>
          <a:noFill/>
          <a:ln w="9525">
            <a:noFill/>
            <a:miter lim="800000"/>
            <a:headEnd/>
            <a:tailEnd/>
          </a:ln>
        </p:spPr>
        <p:txBody>
          <a:bodyPr wrap="none" lIns="0" tIns="0" rIns="0" bIns="0">
            <a:spAutoFit/>
          </a:bodyPr>
          <a:lstStyle/>
          <a:p>
            <a:pPr>
              <a:spcBef>
                <a:spcPct val="50000"/>
              </a:spcBef>
            </a:pPr>
            <a:r>
              <a:rPr lang="en-US" sz="1200" b="1">
                <a:solidFill>
                  <a:srgbClr val="A50021"/>
                </a:solidFill>
                <a:latin typeface="Arial Unicode MS" pitchFamily="34" charset="-128"/>
                <a:cs typeface="Times New Roman" pitchFamily="18" charset="0"/>
              </a:rPr>
              <a:t>1995</a:t>
            </a:r>
          </a:p>
        </p:txBody>
      </p:sp>
      <p:sp>
        <p:nvSpPr>
          <p:cNvPr id="11272" name="Text Box 9"/>
          <p:cNvSpPr txBox="1">
            <a:spLocks noChangeArrowheads="1"/>
          </p:cNvSpPr>
          <p:nvPr/>
        </p:nvSpPr>
        <p:spPr bwMode="auto">
          <a:xfrm>
            <a:off x="1295400" y="6200775"/>
            <a:ext cx="342900" cy="182563"/>
          </a:xfrm>
          <a:prstGeom prst="rect">
            <a:avLst/>
          </a:prstGeom>
          <a:noFill/>
          <a:ln w="9525">
            <a:noFill/>
            <a:miter lim="800000"/>
            <a:headEnd/>
            <a:tailEnd/>
          </a:ln>
        </p:spPr>
        <p:txBody>
          <a:bodyPr wrap="none" lIns="0" tIns="0" rIns="0" bIns="0">
            <a:spAutoFit/>
          </a:bodyPr>
          <a:lstStyle/>
          <a:p>
            <a:pPr>
              <a:spcBef>
                <a:spcPct val="50000"/>
              </a:spcBef>
            </a:pPr>
            <a:r>
              <a:rPr lang="en-US" sz="1200" b="1">
                <a:solidFill>
                  <a:srgbClr val="A50021"/>
                </a:solidFill>
                <a:latin typeface="Arial Unicode MS" pitchFamily="34" charset="-128"/>
                <a:cs typeface="Times New Roman" pitchFamily="18" charset="0"/>
              </a:rPr>
              <a:t>1996</a:t>
            </a:r>
          </a:p>
        </p:txBody>
      </p:sp>
      <p:sp>
        <p:nvSpPr>
          <p:cNvPr id="11273" name="Text Box 10"/>
          <p:cNvSpPr txBox="1">
            <a:spLocks noChangeArrowheads="1"/>
          </p:cNvSpPr>
          <p:nvPr/>
        </p:nvSpPr>
        <p:spPr bwMode="auto">
          <a:xfrm>
            <a:off x="1828800" y="6218238"/>
            <a:ext cx="342900" cy="182562"/>
          </a:xfrm>
          <a:prstGeom prst="rect">
            <a:avLst/>
          </a:prstGeom>
          <a:noFill/>
          <a:ln w="9525">
            <a:noFill/>
            <a:miter lim="800000"/>
            <a:headEnd/>
            <a:tailEnd/>
          </a:ln>
        </p:spPr>
        <p:txBody>
          <a:bodyPr wrap="none" lIns="0" tIns="0" rIns="0" bIns="0">
            <a:spAutoFit/>
          </a:bodyPr>
          <a:lstStyle/>
          <a:p>
            <a:pPr>
              <a:spcBef>
                <a:spcPct val="50000"/>
              </a:spcBef>
            </a:pPr>
            <a:r>
              <a:rPr lang="en-US" sz="1200" b="1">
                <a:solidFill>
                  <a:srgbClr val="A50021"/>
                </a:solidFill>
                <a:latin typeface="Arial Unicode MS" pitchFamily="34" charset="-128"/>
                <a:cs typeface="Times New Roman" pitchFamily="18" charset="0"/>
              </a:rPr>
              <a:t>1997</a:t>
            </a:r>
          </a:p>
        </p:txBody>
      </p:sp>
      <p:sp>
        <p:nvSpPr>
          <p:cNvPr id="11274" name="Text Box 11"/>
          <p:cNvSpPr txBox="1">
            <a:spLocks noChangeArrowheads="1"/>
          </p:cNvSpPr>
          <p:nvPr/>
        </p:nvSpPr>
        <p:spPr bwMode="auto">
          <a:xfrm>
            <a:off x="2641600" y="6218238"/>
            <a:ext cx="342900" cy="182562"/>
          </a:xfrm>
          <a:prstGeom prst="rect">
            <a:avLst/>
          </a:prstGeom>
          <a:noFill/>
          <a:ln w="9525">
            <a:noFill/>
            <a:miter lim="800000"/>
            <a:headEnd/>
            <a:tailEnd/>
          </a:ln>
        </p:spPr>
        <p:txBody>
          <a:bodyPr wrap="none" lIns="0" tIns="0" rIns="0" bIns="0">
            <a:spAutoFit/>
          </a:bodyPr>
          <a:lstStyle/>
          <a:p>
            <a:pPr>
              <a:spcBef>
                <a:spcPct val="50000"/>
              </a:spcBef>
            </a:pPr>
            <a:r>
              <a:rPr lang="en-US" sz="1200" b="1">
                <a:solidFill>
                  <a:srgbClr val="A50021"/>
                </a:solidFill>
                <a:latin typeface="Arial Unicode MS" pitchFamily="34" charset="-128"/>
                <a:cs typeface="Times New Roman" pitchFamily="18" charset="0"/>
              </a:rPr>
              <a:t>1998</a:t>
            </a:r>
          </a:p>
        </p:txBody>
      </p:sp>
      <p:sp>
        <p:nvSpPr>
          <p:cNvPr id="11275" name="Text Box 12"/>
          <p:cNvSpPr txBox="1">
            <a:spLocks noChangeArrowheads="1"/>
          </p:cNvSpPr>
          <p:nvPr/>
        </p:nvSpPr>
        <p:spPr bwMode="auto">
          <a:xfrm>
            <a:off x="3606800" y="6218238"/>
            <a:ext cx="342900" cy="182562"/>
          </a:xfrm>
          <a:prstGeom prst="rect">
            <a:avLst/>
          </a:prstGeom>
          <a:noFill/>
          <a:ln w="9525">
            <a:noFill/>
            <a:miter lim="800000"/>
            <a:headEnd/>
            <a:tailEnd/>
          </a:ln>
        </p:spPr>
        <p:txBody>
          <a:bodyPr wrap="none" lIns="0" tIns="0" rIns="0" bIns="0">
            <a:spAutoFit/>
          </a:bodyPr>
          <a:lstStyle/>
          <a:p>
            <a:pPr>
              <a:spcBef>
                <a:spcPct val="50000"/>
              </a:spcBef>
            </a:pPr>
            <a:r>
              <a:rPr lang="en-US" sz="1200" b="1">
                <a:solidFill>
                  <a:srgbClr val="A50021"/>
                </a:solidFill>
                <a:latin typeface="Arial Unicode MS" pitchFamily="34" charset="-128"/>
                <a:cs typeface="Times New Roman" pitchFamily="18" charset="0"/>
              </a:rPr>
              <a:t>1999</a:t>
            </a:r>
          </a:p>
        </p:txBody>
      </p:sp>
      <p:sp>
        <p:nvSpPr>
          <p:cNvPr id="11276" name="Text Box 13"/>
          <p:cNvSpPr txBox="1">
            <a:spLocks noChangeArrowheads="1"/>
          </p:cNvSpPr>
          <p:nvPr/>
        </p:nvSpPr>
        <p:spPr bwMode="auto">
          <a:xfrm>
            <a:off x="4292600" y="6218238"/>
            <a:ext cx="342900" cy="182562"/>
          </a:xfrm>
          <a:prstGeom prst="rect">
            <a:avLst/>
          </a:prstGeom>
          <a:noFill/>
          <a:ln w="9525">
            <a:noFill/>
            <a:miter lim="800000"/>
            <a:headEnd/>
            <a:tailEnd/>
          </a:ln>
        </p:spPr>
        <p:txBody>
          <a:bodyPr wrap="none" lIns="0" tIns="0" rIns="0" bIns="0">
            <a:spAutoFit/>
          </a:bodyPr>
          <a:lstStyle/>
          <a:p>
            <a:pPr>
              <a:spcBef>
                <a:spcPct val="50000"/>
              </a:spcBef>
            </a:pPr>
            <a:r>
              <a:rPr lang="en-US" sz="1200" b="1">
                <a:solidFill>
                  <a:srgbClr val="A50021"/>
                </a:solidFill>
                <a:latin typeface="Arial Unicode MS" pitchFamily="34" charset="-128"/>
                <a:cs typeface="Times New Roman" pitchFamily="18" charset="0"/>
              </a:rPr>
              <a:t>2000</a:t>
            </a:r>
          </a:p>
        </p:txBody>
      </p:sp>
      <p:sp>
        <p:nvSpPr>
          <p:cNvPr id="11277" name="Text Box 14"/>
          <p:cNvSpPr txBox="1">
            <a:spLocks noChangeArrowheads="1"/>
          </p:cNvSpPr>
          <p:nvPr/>
        </p:nvSpPr>
        <p:spPr bwMode="auto">
          <a:xfrm>
            <a:off x="4978400" y="6218238"/>
            <a:ext cx="342900" cy="182562"/>
          </a:xfrm>
          <a:prstGeom prst="rect">
            <a:avLst/>
          </a:prstGeom>
          <a:noFill/>
          <a:ln w="9525">
            <a:noFill/>
            <a:miter lim="800000"/>
            <a:headEnd/>
            <a:tailEnd/>
          </a:ln>
        </p:spPr>
        <p:txBody>
          <a:bodyPr wrap="none" lIns="0" tIns="0" rIns="0" bIns="0">
            <a:spAutoFit/>
          </a:bodyPr>
          <a:lstStyle/>
          <a:p>
            <a:pPr>
              <a:spcBef>
                <a:spcPct val="50000"/>
              </a:spcBef>
            </a:pPr>
            <a:r>
              <a:rPr lang="en-US" sz="1200" b="1">
                <a:solidFill>
                  <a:srgbClr val="A50021"/>
                </a:solidFill>
                <a:latin typeface="Arial Unicode MS" pitchFamily="34" charset="-128"/>
                <a:cs typeface="Times New Roman" pitchFamily="18" charset="0"/>
              </a:rPr>
              <a:t>2001</a:t>
            </a:r>
          </a:p>
        </p:txBody>
      </p:sp>
      <p:sp>
        <p:nvSpPr>
          <p:cNvPr id="11278" name="Text Box 15"/>
          <p:cNvSpPr txBox="1">
            <a:spLocks noChangeArrowheads="1"/>
          </p:cNvSpPr>
          <p:nvPr/>
        </p:nvSpPr>
        <p:spPr bwMode="auto">
          <a:xfrm>
            <a:off x="5664200" y="6218238"/>
            <a:ext cx="342900" cy="182562"/>
          </a:xfrm>
          <a:prstGeom prst="rect">
            <a:avLst/>
          </a:prstGeom>
          <a:noFill/>
          <a:ln w="9525">
            <a:noFill/>
            <a:miter lim="800000"/>
            <a:headEnd/>
            <a:tailEnd/>
          </a:ln>
        </p:spPr>
        <p:txBody>
          <a:bodyPr wrap="none" lIns="0" tIns="0" rIns="0" bIns="0">
            <a:spAutoFit/>
          </a:bodyPr>
          <a:lstStyle/>
          <a:p>
            <a:pPr>
              <a:spcBef>
                <a:spcPct val="50000"/>
              </a:spcBef>
            </a:pPr>
            <a:r>
              <a:rPr lang="en-US" sz="1200" b="1">
                <a:solidFill>
                  <a:srgbClr val="A50021"/>
                </a:solidFill>
                <a:latin typeface="Arial Unicode MS" pitchFamily="34" charset="-128"/>
                <a:cs typeface="Times New Roman" pitchFamily="18" charset="0"/>
              </a:rPr>
              <a:t>2002</a:t>
            </a:r>
          </a:p>
        </p:txBody>
      </p:sp>
      <p:sp>
        <p:nvSpPr>
          <p:cNvPr id="11279" name="Text Box 16"/>
          <p:cNvSpPr txBox="1">
            <a:spLocks noChangeArrowheads="1"/>
          </p:cNvSpPr>
          <p:nvPr/>
        </p:nvSpPr>
        <p:spPr bwMode="auto">
          <a:xfrm>
            <a:off x="6273800" y="6218238"/>
            <a:ext cx="342900" cy="182562"/>
          </a:xfrm>
          <a:prstGeom prst="rect">
            <a:avLst/>
          </a:prstGeom>
          <a:noFill/>
          <a:ln w="9525">
            <a:noFill/>
            <a:miter lim="800000"/>
            <a:headEnd/>
            <a:tailEnd/>
          </a:ln>
        </p:spPr>
        <p:txBody>
          <a:bodyPr wrap="none" lIns="0" tIns="0" rIns="0" bIns="0">
            <a:spAutoFit/>
          </a:bodyPr>
          <a:lstStyle/>
          <a:p>
            <a:pPr>
              <a:spcBef>
                <a:spcPct val="50000"/>
              </a:spcBef>
            </a:pPr>
            <a:r>
              <a:rPr lang="en-US" sz="1200" b="1">
                <a:solidFill>
                  <a:srgbClr val="A50021"/>
                </a:solidFill>
                <a:latin typeface="Arial Unicode MS" pitchFamily="34" charset="-128"/>
                <a:cs typeface="Times New Roman" pitchFamily="18" charset="0"/>
              </a:rPr>
              <a:t>2003</a:t>
            </a:r>
          </a:p>
        </p:txBody>
      </p:sp>
      <p:sp>
        <p:nvSpPr>
          <p:cNvPr id="11280" name="Text Box 18"/>
          <p:cNvSpPr txBox="1">
            <a:spLocks noChangeArrowheads="1"/>
          </p:cNvSpPr>
          <p:nvPr/>
        </p:nvSpPr>
        <p:spPr bwMode="auto">
          <a:xfrm>
            <a:off x="1066800" y="2179638"/>
            <a:ext cx="889000" cy="1063625"/>
          </a:xfrm>
          <a:prstGeom prst="rect">
            <a:avLst/>
          </a:prstGeom>
          <a:noFill/>
          <a:ln w="9525">
            <a:noFill/>
            <a:miter lim="800000"/>
            <a:headEnd/>
            <a:tailEnd/>
          </a:ln>
        </p:spPr>
        <p:txBody>
          <a:bodyPr lIns="0" tIns="0" rIns="0" bIns="0">
            <a:spAutoFit/>
          </a:bodyPr>
          <a:lstStyle/>
          <a:p>
            <a:pPr>
              <a:spcBef>
                <a:spcPct val="50000"/>
              </a:spcBef>
            </a:pPr>
            <a:r>
              <a:rPr lang="en-US" sz="1400" b="1">
                <a:latin typeface="Arial Narrow" pitchFamily="34" charset="0"/>
                <a:cs typeface="Times New Roman" pitchFamily="18" charset="0"/>
              </a:rPr>
              <a:t>JDW “Cancer of Corruption”  Speech (10/96)</a:t>
            </a:r>
          </a:p>
        </p:txBody>
      </p:sp>
      <p:sp>
        <p:nvSpPr>
          <p:cNvPr id="11281" name="Text Box 19"/>
          <p:cNvSpPr txBox="1">
            <a:spLocks noChangeArrowheads="1"/>
          </p:cNvSpPr>
          <p:nvPr/>
        </p:nvSpPr>
        <p:spPr bwMode="auto">
          <a:xfrm>
            <a:off x="1905000" y="1122363"/>
            <a:ext cx="762000" cy="638175"/>
          </a:xfrm>
          <a:prstGeom prst="rect">
            <a:avLst/>
          </a:prstGeom>
          <a:noFill/>
          <a:ln w="9525">
            <a:noFill/>
            <a:miter lim="800000"/>
            <a:headEnd/>
            <a:tailEnd/>
          </a:ln>
        </p:spPr>
        <p:txBody>
          <a:bodyPr lIns="0" tIns="0" rIns="0" bIns="0">
            <a:spAutoFit/>
          </a:bodyPr>
          <a:lstStyle/>
          <a:p>
            <a:pPr>
              <a:spcBef>
                <a:spcPct val="50000"/>
              </a:spcBef>
            </a:pPr>
            <a:r>
              <a:rPr lang="en-US" sz="1400" b="1">
                <a:latin typeface="Arial Narrow" pitchFamily="34" charset="0"/>
                <a:cs typeface="Times New Roman" pitchFamily="18" charset="0"/>
              </a:rPr>
              <a:t>State in a Changing World (97)</a:t>
            </a:r>
          </a:p>
        </p:txBody>
      </p:sp>
      <p:sp>
        <p:nvSpPr>
          <p:cNvPr id="11282" name="Text Box 20"/>
          <p:cNvSpPr txBox="1">
            <a:spLocks noChangeArrowheads="1"/>
          </p:cNvSpPr>
          <p:nvPr/>
        </p:nvSpPr>
        <p:spPr bwMode="auto">
          <a:xfrm>
            <a:off x="6162675" y="2574925"/>
            <a:ext cx="2066925" cy="2378075"/>
          </a:xfrm>
          <a:prstGeom prst="rect">
            <a:avLst/>
          </a:prstGeom>
          <a:noFill/>
          <a:ln w="9525">
            <a:noFill/>
            <a:miter lim="800000"/>
            <a:headEnd/>
            <a:tailEnd/>
          </a:ln>
        </p:spPr>
        <p:txBody>
          <a:bodyPr>
            <a:spAutoFit/>
          </a:bodyPr>
          <a:lstStyle/>
          <a:p>
            <a:pPr marL="228600" indent="-114300">
              <a:spcBef>
                <a:spcPct val="10000"/>
              </a:spcBef>
              <a:buFontTx/>
              <a:buChar char="•"/>
            </a:pPr>
            <a:r>
              <a:rPr lang="en-US" sz="1200" b="1">
                <a:cs typeface="Arial" charset="0"/>
              </a:rPr>
              <a:t>Diagnostic/Data/ Monitoring Tools</a:t>
            </a:r>
          </a:p>
          <a:p>
            <a:pPr marL="228600" indent="-114300">
              <a:spcBef>
                <a:spcPct val="10000"/>
              </a:spcBef>
              <a:buFontTx/>
              <a:buChar char="•"/>
            </a:pPr>
            <a:r>
              <a:rPr lang="en-US" sz="1200" b="1">
                <a:cs typeface="Times New Roman" pitchFamily="18" charset="0"/>
              </a:rPr>
              <a:t>Public Financial Management and Procurement</a:t>
            </a:r>
          </a:p>
          <a:p>
            <a:pPr marL="228600" indent="-114300">
              <a:spcBef>
                <a:spcPct val="10000"/>
              </a:spcBef>
              <a:buFontTx/>
              <a:buChar char="•"/>
            </a:pPr>
            <a:r>
              <a:rPr lang="en-US" sz="1200" b="1">
                <a:cs typeface="Times New Roman" pitchFamily="18" charset="0"/>
              </a:rPr>
              <a:t>Administrative &amp; Civil Service Reform </a:t>
            </a:r>
          </a:p>
          <a:p>
            <a:pPr marL="228600" indent="-114300">
              <a:spcBef>
                <a:spcPct val="10000"/>
              </a:spcBef>
              <a:buFontTx/>
              <a:buChar char="•"/>
            </a:pPr>
            <a:r>
              <a:rPr lang="en-US" sz="1200" b="1">
                <a:cs typeface="Times New Roman" pitchFamily="18" charset="0"/>
              </a:rPr>
              <a:t>Civil Society Voice, Transparency, &amp; CDD</a:t>
            </a:r>
          </a:p>
          <a:p>
            <a:pPr marL="228600" indent="-114300">
              <a:spcBef>
                <a:spcPct val="10000"/>
              </a:spcBef>
              <a:buFontTx/>
              <a:buChar char="•"/>
            </a:pPr>
            <a:r>
              <a:rPr lang="en-US" sz="1200" b="1">
                <a:cs typeface="Times New Roman" pitchFamily="18" charset="0"/>
              </a:rPr>
              <a:t>State Capture</a:t>
            </a:r>
          </a:p>
          <a:p>
            <a:pPr marL="228600" indent="-114300">
              <a:spcBef>
                <a:spcPct val="10000"/>
              </a:spcBef>
              <a:buFontTx/>
              <a:buChar char="•"/>
            </a:pPr>
            <a:r>
              <a:rPr lang="en-US" sz="1200" b="1">
                <a:cs typeface="Times New Roman" pitchFamily="18" charset="0"/>
              </a:rPr>
              <a:t>Legal &amp; Judicial Reform </a:t>
            </a:r>
          </a:p>
        </p:txBody>
      </p:sp>
      <p:sp>
        <p:nvSpPr>
          <p:cNvPr id="11283" name="Text Box 21"/>
          <p:cNvSpPr txBox="1">
            <a:spLocks noChangeArrowheads="1"/>
          </p:cNvSpPr>
          <p:nvPr/>
        </p:nvSpPr>
        <p:spPr bwMode="auto">
          <a:xfrm>
            <a:off x="4114800" y="3641725"/>
            <a:ext cx="1981200" cy="701675"/>
          </a:xfrm>
          <a:prstGeom prst="rect">
            <a:avLst/>
          </a:prstGeom>
          <a:noFill/>
          <a:ln w="9525">
            <a:noFill/>
            <a:miter lim="800000"/>
            <a:headEnd/>
            <a:tailEnd/>
          </a:ln>
        </p:spPr>
        <p:txBody>
          <a:bodyPr>
            <a:spAutoFit/>
          </a:bodyPr>
          <a:lstStyle/>
          <a:p>
            <a:pPr>
              <a:spcBef>
                <a:spcPct val="50000"/>
              </a:spcBef>
            </a:pPr>
            <a:r>
              <a:rPr lang="en-US" sz="2000" b="1">
                <a:solidFill>
                  <a:srgbClr val="A50021"/>
                </a:solidFill>
                <a:cs typeface="Times New Roman" pitchFamily="18" charset="0"/>
              </a:rPr>
              <a:t>Broadening &amp;</a:t>
            </a:r>
            <a:r>
              <a:rPr lang="en-US" sz="2000" b="1">
                <a:solidFill>
                  <a:srgbClr val="FF3300"/>
                </a:solidFill>
                <a:cs typeface="Times New Roman" pitchFamily="18" charset="0"/>
              </a:rPr>
              <a:t> </a:t>
            </a:r>
            <a:r>
              <a:rPr lang="en-US" sz="2000" b="1">
                <a:solidFill>
                  <a:srgbClr val="A50021"/>
                </a:solidFill>
                <a:cs typeface="Times New Roman" pitchFamily="18" charset="0"/>
              </a:rPr>
              <a:t>Mainstreaming</a:t>
            </a:r>
          </a:p>
        </p:txBody>
      </p:sp>
      <p:sp>
        <p:nvSpPr>
          <p:cNvPr id="14356" name="Rectangle 22"/>
          <p:cNvSpPr>
            <a:spLocks noChangeArrowheads="1"/>
          </p:cNvSpPr>
          <p:nvPr/>
        </p:nvSpPr>
        <p:spPr bwMode="auto">
          <a:xfrm>
            <a:off x="381000" y="330200"/>
            <a:ext cx="8458200" cy="444500"/>
          </a:xfrm>
          <a:prstGeom prst="rect">
            <a:avLst/>
          </a:prstGeom>
          <a:noFill/>
          <a:ln w="12700">
            <a:noFill/>
            <a:miter lim="800000"/>
            <a:headEnd/>
            <a:tailEnd/>
          </a:ln>
        </p:spPr>
        <p:txBody>
          <a:bodyPr lIns="0" tIns="0" rIns="0" bIns="0" anchor="ctr">
            <a:spAutoFit/>
          </a:bodyPr>
          <a:lstStyle/>
          <a:p>
            <a:pPr algn="ctr" eaLnBrk="0" hangingPunct="0">
              <a:lnSpc>
                <a:spcPct val="90000"/>
              </a:lnSpc>
              <a:tabLst>
                <a:tab pos="7600950" algn="r"/>
              </a:tabLst>
              <a:defRPr/>
            </a:pPr>
            <a:r>
              <a:rPr lang="en-US" sz="3200" dirty="0">
                <a:solidFill>
                  <a:schemeClr val="accent2">
                    <a:lumMod val="50000"/>
                  </a:schemeClr>
                </a:solidFill>
                <a:cs typeface="Arial" charset="0"/>
              </a:rPr>
              <a:t>The World Bank has come a long way . . . </a:t>
            </a:r>
          </a:p>
        </p:txBody>
      </p:sp>
      <p:sp>
        <p:nvSpPr>
          <p:cNvPr id="11285" name="Text Box 23"/>
          <p:cNvSpPr txBox="1">
            <a:spLocks noChangeArrowheads="1"/>
          </p:cNvSpPr>
          <p:nvPr/>
        </p:nvSpPr>
        <p:spPr bwMode="auto">
          <a:xfrm>
            <a:off x="533400" y="2747963"/>
            <a:ext cx="457200" cy="425450"/>
          </a:xfrm>
          <a:prstGeom prst="rect">
            <a:avLst/>
          </a:prstGeom>
          <a:noFill/>
          <a:ln w="9525">
            <a:noFill/>
            <a:miter lim="800000"/>
            <a:headEnd/>
            <a:tailEnd/>
          </a:ln>
        </p:spPr>
        <p:txBody>
          <a:bodyPr lIns="0" tIns="0" rIns="0" bIns="0">
            <a:spAutoFit/>
          </a:bodyPr>
          <a:lstStyle/>
          <a:p>
            <a:pPr>
              <a:spcBef>
                <a:spcPct val="50000"/>
              </a:spcBef>
            </a:pPr>
            <a:r>
              <a:rPr lang="en-US" sz="1400" b="1">
                <a:latin typeface="Arial Narrow" pitchFamily="34" charset="0"/>
                <a:cs typeface="Times New Roman" pitchFamily="18" charset="0"/>
              </a:rPr>
              <a:t>TI CPI  (5/95)</a:t>
            </a:r>
          </a:p>
        </p:txBody>
      </p:sp>
      <p:sp>
        <p:nvSpPr>
          <p:cNvPr id="11286" name="Text Box 24"/>
          <p:cNvSpPr txBox="1">
            <a:spLocks noChangeArrowheads="1"/>
          </p:cNvSpPr>
          <p:nvPr/>
        </p:nvSpPr>
        <p:spPr bwMode="auto">
          <a:xfrm>
            <a:off x="1905000" y="2747963"/>
            <a:ext cx="914400" cy="850900"/>
          </a:xfrm>
          <a:prstGeom prst="rect">
            <a:avLst/>
          </a:prstGeom>
          <a:noFill/>
          <a:ln w="9525">
            <a:noFill/>
            <a:miter lim="800000"/>
            <a:headEnd/>
            <a:tailEnd/>
          </a:ln>
        </p:spPr>
        <p:txBody>
          <a:bodyPr lIns="0" tIns="0" rIns="0" bIns="0">
            <a:spAutoFit/>
          </a:bodyPr>
          <a:lstStyle/>
          <a:p>
            <a:pPr>
              <a:spcBef>
                <a:spcPct val="50000"/>
              </a:spcBef>
            </a:pPr>
            <a:r>
              <a:rPr lang="en-US" sz="1400" b="1">
                <a:latin typeface="Arial Narrow" pitchFamily="34" charset="0"/>
                <a:cs typeface="Times New Roman" pitchFamily="18" charset="0"/>
              </a:rPr>
              <a:t>Anti-corruption Strategy  (97)</a:t>
            </a:r>
          </a:p>
        </p:txBody>
      </p:sp>
      <p:sp>
        <p:nvSpPr>
          <p:cNvPr id="11287" name="Text Box 25"/>
          <p:cNvSpPr txBox="1">
            <a:spLocks noChangeArrowheads="1"/>
          </p:cNvSpPr>
          <p:nvPr/>
        </p:nvSpPr>
        <p:spPr bwMode="auto">
          <a:xfrm>
            <a:off x="4241800" y="2097088"/>
            <a:ext cx="914400" cy="425450"/>
          </a:xfrm>
          <a:prstGeom prst="rect">
            <a:avLst/>
          </a:prstGeom>
          <a:noFill/>
          <a:ln w="9525">
            <a:noFill/>
            <a:miter lim="800000"/>
            <a:headEnd/>
            <a:tailEnd/>
          </a:ln>
        </p:spPr>
        <p:txBody>
          <a:bodyPr lIns="0" tIns="0" rIns="0" bIns="0">
            <a:spAutoFit/>
          </a:bodyPr>
          <a:lstStyle/>
          <a:p>
            <a:pPr>
              <a:spcBef>
                <a:spcPct val="50000"/>
              </a:spcBef>
            </a:pPr>
            <a:r>
              <a:rPr lang="en-US" sz="1400" b="1">
                <a:latin typeface="Arial Narrow" pitchFamily="34" charset="0"/>
                <a:cs typeface="Times New Roman" pitchFamily="18" charset="0"/>
              </a:rPr>
              <a:t>Governance Strategy (00)</a:t>
            </a:r>
          </a:p>
        </p:txBody>
      </p:sp>
      <p:sp>
        <p:nvSpPr>
          <p:cNvPr id="11288" name="Text Box 26"/>
          <p:cNvSpPr txBox="1">
            <a:spLocks noChangeArrowheads="1"/>
          </p:cNvSpPr>
          <p:nvPr/>
        </p:nvSpPr>
        <p:spPr bwMode="auto">
          <a:xfrm>
            <a:off x="3657600" y="4968875"/>
            <a:ext cx="914400" cy="850900"/>
          </a:xfrm>
          <a:prstGeom prst="rect">
            <a:avLst/>
          </a:prstGeom>
          <a:noFill/>
          <a:ln w="9525">
            <a:noFill/>
            <a:miter lim="800000"/>
            <a:headEnd/>
            <a:tailEnd/>
          </a:ln>
        </p:spPr>
        <p:txBody>
          <a:bodyPr lIns="0" tIns="0" rIns="0" bIns="0">
            <a:spAutoFit/>
          </a:bodyPr>
          <a:lstStyle/>
          <a:p>
            <a:pPr>
              <a:spcBef>
                <a:spcPct val="50000"/>
              </a:spcBef>
            </a:pPr>
            <a:r>
              <a:rPr lang="en-US" sz="1400" b="1">
                <a:latin typeface="Arial Narrow" pitchFamily="34" charset="0"/>
                <a:cs typeface="Times New Roman" pitchFamily="18" charset="0"/>
              </a:rPr>
              <a:t>1st set of firms Debarred from WB (99)</a:t>
            </a:r>
          </a:p>
        </p:txBody>
      </p:sp>
      <p:sp>
        <p:nvSpPr>
          <p:cNvPr id="11289" name="Text Box 27"/>
          <p:cNvSpPr txBox="1">
            <a:spLocks noChangeArrowheads="1"/>
          </p:cNvSpPr>
          <p:nvPr/>
        </p:nvSpPr>
        <p:spPr bwMode="auto">
          <a:xfrm>
            <a:off x="5029200" y="5424488"/>
            <a:ext cx="990600" cy="425450"/>
          </a:xfrm>
          <a:prstGeom prst="rect">
            <a:avLst/>
          </a:prstGeom>
          <a:noFill/>
          <a:ln w="9525">
            <a:noFill/>
            <a:miter lim="800000"/>
            <a:headEnd/>
            <a:tailEnd/>
          </a:ln>
        </p:spPr>
        <p:txBody>
          <a:bodyPr lIns="0" tIns="0" rIns="0" bIns="0">
            <a:spAutoFit/>
          </a:bodyPr>
          <a:lstStyle/>
          <a:p>
            <a:pPr>
              <a:spcBef>
                <a:spcPct val="50000"/>
              </a:spcBef>
            </a:pPr>
            <a:r>
              <a:rPr lang="en-US" sz="1400" b="1">
                <a:latin typeface="Arial Narrow" pitchFamily="34" charset="0"/>
                <a:cs typeface="Times New Roman" pitchFamily="18" charset="0"/>
              </a:rPr>
              <a:t>Formalization of INT (01)</a:t>
            </a:r>
          </a:p>
        </p:txBody>
      </p:sp>
      <p:sp>
        <p:nvSpPr>
          <p:cNvPr id="11290" name="Text Box 28"/>
          <p:cNvSpPr txBox="1">
            <a:spLocks noChangeArrowheads="1"/>
          </p:cNvSpPr>
          <p:nvPr/>
        </p:nvSpPr>
        <p:spPr bwMode="auto">
          <a:xfrm>
            <a:off x="1917700" y="1960563"/>
            <a:ext cx="914400" cy="638175"/>
          </a:xfrm>
          <a:prstGeom prst="rect">
            <a:avLst/>
          </a:prstGeom>
          <a:noFill/>
          <a:ln w="9525">
            <a:noFill/>
            <a:miter lim="800000"/>
            <a:headEnd/>
            <a:tailEnd/>
          </a:ln>
        </p:spPr>
        <p:txBody>
          <a:bodyPr lIns="0" tIns="0" rIns="0" bIns="0">
            <a:spAutoFit/>
          </a:bodyPr>
          <a:lstStyle/>
          <a:p>
            <a:pPr>
              <a:spcBef>
                <a:spcPct val="50000"/>
              </a:spcBef>
            </a:pPr>
            <a:r>
              <a:rPr lang="en-US" sz="1400" b="1">
                <a:latin typeface="Arial Narrow" pitchFamily="34" charset="0"/>
                <a:cs typeface="Times New Roman" pitchFamily="18" charset="0"/>
              </a:rPr>
              <a:t>Strategic Compact (97)</a:t>
            </a:r>
          </a:p>
        </p:txBody>
      </p:sp>
      <p:sp>
        <p:nvSpPr>
          <p:cNvPr id="11291" name="Text Box 29"/>
          <p:cNvSpPr txBox="1">
            <a:spLocks noChangeArrowheads="1"/>
          </p:cNvSpPr>
          <p:nvPr/>
        </p:nvSpPr>
        <p:spPr bwMode="auto">
          <a:xfrm>
            <a:off x="3644900" y="1138238"/>
            <a:ext cx="1079500" cy="850900"/>
          </a:xfrm>
          <a:prstGeom prst="rect">
            <a:avLst/>
          </a:prstGeom>
          <a:noFill/>
          <a:ln w="9525">
            <a:noFill/>
            <a:miter lim="800000"/>
            <a:headEnd/>
            <a:tailEnd/>
          </a:ln>
        </p:spPr>
        <p:txBody>
          <a:bodyPr lIns="0" tIns="0" rIns="0" bIns="0">
            <a:spAutoFit/>
          </a:bodyPr>
          <a:lstStyle/>
          <a:p>
            <a:pPr>
              <a:spcBef>
                <a:spcPct val="50000"/>
              </a:spcBef>
            </a:pPr>
            <a:r>
              <a:rPr lang="en-US" sz="1400" b="1">
                <a:latin typeface="Arial Narrow" pitchFamily="34" charset="0"/>
                <a:cs typeface="Times New Roman" pitchFamily="18" charset="0"/>
              </a:rPr>
              <a:t>O.P. Mainstreaming  AC in CAS   (99)</a:t>
            </a:r>
          </a:p>
        </p:txBody>
      </p:sp>
      <p:sp>
        <p:nvSpPr>
          <p:cNvPr id="11292" name="Text Box 30"/>
          <p:cNvSpPr txBox="1">
            <a:spLocks noChangeArrowheads="1"/>
          </p:cNvSpPr>
          <p:nvPr/>
        </p:nvSpPr>
        <p:spPr bwMode="auto">
          <a:xfrm>
            <a:off x="2743200" y="1798638"/>
            <a:ext cx="1079500" cy="638175"/>
          </a:xfrm>
          <a:prstGeom prst="rect">
            <a:avLst/>
          </a:prstGeom>
          <a:noFill/>
          <a:ln w="9525">
            <a:noFill/>
            <a:miter lim="800000"/>
            <a:headEnd/>
            <a:tailEnd/>
          </a:ln>
        </p:spPr>
        <p:txBody>
          <a:bodyPr lIns="0" tIns="0" rIns="0" bIns="0">
            <a:spAutoFit/>
          </a:bodyPr>
          <a:lstStyle/>
          <a:p>
            <a:pPr>
              <a:spcBef>
                <a:spcPct val="50000"/>
              </a:spcBef>
            </a:pPr>
            <a:r>
              <a:rPr lang="en-US" sz="1400" b="1">
                <a:latin typeface="Arial Narrow" pitchFamily="34" charset="0"/>
                <a:cs typeface="Times New Roman" pitchFamily="18" charset="0"/>
              </a:rPr>
              <a:t>Governance Pillar - CDF (98)</a:t>
            </a:r>
          </a:p>
        </p:txBody>
      </p:sp>
      <p:sp>
        <p:nvSpPr>
          <p:cNvPr id="11293" name="Text Box 31"/>
          <p:cNvSpPr txBox="1">
            <a:spLocks noChangeArrowheads="1"/>
          </p:cNvSpPr>
          <p:nvPr/>
        </p:nvSpPr>
        <p:spPr bwMode="auto">
          <a:xfrm>
            <a:off x="2703513" y="5008563"/>
            <a:ext cx="914400" cy="638175"/>
          </a:xfrm>
          <a:prstGeom prst="rect">
            <a:avLst/>
          </a:prstGeom>
          <a:noFill/>
          <a:ln w="9525">
            <a:noFill/>
            <a:miter lim="800000"/>
            <a:headEnd/>
            <a:tailEnd/>
          </a:ln>
        </p:spPr>
        <p:txBody>
          <a:bodyPr lIns="0" tIns="0" rIns="0" bIns="0">
            <a:spAutoFit/>
          </a:bodyPr>
          <a:lstStyle/>
          <a:p>
            <a:pPr>
              <a:spcBef>
                <a:spcPct val="50000"/>
              </a:spcBef>
            </a:pPr>
            <a:r>
              <a:rPr lang="en-US" sz="1400" b="1">
                <a:latin typeface="Arial Narrow" pitchFamily="34" charset="0"/>
                <a:cs typeface="Times New Roman" pitchFamily="18" charset="0"/>
              </a:rPr>
              <a:t>Internal AC unit created in WB (98)</a:t>
            </a:r>
          </a:p>
        </p:txBody>
      </p:sp>
      <p:sp>
        <p:nvSpPr>
          <p:cNvPr id="11294" name="Line 33"/>
          <p:cNvSpPr>
            <a:spLocks noChangeShapeType="1"/>
          </p:cNvSpPr>
          <p:nvPr/>
        </p:nvSpPr>
        <p:spPr bwMode="auto">
          <a:xfrm flipV="1">
            <a:off x="3200400" y="1981200"/>
            <a:ext cx="4572000" cy="2057400"/>
          </a:xfrm>
          <a:prstGeom prst="line">
            <a:avLst/>
          </a:prstGeom>
          <a:noFill/>
          <a:ln w="79375">
            <a:solidFill>
              <a:schemeClr val="accent2"/>
            </a:solidFill>
            <a:round/>
            <a:headEnd/>
            <a:tailEnd type="triangle" w="med" len="med"/>
          </a:ln>
        </p:spPr>
        <p:txBody>
          <a:bodyPr/>
          <a:lstStyle/>
          <a:p>
            <a:endParaRPr lang="en-US"/>
          </a:p>
        </p:txBody>
      </p:sp>
      <p:sp>
        <p:nvSpPr>
          <p:cNvPr id="11295" name="Line 34"/>
          <p:cNvSpPr>
            <a:spLocks noChangeShapeType="1"/>
          </p:cNvSpPr>
          <p:nvPr/>
        </p:nvSpPr>
        <p:spPr bwMode="auto">
          <a:xfrm>
            <a:off x="3208338" y="4056063"/>
            <a:ext cx="4716462" cy="1277937"/>
          </a:xfrm>
          <a:prstGeom prst="line">
            <a:avLst/>
          </a:prstGeom>
          <a:noFill/>
          <a:ln w="79375">
            <a:solidFill>
              <a:schemeClr val="accent2"/>
            </a:solidFill>
            <a:round/>
            <a:headEnd/>
            <a:tailEnd type="triangle" w="med" len="med"/>
          </a:ln>
        </p:spPr>
        <p:txBody>
          <a:bodyPr/>
          <a:lstStyle/>
          <a:p>
            <a:endParaRPr lang="en-US"/>
          </a:p>
        </p:txBody>
      </p:sp>
      <p:sp>
        <p:nvSpPr>
          <p:cNvPr id="11296" name="Line 35"/>
          <p:cNvSpPr>
            <a:spLocks noChangeShapeType="1"/>
          </p:cNvSpPr>
          <p:nvPr/>
        </p:nvSpPr>
        <p:spPr bwMode="auto">
          <a:xfrm flipH="1">
            <a:off x="381000" y="4038600"/>
            <a:ext cx="1066800" cy="4763"/>
          </a:xfrm>
          <a:prstGeom prst="line">
            <a:avLst/>
          </a:prstGeom>
          <a:noFill/>
          <a:ln w="79375">
            <a:solidFill>
              <a:schemeClr val="accent2"/>
            </a:solidFill>
            <a:prstDash val="sysDot"/>
            <a:round/>
            <a:headEnd/>
            <a:tailEnd/>
          </a:ln>
        </p:spPr>
        <p:txBody>
          <a:bodyPr/>
          <a:lstStyle/>
          <a:p>
            <a:endParaRPr lang="en-US"/>
          </a:p>
        </p:txBody>
      </p:sp>
      <p:sp>
        <p:nvSpPr>
          <p:cNvPr id="11297" name="Line 36"/>
          <p:cNvSpPr>
            <a:spLocks noChangeShapeType="1"/>
          </p:cNvSpPr>
          <p:nvPr/>
        </p:nvSpPr>
        <p:spPr bwMode="auto">
          <a:xfrm flipH="1">
            <a:off x="1524000" y="4044950"/>
            <a:ext cx="1647825" cy="0"/>
          </a:xfrm>
          <a:prstGeom prst="line">
            <a:avLst/>
          </a:prstGeom>
          <a:noFill/>
          <a:ln w="79375">
            <a:solidFill>
              <a:schemeClr val="accent2"/>
            </a:solidFill>
            <a:round/>
            <a:headEnd/>
            <a:tailEnd/>
          </a:ln>
        </p:spPr>
        <p:txBody>
          <a:bodyPr/>
          <a:lstStyle/>
          <a:p>
            <a:endParaRPr lang="en-US"/>
          </a:p>
        </p:txBody>
      </p:sp>
      <p:sp>
        <p:nvSpPr>
          <p:cNvPr id="11298" name="Text Box 37"/>
          <p:cNvSpPr txBox="1">
            <a:spLocks noChangeArrowheads="1"/>
          </p:cNvSpPr>
          <p:nvPr/>
        </p:nvSpPr>
        <p:spPr bwMode="auto">
          <a:xfrm>
            <a:off x="2743200" y="2747963"/>
            <a:ext cx="914400" cy="638175"/>
          </a:xfrm>
          <a:prstGeom prst="rect">
            <a:avLst/>
          </a:prstGeom>
          <a:noFill/>
          <a:ln w="9525">
            <a:noFill/>
            <a:miter lim="800000"/>
            <a:headEnd/>
            <a:tailEnd/>
          </a:ln>
        </p:spPr>
        <p:txBody>
          <a:bodyPr lIns="0" tIns="0" rIns="0" bIns="0">
            <a:spAutoFit/>
          </a:bodyPr>
          <a:lstStyle/>
          <a:p>
            <a:pPr>
              <a:spcBef>
                <a:spcPct val="50000"/>
              </a:spcBef>
            </a:pPr>
            <a:r>
              <a:rPr lang="en-US" sz="1400" b="1">
                <a:latin typeface="Arial Narrow" pitchFamily="34" charset="0"/>
                <a:cs typeface="Times New Roman" pitchFamily="18" charset="0"/>
              </a:rPr>
              <a:t>Gov/A-C Diagnostics start (98)</a:t>
            </a:r>
          </a:p>
        </p:txBody>
      </p:sp>
      <p:sp>
        <p:nvSpPr>
          <p:cNvPr id="11299" name="Text Box 38"/>
          <p:cNvSpPr txBox="1">
            <a:spLocks noChangeArrowheads="1"/>
          </p:cNvSpPr>
          <p:nvPr/>
        </p:nvSpPr>
        <p:spPr bwMode="auto">
          <a:xfrm>
            <a:off x="6807200" y="6218238"/>
            <a:ext cx="342900" cy="182562"/>
          </a:xfrm>
          <a:prstGeom prst="rect">
            <a:avLst/>
          </a:prstGeom>
          <a:noFill/>
          <a:ln w="9525">
            <a:noFill/>
            <a:miter lim="800000"/>
            <a:headEnd/>
            <a:tailEnd/>
          </a:ln>
        </p:spPr>
        <p:txBody>
          <a:bodyPr wrap="none" lIns="0" tIns="0" rIns="0" bIns="0">
            <a:spAutoFit/>
          </a:bodyPr>
          <a:lstStyle/>
          <a:p>
            <a:pPr>
              <a:spcBef>
                <a:spcPct val="50000"/>
              </a:spcBef>
            </a:pPr>
            <a:r>
              <a:rPr lang="en-US" sz="1200" b="1">
                <a:solidFill>
                  <a:srgbClr val="A50021"/>
                </a:solidFill>
                <a:latin typeface="Arial Unicode MS" pitchFamily="34" charset="-128"/>
                <a:cs typeface="Times New Roman" pitchFamily="18" charset="0"/>
              </a:rPr>
              <a:t>2004</a:t>
            </a:r>
          </a:p>
        </p:txBody>
      </p:sp>
      <p:sp>
        <p:nvSpPr>
          <p:cNvPr id="11300" name="Text Box 39"/>
          <p:cNvSpPr txBox="1">
            <a:spLocks noChangeArrowheads="1"/>
          </p:cNvSpPr>
          <p:nvPr/>
        </p:nvSpPr>
        <p:spPr bwMode="auto">
          <a:xfrm>
            <a:off x="7250113" y="6218238"/>
            <a:ext cx="342900" cy="182562"/>
          </a:xfrm>
          <a:prstGeom prst="rect">
            <a:avLst/>
          </a:prstGeom>
          <a:noFill/>
          <a:ln w="9525">
            <a:noFill/>
            <a:miter lim="800000"/>
            <a:headEnd/>
            <a:tailEnd/>
          </a:ln>
        </p:spPr>
        <p:txBody>
          <a:bodyPr wrap="none" lIns="0" tIns="0" rIns="0" bIns="0">
            <a:spAutoFit/>
          </a:bodyPr>
          <a:lstStyle/>
          <a:p>
            <a:pPr>
              <a:spcBef>
                <a:spcPct val="50000"/>
              </a:spcBef>
            </a:pPr>
            <a:r>
              <a:rPr lang="en-US" sz="1200" b="1">
                <a:solidFill>
                  <a:srgbClr val="A50021"/>
                </a:solidFill>
                <a:latin typeface="Arial Unicode MS" pitchFamily="34" charset="-128"/>
                <a:cs typeface="Times New Roman" pitchFamily="18" charset="0"/>
              </a:rPr>
              <a:t>2005</a:t>
            </a:r>
          </a:p>
        </p:txBody>
      </p:sp>
      <p:sp>
        <p:nvSpPr>
          <p:cNvPr id="11301" name="Text Box 40"/>
          <p:cNvSpPr txBox="1">
            <a:spLocks noChangeArrowheads="1"/>
          </p:cNvSpPr>
          <p:nvPr/>
        </p:nvSpPr>
        <p:spPr bwMode="auto">
          <a:xfrm>
            <a:off x="6324600" y="5243513"/>
            <a:ext cx="1066800" cy="850900"/>
          </a:xfrm>
          <a:prstGeom prst="rect">
            <a:avLst/>
          </a:prstGeom>
          <a:noFill/>
          <a:ln w="9525">
            <a:noFill/>
            <a:miter lim="800000"/>
            <a:headEnd/>
            <a:tailEnd/>
          </a:ln>
        </p:spPr>
        <p:txBody>
          <a:bodyPr lIns="0" tIns="0" rIns="0" bIns="0">
            <a:spAutoFit/>
          </a:bodyPr>
          <a:lstStyle/>
          <a:p>
            <a:pPr>
              <a:spcBef>
                <a:spcPct val="50000"/>
              </a:spcBef>
            </a:pPr>
            <a:r>
              <a:rPr lang="en-US" sz="1400" b="1">
                <a:latin typeface="Arial Narrow" pitchFamily="34" charset="0"/>
                <a:cs typeface="Times New Roman" pitchFamily="18" charset="0"/>
              </a:rPr>
              <a:t>Board endorses Integrity Strategy (04)</a:t>
            </a:r>
          </a:p>
        </p:txBody>
      </p:sp>
      <p:sp>
        <p:nvSpPr>
          <p:cNvPr id="11302" name="Text Box 41"/>
          <p:cNvSpPr txBox="1">
            <a:spLocks noChangeArrowheads="1"/>
          </p:cNvSpPr>
          <p:nvPr/>
        </p:nvSpPr>
        <p:spPr bwMode="auto">
          <a:xfrm>
            <a:off x="5308600" y="1339850"/>
            <a:ext cx="1143000" cy="638175"/>
          </a:xfrm>
          <a:prstGeom prst="rect">
            <a:avLst/>
          </a:prstGeom>
          <a:noFill/>
          <a:ln w="9525">
            <a:noFill/>
            <a:miter lim="800000"/>
            <a:headEnd/>
            <a:tailEnd/>
          </a:ln>
        </p:spPr>
        <p:txBody>
          <a:bodyPr lIns="0" tIns="0" rIns="0" bIns="0">
            <a:spAutoFit/>
          </a:bodyPr>
          <a:lstStyle/>
          <a:p>
            <a:pPr>
              <a:spcBef>
                <a:spcPct val="50000"/>
              </a:spcBef>
            </a:pPr>
            <a:r>
              <a:rPr lang="en-US" sz="1400" b="1">
                <a:latin typeface="Arial Narrow" pitchFamily="34" charset="0"/>
                <a:cs typeface="Times New Roman" pitchFamily="18" charset="0"/>
              </a:rPr>
              <a:t>PSG Implementation Update (02)</a:t>
            </a:r>
          </a:p>
        </p:txBody>
      </p:sp>
      <p:sp>
        <p:nvSpPr>
          <p:cNvPr id="11303" name="Text Box 42"/>
          <p:cNvSpPr txBox="1">
            <a:spLocks noChangeArrowheads="1"/>
          </p:cNvSpPr>
          <p:nvPr/>
        </p:nvSpPr>
        <p:spPr bwMode="auto">
          <a:xfrm>
            <a:off x="7239000" y="5494338"/>
            <a:ext cx="838200" cy="638175"/>
          </a:xfrm>
          <a:prstGeom prst="rect">
            <a:avLst/>
          </a:prstGeom>
          <a:noFill/>
          <a:ln w="9525">
            <a:noFill/>
            <a:miter lim="800000"/>
            <a:headEnd/>
            <a:tailEnd/>
          </a:ln>
        </p:spPr>
        <p:txBody>
          <a:bodyPr lIns="0" tIns="0" rIns="0" bIns="0">
            <a:spAutoFit/>
          </a:bodyPr>
          <a:lstStyle/>
          <a:p>
            <a:pPr>
              <a:spcBef>
                <a:spcPct val="50000"/>
              </a:spcBef>
            </a:pPr>
            <a:r>
              <a:rPr lang="en-US" sz="1400" b="1">
                <a:latin typeface="Arial Narrow" pitchFamily="34" charset="0"/>
                <a:cs typeface="Times New Roman" pitchFamily="18" charset="0"/>
              </a:rPr>
              <a:t>PW Bank President (05)</a:t>
            </a:r>
          </a:p>
        </p:txBody>
      </p:sp>
      <p:sp>
        <p:nvSpPr>
          <p:cNvPr id="11304" name="Text Box 43"/>
          <p:cNvSpPr txBox="1">
            <a:spLocks noChangeArrowheads="1"/>
          </p:cNvSpPr>
          <p:nvPr/>
        </p:nvSpPr>
        <p:spPr bwMode="auto">
          <a:xfrm>
            <a:off x="7639050" y="6218238"/>
            <a:ext cx="342900" cy="182562"/>
          </a:xfrm>
          <a:prstGeom prst="rect">
            <a:avLst/>
          </a:prstGeom>
          <a:noFill/>
          <a:ln w="9525">
            <a:noFill/>
            <a:miter lim="800000"/>
            <a:headEnd/>
            <a:tailEnd/>
          </a:ln>
        </p:spPr>
        <p:txBody>
          <a:bodyPr wrap="none" lIns="0" tIns="0" rIns="0" bIns="0">
            <a:spAutoFit/>
          </a:bodyPr>
          <a:lstStyle/>
          <a:p>
            <a:pPr>
              <a:spcBef>
                <a:spcPct val="50000"/>
              </a:spcBef>
            </a:pPr>
            <a:r>
              <a:rPr lang="en-US" sz="1200" b="1">
                <a:solidFill>
                  <a:srgbClr val="A50021"/>
                </a:solidFill>
                <a:latin typeface="Arial Unicode MS" pitchFamily="34" charset="-128"/>
                <a:cs typeface="Times New Roman" pitchFamily="18" charset="0"/>
              </a:rPr>
              <a:t>2006</a:t>
            </a:r>
          </a:p>
        </p:txBody>
      </p:sp>
      <p:grpSp>
        <p:nvGrpSpPr>
          <p:cNvPr id="2" name="Group 51"/>
          <p:cNvGrpSpPr>
            <a:grpSpLocks/>
          </p:cNvGrpSpPr>
          <p:nvPr/>
        </p:nvGrpSpPr>
        <p:grpSpPr bwMode="auto">
          <a:xfrm>
            <a:off x="7848600" y="1143000"/>
            <a:ext cx="1279525" cy="5259388"/>
            <a:chOff x="4944" y="720"/>
            <a:chExt cx="806" cy="3313"/>
          </a:xfrm>
        </p:grpSpPr>
        <p:sp>
          <p:nvSpPr>
            <p:cNvPr id="11306" name="Text Box 44"/>
            <p:cNvSpPr txBox="1">
              <a:spLocks noChangeArrowheads="1"/>
            </p:cNvSpPr>
            <p:nvPr/>
          </p:nvSpPr>
          <p:spPr bwMode="auto">
            <a:xfrm>
              <a:off x="5184" y="3917"/>
              <a:ext cx="311" cy="116"/>
            </a:xfrm>
            <a:prstGeom prst="rect">
              <a:avLst/>
            </a:prstGeom>
            <a:noFill/>
            <a:ln w="9525">
              <a:noFill/>
              <a:miter lim="800000"/>
              <a:headEnd/>
              <a:tailEnd/>
            </a:ln>
          </p:spPr>
          <p:txBody>
            <a:bodyPr wrap="none" lIns="0" tIns="0" rIns="0" bIns="0">
              <a:spAutoFit/>
            </a:bodyPr>
            <a:lstStyle/>
            <a:p>
              <a:pPr>
                <a:spcBef>
                  <a:spcPct val="50000"/>
                </a:spcBef>
              </a:pPr>
              <a:r>
                <a:rPr lang="en-US" sz="1200" b="1">
                  <a:solidFill>
                    <a:srgbClr val="006600"/>
                  </a:solidFill>
                  <a:latin typeface="Arial Unicode MS" pitchFamily="34" charset="-128"/>
                  <a:cs typeface="Times New Roman" pitchFamily="18" charset="0"/>
                </a:rPr>
                <a:t>2007…</a:t>
              </a:r>
            </a:p>
          </p:txBody>
        </p:sp>
        <p:sp>
          <p:nvSpPr>
            <p:cNvPr id="11307" name="Text Box 46"/>
            <p:cNvSpPr txBox="1">
              <a:spLocks noChangeArrowheads="1"/>
            </p:cNvSpPr>
            <p:nvPr/>
          </p:nvSpPr>
          <p:spPr bwMode="auto">
            <a:xfrm>
              <a:off x="5136" y="1833"/>
              <a:ext cx="614" cy="327"/>
            </a:xfrm>
            <a:prstGeom prst="rect">
              <a:avLst/>
            </a:prstGeom>
            <a:noFill/>
            <a:ln w="9525">
              <a:noFill/>
              <a:miter lim="800000"/>
              <a:headEnd/>
              <a:tailEnd/>
            </a:ln>
          </p:spPr>
          <p:txBody>
            <a:bodyPr wrap="none">
              <a:spAutoFit/>
            </a:bodyPr>
            <a:lstStyle/>
            <a:p>
              <a:r>
                <a:rPr lang="en-US" sz="2800" b="1">
                  <a:solidFill>
                    <a:srgbClr val="006600"/>
                  </a:solidFill>
                </a:rPr>
                <a:t>GAC</a:t>
              </a:r>
            </a:p>
          </p:txBody>
        </p:sp>
        <p:sp>
          <p:nvSpPr>
            <p:cNvPr id="11308" name="Line 49"/>
            <p:cNvSpPr>
              <a:spLocks noChangeShapeType="1"/>
            </p:cNvSpPr>
            <p:nvPr/>
          </p:nvSpPr>
          <p:spPr bwMode="auto">
            <a:xfrm>
              <a:off x="5040" y="3408"/>
              <a:ext cx="576" cy="432"/>
            </a:xfrm>
            <a:prstGeom prst="line">
              <a:avLst/>
            </a:prstGeom>
            <a:noFill/>
            <a:ln w="57150">
              <a:solidFill>
                <a:srgbClr val="006600"/>
              </a:solidFill>
              <a:prstDash val="dash"/>
              <a:round/>
              <a:headEnd/>
              <a:tailEnd type="triangle" w="med" len="med"/>
            </a:ln>
          </p:spPr>
          <p:txBody>
            <a:bodyPr/>
            <a:lstStyle/>
            <a:p>
              <a:endParaRPr lang="en-US"/>
            </a:p>
          </p:txBody>
        </p:sp>
        <p:sp>
          <p:nvSpPr>
            <p:cNvPr id="11309" name="Line 50"/>
            <p:cNvSpPr>
              <a:spLocks noChangeShapeType="1"/>
            </p:cNvSpPr>
            <p:nvPr/>
          </p:nvSpPr>
          <p:spPr bwMode="auto">
            <a:xfrm flipV="1">
              <a:off x="4944" y="720"/>
              <a:ext cx="528" cy="480"/>
            </a:xfrm>
            <a:prstGeom prst="line">
              <a:avLst/>
            </a:prstGeom>
            <a:noFill/>
            <a:ln w="57150">
              <a:solidFill>
                <a:srgbClr val="006600"/>
              </a:solidFill>
              <a:prstDash val="dash"/>
              <a:round/>
              <a:headEnd/>
              <a:tailEnd type="triangle" w="med" len="med"/>
            </a:ln>
          </p:spPr>
          <p:txBody>
            <a:bodyPr/>
            <a:lstStyle/>
            <a:p>
              <a:endParaRPr lang="en-US"/>
            </a:p>
          </p:txBody>
        </p:sp>
      </p:gr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2"/>
          <p:cNvSpPr>
            <a:spLocks noGrp="1" noChangeArrowheads="1"/>
          </p:cNvSpPr>
          <p:nvPr>
            <p:ph type="title"/>
          </p:nvPr>
        </p:nvSpPr>
        <p:spPr>
          <a:xfrm>
            <a:off x="4572000" y="304800"/>
            <a:ext cx="4343400" cy="838200"/>
          </a:xfrm>
        </p:spPr>
        <p:txBody>
          <a:bodyPr rtlCol="0">
            <a:normAutofit fontScale="90000"/>
          </a:bodyPr>
          <a:lstStyle/>
          <a:p>
            <a:pPr eaLnBrk="1" fontAlgn="auto" hangingPunct="1">
              <a:spcAft>
                <a:spcPts val="0"/>
              </a:spcAft>
              <a:defRPr/>
            </a:pPr>
            <a:r>
              <a:rPr lang="en-US" sz="3200" dirty="0" smtClean="0">
                <a:solidFill>
                  <a:schemeClr val="accent2">
                    <a:lumMod val="50000"/>
                  </a:schemeClr>
                </a:solidFill>
                <a:effectLst>
                  <a:outerShdw blurRad="38100" dist="38100" dir="2700000" algn="tl">
                    <a:srgbClr val="C0C0C0"/>
                  </a:outerShdw>
                </a:effectLst>
              </a:rPr>
              <a:t>Governance: Across Categories of Corruption</a:t>
            </a:r>
          </a:p>
        </p:txBody>
      </p:sp>
      <p:pic>
        <p:nvPicPr>
          <p:cNvPr id="37891" name="Picture 3" descr="MCj04336020000[1]"/>
          <p:cNvPicPr>
            <a:picLocks noChangeAspect="1" noChangeArrowheads="1"/>
          </p:cNvPicPr>
          <p:nvPr/>
        </p:nvPicPr>
        <p:blipFill>
          <a:blip r:embed="rId2" cstate="print"/>
          <a:srcRect/>
          <a:stretch>
            <a:fillRect/>
          </a:stretch>
        </p:blipFill>
        <p:spPr bwMode="auto">
          <a:xfrm>
            <a:off x="1676400" y="1143000"/>
            <a:ext cx="5105400" cy="4879975"/>
          </a:xfrm>
          <a:prstGeom prst="rect">
            <a:avLst/>
          </a:prstGeom>
          <a:noFill/>
          <a:ln w="9525">
            <a:noFill/>
            <a:miter lim="800000"/>
            <a:headEnd/>
            <a:tailEnd/>
          </a:ln>
        </p:spPr>
      </p:pic>
      <p:sp>
        <p:nvSpPr>
          <p:cNvPr id="37892" name="TextBox 6"/>
          <p:cNvSpPr txBox="1">
            <a:spLocks noChangeArrowheads="1"/>
          </p:cNvSpPr>
          <p:nvPr/>
        </p:nvSpPr>
        <p:spPr bwMode="auto">
          <a:xfrm>
            <a:off x="5208588" y="1428750"/>
            <a:ext cx="3802062" cy="400050"/>
          </a:xfrm>
          <a:prstGeom prst="rect">
            <a:avLst/>
          </a:prstGeom>
          <a:noFill/>
          <a:ln w="9525">
            <a:noFill/>
            <a:miter lim="800000"/>
            <a:headEnd/>
            <a:tailEnd/>
          </a:ln>
        </p:spPr>
        <p:txBody>
          <a:bodyPr wrap="none">
            <a:spAutoFit/>
          </a:bodyPr>
          <a:lstStyle/>
          <a:p>
            <a:r>
              <a:rPr lang="en-US" sz="2000">
                <a:solidFill>
                  <a:srgbClr val="6699FF"/>
                </a:solidFill>
              </a:rPr>
              <a:t>Within Country – Within Sector</a:t>
            </a:r>
          </a:p>
        </p:txBody>
      </p:sp>
      <p:sp>
        <p:nvSpPr>
          <p:cNvPr id="9" name="Rectangle 8"/>
          <p:cNvSpPr/>
          <p:nvPr/>
        </p:nvSpPr>
        <p:spPr>
          <a:xfrm>
            <a:off x="3810000" y="5562600"/>
            <a:ext cx="2362200" cy="457200"/>
          </a:xfrm>
          <a:prstGeom prst="rect">
            <a:avLst/>
          </a:prstGeom>
          <a:solidFill>
            <a:srgbClr val="B2D1E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ransition>
    <p:zoom dir="in"/>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ChangeArrowheads="1"/>
          </p:cNvSpPr>
          <p:nvPr/>
        </p:nvSpPr>
        <p:spPr bwMode="auto">
          <a:xfrm>
            <a:off x="1524000" y="1295400"/>
            <a:ext cx="6705600" cy="609600"/>
          </a:xfrm>
          <a:prstGeom prst="rect">
            <a:avLst/>
          </a:prstGeom>
          <a:solidFill>
            <a:srgbClr val="B2D1E4"/>
          </a:solidFill>
          <a:ln w="9525">
            <a:solidFill>
              <a:schemeClr val="tx1"/>
            </a:solidFill>
            <a:miter lim="800000"/>
            <a:headEnd/>
            <a:tailEnd/>
          </a:ln>
        </p:spPr>
        <p:txBody>
          <a:bodyPr wrap="none" anchor="ctr"/>
          <a:lstStyle/>
          <a:p>
            <a:endParaRPr lang="en-US"/>
          </a:p>
        </p:txBody>
      </p:sp>
      <p:sp>
        <p:nvSpPr>
          <p:cNvPr id="38915" name="Rectangle 3"/>
          <p:cNvSpPr>
            <a:spLocks noGrp="1" noChangeArrowheads="1"/>
          </p:cNvSpPr>
          <p:nvPr>
            <p:ph type="title"/>
          </p:nvPr>
        </p:nvSpPr>
        <p:spPr>
          <a:xfrm>
            <a:off x="685800" y="152400"/>
            <a:ext cx="7924800" cy="914400"/>
          </a:xfrm>
        </p:spPr>
        <p:txBody>
          <a:bodyPr/>
          <a:lstStyle/>
          <a:p>
            <a:pPr eaLnBrk="1" hangingPunct="1"/>
            <a:r>
              <a:rPr lang="en-US" sz="3200" smtClean="0"/>
              <a:t>Sector Level: </a:t>
            </a:r>
            <a:r>
              <a:rPr lang="en-US" sz="3200" i="1" smtClean="0"/>
              <a:t>The Value Chain</a:t>
            </a:r>
            <a:r>
              <a:rPr lang="en-US" sz="3200" smtClean="0"/>
              <a:t> </a:t>
            </a:r>
            <a:br>
              <a:rPr lang="en-US" sz="3200" smtClean="0"/>
            </a:br>
            <a:r>
              <a:rPr lang="en-US" sz="3200" i="1" smtClean="0"/>
              <a:t>&amp; Corruption Risk Mapping</a:t>
            </a:r>
          </a:p>
        </p:txBody>
      </p:sp>
      <p:pic>
        <p:nvPicPr>
          <p:cNvPr id="38916" name="Picture 4"/>
          <p:cNvPicPr>
            <a:picLocks noChangeAspect="1" noChangeArrowheads="1"/>
          </p:cNvPicPr>
          <p:nvPr/>
        </p:nvPicPr>
        <p:blipFill>
          <a:blip r:embed="rId3" cstate="print"/>
          <a:srcRect/>
          <a:stretch>
            <a:fillRect/>
          </a:stretch>
        </p:blipFill>
        <p:spPr bwMode="auto">
          <a:xfrm>
            <a:off x="838200" y="1524000"/>
            <a:ext cx="8001000" cy="4876800"/>
          </a:xfrm>
          <a:prstGeom prst="rect">
            <a:avLst/>
          </a:prstGeom>
          <a:noFill/>
          <a:ln w="9525">
            <a:noFill/>
            <a:miter lim="800000"/>
            <a:headEnd/>
            <a:tailEnd/>
          </a:ln>
        </p:spPr>
      </p:pic>
      <p:sp>
        <p:nvSpPr>
          <p:cNvPr id="38917" name="Text Box 5"/>
          <p:cNvSpPr txBox="1">
            <a:spLocks noChangeArrowheads="1"/>
          </p:cNvSpPr>
          <p:nvPr/>
        </p:nvSpPr>
        <p:spPr bwMode="auto">
          <a:xfrm>
            <a:off x="1600200" y="1371600"/>
            <a:ext cx="6705600" cy="457200"/>
          </a:xfrm>
          <a:prstGeom prst="rect">
            <a:avLst/>
          </a:prstGeom>
          <a:noFill/>
          <a:ln w="9525">
            <a:noFill/>
            <a:miter lim="800000"/>
            <a:headEnd/>
            <a:tailEnd/>
          </a:ln>
        </p:spPr>
        <p:txBody>
          <a:bodyPr>
            <a:spAutoFit/>
          </a:bodyPr>
          <a:lstStyle/>
          <a:p>
            <a:pPr>
              <a:defRPr/>
            </a:pPr>
            <a:r>
              <a:rPr lang="en-US" sz="2400" b="1" i="1" dirty="0">
                <a:solidFill>
                  <a:schemeClr val="tx2">
                    <a:lumMod val="75000"/>
                  </a:schemeClr>
                </a:solidFill>
                <a:cs typeface="Arial" charset="0"/>
              </a:rPr>
              <a:t>Health Sector -- Delivery of Essential Drugs</a:t>
            </a:r>
          </a:p>
        </p:txBody>
      </p:sp>
    </p:spTree>
  </p:cSld>
  <p:clrMapOvr>
    <a:masterClrMapping/>
  </p:clrMapOvr>
  <p:transition>
    <p:cove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228600" y="228600"/>
            <a:ext cx="8915400" cy="1066800"/>
          </a:xfrm>
        </p:spPr>
        <p:txBody>
          <a:bodyPr lIns="90469" tIns="44440" rIns="90469" bIns="44440"/>
          <a:lstStyle/>
          <a:p>
            <a:pPr eaLnBrk="1" hangingPunct="1"/>
            <a:r>
              <a:rPr lang="en-US" sz="3200" smtClean="0"/>
              <a:t>Health Sector: </a:t>
            </a:r>
            <a:r>
              <a:rPr lang="en-US" sz="3200" i="1" smtClean="0"/>
              <a:t>Delivery of Essential Drugs</a:t>
            </a:r>
          </a:p>
        </p:txBody>
      </p:sp>
      <p:sp>
        <p:nvSpPr>
          <p:cNvPr id="39939" name="Text Box 3"/>
          <p:cNvSpPr txBox="1">
            <a:spLocks noChangeArrowheads="1"/>
          </p:cNvSpPr>
          <p:nvPr/>
        </p:nvSpPr>
        <p:spPr bwMode="auto">
          <a:xfrm>
            <a:off x="838200" y="2098675"/>
            <a:ext cx="1905000" cy="404813"/>
          </a:xfrm>
          <a:prstGeom prst="rect">
            <a:avLst/>
          </a:prstGeom>
          <a:noFill/>
          <a:ln w="38100">
            <a:solidFill>
              <a:srgbClr val="A50021"/>
            </a:solidFill>
            <a:miter lim="800000"/>
            <a:headEnd/>
            <a:tailEnd/>
          </a:ln>
        </p:spPr>
        <p:txBody>
          <a:bodyPr>
            <a:spAutoFit/>
          </a:bodyPr>
          <a:lstStyle/>
          <a:p>
            <a:pPr algn="ctr">
              <a:spcBef>
                <a:spcPct val="50000"/>
              </a:spcBef>
            </a:pPr>
            <a:r>
              <a:rPr lang="en-US" b="1">
                <a:cs typeface="Arial" charset="0"/>
              </a:rPr>
              <a:t>Manufacturing</a:t>
            </a:r>
          </a:p>
        </p:txBody>
      </p:sp>
      <p:sp>
        <p:nvSpPr>
          <p:cNvPr id="39940" name="Text Box 4"/>
          <p:cNvSpPr txBox="1">
            <a:spLocks noChangeArrowheads="1"/>
          </p:cNvSpPr>
          <p:nvPr/>
        </p:nvSpPr>
        <p:spPr bwMode="auto">
          <a:xfrm>
            <a:off x="1752600" y="2708275"/>
            <a:ext cx="1905000" cy="404813"/>
          </a:xfrm>
          <a:prstGeom prst="rect">
            <a:avLst/>
          </a:prstGeom>
          <a:noFill/>
          <a:ln w="38100">
            <a:solidFill>
              <a:schemeClr val="accent2"/>
            </a:solidFill>
            <a:miter lim="800000"/>
            <a:headEnd/>
            <a:tailEnd/>
          </a:ln>
        </p:spPr>
        <p:txBody>
          <a:bodyPr>
            <a:spAutoFit/>
          </a:bodyPr>
          <a:lstStyle/>
          <a:p>
            <a:pPr algn="ctr">
              <a:spcBef>
                <a:spcPct val="50000"/>
              </a:spcBef>
            </a:pPr>
            <a:r>
              <a:rPr lang="en-US" b="1">
                <a:cs typeface="Arial" charset="0"/>
              </a:rPr>
              <a:t>Registration</a:t>
            </a:r>
          </a:p>
        </p:txBody>
      </p:sp>
      <p:sp>
        <p:nvSpPr>
          <p:cNvPr id="39941" name="Text Box 5"/>
          <p:cNvSpPr txBox="1">
            <a:spLocks noChangeArrowheads="1"/>
          </p:cNvSpPr>
          <p:nvPr/>
        </p:nvSpPr>
        <p:spPr bwMode="auto">
          <a:xfrm>
            <a:off x="2971800" y="3241675"/>
            <a:ext cx="1905000" cy="404813"/>
          </a:xfrm>
          <a:prstGeom prst="rect">
            <a:avLst/>
          </a:prstGeom>
          <a:noFill/>
          <a:ln w="38100">
            <a:solidFill>
              <a:srgbClr val="008000"/>
            </a:solidFill>
            <a:miter lim="800000"/>
            <a:headEnd/>
            <a:tailEnd/>
          </a:ln>
        </p:spPr>
        <p:txBody>
          <a:bodyPr>
            <a:spAutoFit/>
          </a:bodyPr>
          <a:lstStyle/>
          <a:p>
            <a:pPr algn="ctr">
              <a:spcBef>
                <a:spcPct val="50000"/>
              </a:spcBef>
            </a:pPr>
            <a:r>
              <a:rPr lang="en-US" b="1">
                <a:cs typeface="Arial" charset="0"/>
              </a:rPr>
              <a:t>Selection</a:t>
            </a:r>
          </a:p>
        </p:txBody>
      </p:sp>
      <p:sp>
        <p:nvSpPr>
          <p:cNvPr id="39942" name="Text Box 6"/>
          <p:cNvSpPr txBox="1">
            <a:spLocks noChangeArrowheads="1"/>
          </p:cNvSpPr>
          <p:nvPr/>
        </p:nvSpPr>
        <p:spPr bwMode="auto">
          <a:xfrm>
            <a:off x="4343400" y="3775075"/>
            <a:ext cx="1905000" cy="404813"/>
          </a:xfrm>
          <a:prstGeom prst="rect">
            <a:avLst/>
          </a:prstGeom>
          <a:noFill/>
          <a:ln w="38100">
            <a:solidFill>
              <a:schemeClr val="folHlink"/>
            </a:solidFill>
            <a:miter lim="800000"/>
            <a:headEnd/>
            <a:tailEnd/>
          </a:ln>
        </p:spPr>
        <p:txBody>
          <a:bodyPr>
            <a:spAutoFit/>
          </a:bodyPr>
          <a:lstStyle/>
          <a:p>
            <a:pPr algn="ctr">
              <a:spcBef>
                <a:spcPct val="50000"/>
              </a:spcBef>
            </a:pPr>
            <a:r>
              <a:rPr lang="en-US" b="1">
                <a:cs typeface="Arial" charset="0"/>
              </a:rPr>
              <a:t>Procurement</a:t>
            </a:r>
          </a:p>
        </p:txBody>
      </p:sp>
      <p:sp>
        <p:nvSpPr>
          <p:cNvPr id="39943" name="Text Box 7"/>
          <p:cNvSpPr txBox="1">
            <a:spLocks noChangeArrowheads="1"/>
          </p:cNvSpPr>
          <p:nvPr/>
        </p:nvSpPr>
        <p:spPr bwMode="auto">
          <a:xfrm>
            <a:off x="5562600" y="4308475"/>
            <a:ext cx="1905000" cy="404813"/>
          </a:xfrm>
          <a:prstGeom prst="rect">
            <a:avLst/>
          </a:prstGeom>
          <a:noFill/>
          <a:ln w="38100">
            <a:solidFill>
              <a:srgbClr val="FFFF00"/>
            </a:solidFill>
            <a:miter lim="800000"/>
            <a:headEnd/>
            <a:tailEnd/>
          </a:ln>
        </p:spPr>
        <p:txBody>
          <a:bodyPr>
            <a:spAutoFit/>
          </a:bodyPr>
          <a:lstStyle/>
          <a:p>
            <a:pPr algn="ctr">
              <a:spcBef>
                <a:spcPct val="50000"/>
              </a:spcBef>
            </a:pPr>
            <a:r>
              <a:rPr lang="en-US" b="1">
                <a:cs typeface="Arial" charset="0"/>
              </a:rPr>
              <a:t>Distribution</a:t>
            </a:r>
          </a:p>
        </p:txBody>
      </p:sp>
      <p:sp>
        <p:nvSpPr>
          <p:cNvPr id="39944" name="Text Box 8"/>
          <p:cNvSpPr txBox="1">
            <a:spLocks noChangeArrowheads="1"/>
          </p:cNvSpPr>
          <p:nvPr/>
        </p:nvSpPr>
        <p:spPr bwMode="auto">
          <a:xfrm>
            <a:off x="6781800" y="4841875"/>
            <a:ext cx="1905000" cy="679450"/>
          </a:xfrm>
          <a:prstGeom prst="rect">
            <a:avLst/>
          </a:prstGeom>
          <a:noFill/>
          <a:ln w="38100">
            <a:solidFill>
              <a:srgbClr val="A50021"/>
            </a:solidFill>
            <a:miter lim="800000"/>
            <a:headEnd/>
            <a:tailEnd/>
          </a:ln>
        </p:spPr>
        <p:txBody>
          <a:bodyPr>
            <a:spAutoFit/>
          </a:bodyPr>
          <a:lstStyle/>
          <a:p>
            <a:pPr algn="ctr">
              <a:spcBef>
                <a:spcPct val="50000"/>
              </a:spcBef>
            </a:pPr>
            <a:r>
              <a:rPr lang="en-US" b="1">
                <a:cs typeface="Arial" charset="0"/>
              </a:rPr>
              <a:t>Prescription &amp; Disbursement</a:t>
            </a:r>
          </a:p>
        </p:txBody>
      </p:sp>
      <p:sp>
        <p:nvSpPr>
          <p:cNvPr id="39945" name="Text Box 9"/>
          <p:cNvSpPr txBox="1">
            <a:spLocks noChangeArrowheads="1"/>
          </p:cNvSpPr>
          <p:nvPr/>
        </p:nvSpPr>
        <p:spPr bwMode="auto">
          <a:xfrm>
            <a:off x="609600" y="3241675"/>
            <a:ext cx="1447800" cy="581025"/>
          </a:xfrm>
          <a:prstGeom prst="rect">
            <a:avLst/>
          </a:prstGeom>
          <a:noFill/>
          <a:ln w="9525">
            <a:noFill/>
            <a:miter lim="800000"/>
            <a:headEnd/>
            <a:tailEnd/>
          </a:ln>
        </p:spPr>
        <p:txBody>
          <a:bodyPr>
            <a:spAutoFit/>
          </a:bodyPr>
          <a:lstStyle/>
          <a:p>
            <a:pPr algn="ctr">
              <a:spcBef>
                <a:spcPct val="50000"/>
              </a:spcBef>
            </a:pPr>
            <a:r>
              <a:rPr lang="en-US" sz="1600" b="1">
                <a:cs typeface="Arial" charset="0"/>
              </a:rPr>
              <a:t>Random inspections</a:t>
            </a:r>
          </a:p>
        </p:txBody>
      </p:sp>
      <p:sp>
        <p:nvSpPr>
          <p:cNvPr id="39946" name="Line 10"/>
          <p:cNvSpPr>
            <a:spLocks noChangeShapeType="1"/>
          </p:cNvSpPr>
          <p:nvPr/>
        </p:nvSpPr>
        <p:spPr bwMode="auto">
          <a:xfrm flipV="1">
            <a:off x="1524000" y="2479675"/>
            <a:ext cx="0" cy="762000"/>
          </a:xfrm>
          <a:prstGeom prst="line">
            <a:avLst/>
          </a:prstGeom>
          <a:noFill/>
          <a:ln w="9525">
            <a:solidFill>
              <a:schemeClr val="tx1"/>
            </a:solidFill>
            <a:round/>
            <a:headEnd/>
            <a:tailEnd type="triangle" w="med" len="med"/>
          </a:ln>
        </p:spPr>
        <p:txBody>
          <a:bodyPr/>
          <a:lstStyle/>
          <a:p>
            <a:endParaRPr lang="en-US"/>
          </a:p>
        </p:txBody>
      </p:sp>
      <p:sp>
        <p:nvSpPr>
          <p:cNvPr id="39947" name="Text Box 11"/>
          <p:cNvSpPr txBox="1">
            <a:spLocks noChangeArrowheads="1"/>
          </p:cNvSpPr>
          <p:nvPr/>
        </p:nvSpPr>
        <p:spPr bwMode="auto">
          <a:xfrm>
            <a:off x="1676400" y="3927475"/>
            <a:ext cx="1524000" cy="1314450"/>
          </a:xfrm>
          <a:prstGeom prst="rect">
            <a:avLst/>
          </a:prstGeom>
          <a:noFill/>
          <a:ln w="9525">
            <a:noFill/>
            <a:miter lim="800000"/>
            <a:headEnd/>
            <a:tailEnd/>
          </a:ln>
        </p:spPr>
        <p:txBody>
          <a:bodyPr>
            <a:spAutoFit/>
          </a:bodyPr>
          <a:lstStyle/>
          <a:p>
            <a:pPr algn="ctr">
              <a:spcBef>
                <a:spcPct val="50000"/>
              </a:spcBef>
            </a:pPr>
            <a:r>
              <a:rPr lang="en-US" sz="1600" b="1">
                <a:cs typeface="Arial" charset="0"/>
              </a:rPr>
              <a:t>Monitoring based on transparent &amp; uniform standards</a:t>
            </a:r>
          </a:p>
        </p:txBody>
      </p:sp>
      <p:sp>
        <p:nvSpPr>
          <p:cNvPr id="39948" name="Line 12"/>
          <p:cNvSpPr>
            <a:spLocks noChangeShapeType="1"/>
          </p:cNvSpPr>
          <p:nvPr/>
        </p:nvSpPr>
        <p:spPr bwMode="auto">
          <a:xfrm flipV="1">
            <a:off x="2438400" y="3089275"/>
            <a:ext cx="0" cy="762000"/>
          </a:xfrm>
          <a:prstGeom prst="line">
            <a:avLst/>
          </a:prstGeom>
          <a:noFill/>
          <a:ln w="9525">
            <a:solidFill>
              <a:schemeClr val="tx1"/>
            </a:solidFill>
            <a:round/>
            <a:headEnd/>
            <a:tailEnd type="triangle" w="med" len="med"/>
          </a:ln>
        </p:spPr>
        <p:txBody>
          <a:bodyPr/>
          <a:lstStyle/>
          <a:p>
            <a:endParaRPr lang="en-US"/>
          </a:p>
        </p:txBody>
      </p:sp>
      <p:sp>
        <p:nvSpPr>
          <p:cNvPr id="39949" name="Text Box 13"/>
          <p:cNvSpPr txBox="1">
            <a:spLocks noChangeArrowheads="1"/>
          </p:cNvSpPr>
          <p:nvPr/>
        </p:nvSpPr>
        <p:spPr bwMode="auto">
          <a:xfrm>
            <a:off x="5943600" y="2860675"/>
            <a:ext cx="1066800" cy="581025"/>
          </a:xfrm>
          <a:prstGeom prst="rect">
            <a:avLst/>
          </a:prstGeom>
          <a:noFill/>
          <a:ln w="9525">
            <a:noFill/>
            <a:miter lim="800000"/>
            <a:headEnd/>
            <a:tailEnd/>
          </a:ln>
        </p:spPr>
        <p:txBody>
          <a:bodyPr>
            <a:spAutoFit/>
          </a:bodyPr>
          <a:lstStyle/>
          <a:p>
            <a:pPr algn="ctr">
              <a:spcBef>
                <a:spcPct val="50000"/>
              </a:spcBef>
            </a:pPr>
            <a:r>
              <a:rPr lang="en-US" sz="1600" b="1">
                <a:cs typeface="Arial" charset="0"/>
              </a:rPr>
              <a:t>Tracking systems</a:t>
            </a:r>
          </a:p>
        </p:txBody>
      </p:sp>
      <p:sp>
        <p:nvSpPr>
          <p:cNvPr id="39950" name="Line 14"/>
          <p:cNvSpPr>
            <a:spLocks noChangeShapeType="1"/>
          </p:cNvSpPr>
          <p:nvPr/>
        </p:nvSpPr>
        <p:spPr bwMode="auto">
          <a:xfrm>
            <a:off x="6553200" y="3470275"/>
            <a:ext cx="0" cy="838200"/>
          </a:xfrm>
          <a:prstGeom prst="line">
            <a:avLst/>
          </a:prstGeom>
          <a:noFill/>
          <a:ln w="9525">
            <a:solidFill>
              <a:schemeClr val="tx1"/>
            </a:solidFill>
            <a:round/>
            <a:headEnd/>
            <a:tailEnd type="triangle" w="med" len="med"/>
          </a:ln>
        </p:spPr>
        <p:txBody>
          <a:bodyPr/>
          <a:lstStyle/>
          <a:p>
            <a:endParaRPr lang="en-US"/>
          </a:p>
        </p:txBody>
      </p:sp>
      <p:sp>
        <p:nvSpPr>
          <p:cNvPr id="39951" name="Text Box 15"/>
          <p:cNvSpPr txBox="1">
            <a:spLocks noChangeArrowheads="1"/>
          </p:cNvSpPr>
          <p:nvPr/>
        </p:nvSpPr>
        <p:spPr bwMode="auto">
          <a:xfrm>
            <a:off x="7239000" y="3394075"/>
            <a:ext cx="1066800" cy="581025"/>
          </a:xfrm>
          <a:prstGeom prst="rect">
            <a:avLst/>
          </a:prstGeom>
          <a:noFill/>
          <a:ln w="9525">
            <a:noFill/>
            <a:miter lim="800000"/>
            <a:headEnd/>
            <a:tailEnd/>
          </a:ln>
        </p:spPr>
        <p:txBody>
          <a:bodyPr>
            <a:spAutoFit/>
          </a:bodyPr>
          <a:lstStyle/>
          <a:p>
            <a:pPr algn="ctr">
              <a:spcBef>
                <a:spcPct val="50000"/>
              </a:spcBef>
            </a:pPr>
            <a:r>
              <a:rPr lang="en-US" sz="1600" b="1">
                <a:cs typeface="Arial" charset="0"/>
              </a:rPr>
              <a:t>User surveys</a:t>
            </a:r>
          </a:p>
        </p:txBody>
      </p:sp>
      <p:sp>
        <p:nvSpPr>
          <p:cNvPr id="39952" name="Line 16"/>
          <p:cNvSpPr>
            <a:spLocks noChangeShapeType="1"/>
          </p:cNvSpPr>
          <p:nvPr/>
        </p:nvSpPr>
        <p:spPr bwMode="auto">
          <a:xfrm>
            <a:off x="7772400" y="4003675"/>
            <a:ext cx="0" cy="838200"/>
          </a:xfrm>
          <a:prstGeom prst="line">
            <a:avLst/>
          </a:prstGeom>
          <a:noFill/>
          <a:ln w="9525">
            <a:solidFill>
              <a:schemeClr val="tx1"/>
            </a:solidFill>
            <a:round/>
            <a:headEnd/>
            <a:tailEnd type="triangle" w="med" len="med"/>
          </a:ln>
        </p:spPr>
        <p:txBody>
          <a:bodyPr/>
          <a:lstStyle/>
          <a:p>
            <a:endParaRPr lang="en-US"/>
          </a:p>
        </p:txBody>
      </p:sp>
      <p:sp>
        <p:nvSpPr>
          <p:cNvPr id="39953" name="Line 17"/>
          <p:cNvSpPr>
            <a:spLocks noChangeShapeType="1"/>
          </p:cNvSpPr>
          <p:nvPr/>
        </p:nvSpPr>
        <p:spPr bwMode="auto">
          <a:xfrm flipV="1">
            <a:off x="3810000" y="3622675"/>
            <a:ext cx="0" cy="762000"/>
          </a:xfrm>
          <a:prstGeom prst="line">
            <a:avLst/>
          </a:prstGeom>
          <a:noFill/>
          <a:ln w="9525">
            <a:solidFill>
              <a:schemeClr val="tx1"/>
            </a:solidFill>
            <a:round/>
            <a:headEnd/>
            <a:tailEnd type="triangle" w="med" len="med"/>
          </a:ln>
        </p:spPr>
        <p:txBody>
          <a:bodyPr/>
          <a:lstStyle/>
          <a:p>
            <a:endParaRPr lang="en-US"/>
          </a:p>
        </p:txBody>
      </p:sp>
      <p:sp>
        <p:nvSpPr>
          <p:cNvPr id="39954" name="Text Box 18"/>
          <p:cNvSpPr txBox="1">
            <a:spLocks noChangeArrowheads="1"/>
          </p:cNvSpPr>
          <p:nvPr/>
        </p:nvSpPr>
        <p:spPr bwMode="auto">
          <a:xfrm>
            <a:off x="3124200" y="4384675"/>
            <a:ext cx="1295400" cy="1558925"/>
          </a:xfrm>
          <a:prstGeom prst="rect">
            <a:avLst/>
          </a:prstGeom>
          <a:noFill/>
          <a:ln w="9525">
            <a:noFill/>
            <a:miter lim="800000"/>
            <a:headEnd/>
            <a:tailEnd/>
          </a:ln>
        </p:spPr>
        <p:txBody>
          <a:bodyPr>
            <a:spAutoFit/>
          </a:bodyPr>
          <a:lstStyle/>
          <a:p>
            <a:pPr algn="ctr">
              <a:spcBef>
                <a:spcPct val="50000"/>
              </a:spcBef>
            </a:pPr>
            <a:r>
              <a:rPr lang="en-US" sz="1600" b="1">
                <a:cs typeface="Arial" charset="0"/>
              </a:rPr>
              <a:t>Media coverage of drug selection committee meetings</a:t>
            </a:r>
          </a:p>
        </p:txBody>
      </p:sp>
      <p:sp>
        <p:nvSpPr>
          <p:cNvPr id="39955" name="Line 19"/>
          <p:cNvSpPr>
            <a:spLocks noChangeShapeType="1"/>
          </p:cNvSpPr>
          <p:nvPr/>
        </p:nvSpPr>
        <p:spPr bwMode="auto">
          <a:xfrm>
            <a:off x="5334000" y="2936875"/>
            <a:ext cx="0" cy="838200"/>
          </a:xfrm>
          <a:prstGeom prst="line">
            <a:avLst/>
          </a:prstGeom>
          <a:noFill/>
          <a:ln w="9525">
            <a:solidFill>
              <a:schemeClr val="tx1"/>
            </a:solidFill>
            <a:round/>
            <a:headEnd/>
            <a:tailEnd type="triangle" w="med" len="med"/>
          </a:ln>
        </p:spPr>
        <p:txBody>
          <a:bodyPr/>
          <a:lstStyle/>
          <a:p>
            <a:endParaRPr lang="en-US"/>
          </a:p>
        </p:txBody>
      </p:sp>
      <p:sp>
        <p:nvSpPr>
          <p:cNvPr id="39956" name="Text Box 20"/>
          <p:cNvSpPr txBox="1">
            <a:spLocks noChangeArrowheads="1"/>
          </p:cNvSpPr>
          <p:nvPr/>
        </p:nvSpPr>
        <p:spPr bwMode="auto">
          <a:xfrm>
            <a:off x="4572000" y="2209800"/>
            <a:ext cx="1600200" cy="581025"/>
          </a:xfrm>
          <a:prstGeom prst="rect">
            <a:avLst/>
          </a:prstGeom>
          <a:noFill/>
          <a:ln w="9525">
            <a:noFill/>
            <a:miter lim="800000"/>
            <a:headEnd/>
            <a:tailEnd/>
          </a:ln>
        </p:spPr>
        <p:txBody>
          <a:bodyPr>
            <a:spAutoFit/>
          </a:bodyPr>
          <a:lstStyle/>
          <a:p>
            <a:pPr algn="ctr">
              <a:spcBef>
                <a:spcPct val="50000"/>
              </a:spcBef>
            </a:pPr>
            <a:r>
              <a:rPr lang="en-US" sz="1600" b="1">
                <a:cs typeface="Arial" charset="0"/>
              </a:rPr>
              <a:t>Competition &amp; Transparency</a:t>
            </a:r>
          </a:p>
        </p:txBody>
      </p:sp>
      <p:sp>
        <p:nvSpPr>
          <p:cNvPr id="198677" name="Rectangle 21"/>
          <p:cNvSpPr>
            <a:spLocks noChangeArrowheads="1"/>
          </p:cNvSpPr>
          <p:nvPr/>
        </p:nvSpPr>
        <p:spPr bwMode="auto">
          <a:xfrm>
            <a:off x="1143000" y="1295400"/>
            <a:ext cx="7321550" cy="457200"/>
          </a:xfrm>
          <a:prstGeom prst="rect">
            <a:avLst/>
          </a:prstGeom>
          <a:noFill/>
          <a:ln w="9525">
            <a:noFill/>
            <a:miter lim="800000"/>
            <a:headEnd/>
            <a:tailEnd/>
          </a:ln>
          <a:effectLst/>
        </p:spPr>
        <p:txBody>
          <a:bodyPr wrap="none">
            <a:spAutoFit/>
          </a:bodyPr>
          <a:lstStyle/>
          <a:p>
            <a:pPr>
              <a:defRPr/>
            </a:pPr>
            <a:r>
              <a:rPr lang="en-US" sz="2400" b="1">
                <a:solidFill>
                  <a:srgbClr val="CC3300"/>
                </a:solidFill>
                <a:effectLst>
                  <a:outerShdw blurRad="38100" dist="38100" dir="2700000" algn="tl">
                    <a:srgbClr val="C0C0C0"/>
                  </a:outerShdw>
                </a:effectLst>
                <a:cs typeface="Arial" charset="0"/>
              </a:rPr>
              <a:t>Tackling decision points vulnerable to corruption</a:t>
            </a:r>
          </a:p>
        </p:txBody>
      </p:sp>
    </p:spTree>
  </p:cSld>
  <p:clrMapOvr>
    <a:masterClrMapping/>
  </p:clrMapOvr>
  <p:transition>
    <p:cover dir="d"/>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AutoShape 2"/>
          <p:cNvSpPr>
            <a:spLocks noChangeArrowheads="1"/>
          </p:cNvSpPr>
          <p:nvPr/>
        </p:nvSpPr>
        <p:spPr bwMode="auto">
          <a:xfrm>
            <a:off x="1295400" y="1981200"/>
            <a:ext cx="6477000" cy="3276600"/>
          </a:xfrm>
          <a:prstGeom prst="roundRect">
            <a:avLst>
              <a:gd name="adj" fmla="val 16667"/>
            </a:avLst>
          </a:prstGeom>
          <a:solidFill>
            <a:schemeClr val="accent1"/>
          </a:solidFill>
          <a:ln w="9525">
            <a:solidFill>
              <a:schemeClr val="tx1"/>
            </a:solidFill>
            <a:round/>
            <a:headEnd/>
            <a:tailEnd/>
          </a:ln>
        </p:spPr>
        <p:txBody>
          <a:bodyPr wrap="none" anchor="ctr"/>
          <a:lstStyle/>
          <a:p>
            <a:endParaRPr lang="en-US"/>
          </a:p>
        </p:txBody>
      </p:sp>
      <p:sp>
        <p:nvSpPr>
          <p:cNvPr id="40963" name="Rectangle 3"/>
          <p:cNvSpPr>
            <a:spLocks noGrp="1" noChangeArrowheads="1"/>
          </p:cNvSpPr>
          <p:nvPr>
            <p:ph type="ctrTitle"/>
          </p:nvPr>
        </p:nvSpPr>
        <p:spPr>
          <a:xfrm>
            <a:off x="1447800" y="2438400"/>
            <a:ext cx="6399213" cy="2286000"/>
          </a:xfrm>
        </p:spPr>
        <p:txBody>
          <a:bodyPr/>
          <a:lstStyle/>
          <a:p>
            <a:pPr eaLnBrk="1" hangingPunct="1"/>
            <a:r>
              <a:rPr lang="en-US" b="1" i="1" smtClean="0">
                <a:solidFill>
                  <a:schemeClr val="bg1"/>
                </a:solidFill>
              </a:rPr>
              <a:t>How can we improve governance and reduce corruption?</a:t>
            </a:r>
          </a:p>
        </p:txBody>
      </p:sp>
    </p:spTree>
  </p:cSld>
  <p:clrMapOvr>
    <a:masterClrMapping/>
  </p:clrMapOvr>
  <p:transition>
    <p:zoom/>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0" y="152400"/>
            <a:ext cx="9144000" cy="990600"/>
          </a:xfrm>
        </p:spPr>
        <p:txBody>
          <a:bodyPr lIns="90469" tIns="44440" rIns="90469" bIns="44440" rtlCol="0">
            <a:noAutofit/>
          </a:bodyPr>
          <a:lstStyle/>
          <a:p>
            <a:pPr eaLnBrk="1" fontAlgn="auto" hangingPunct="1">
              <a:spcAft>
                <a:spcPts val="0"/>
              </a:spcAft>
              <a:defRPr/>
            </a:pPr>
            <a:r>
              <a:rPr lang="en-US" sz="3200" dirty="0" smtClean="0">
                <a:solidFill>
                  <a:schemeClr val="accent2">
                    <a:lumMod val="50000"/>
                  </a:schemeClr>
                </a:solidFill>
              </a:rPr>
              <a:t> </a:t>
            </a:r>
            <a:r>
              <a:rPr lang="en-US" sz="3200" dirty="0" smtClean="0"/>
              <a:t>Improving Governance Systems:</a:t>
            </a:r>
            <a:br>
              <a:rPr lang="en-US" sz="3200" dirty="0" smtClean="0"/>
            </a:br>
            <a:r>
              <a:rPr lang="en-US" sz="3200" dirty="0" smtClean="0"/>
              <a:t>Supply and Demand</a:t>
            </a:r>
            <a:endParaRPr lang="en-US" sz="3200" i="1" dirty="0" smtClean="0"/>
          </a:p>
        </p:txBody>
      </p:sp>
      <p:sp>
        <p:nvSpPr>
          <p:cNvPr id="116739" name="Rectangle 3"/>
          <p:cNvSpPr>
            <a:spLocks noGrp="1" noChangeArrowheads="1"/>
          </p:cNvSpPr>
          <p:nvPr>
            <p:ph idx="1"/>
          </p:nvPr>
        </p:nvSpPr>
        <p:spPr>
          <a:xfrm>
            <a:off x="228600" y="1295400"/>
            <a:ext cx="8610600" cy="5334000"/>
          </a:xfrm>
        </p:spPr>
        <p:txBody>
          <a:bodyPr lIns="90469" tIns="44440" rIns="90469" bIns="44440" rtlCol="0">
            <a:normAutofit/>
          </a:bodyPr>
          <a:lstStyle/>
          <a:p>
            <a:pPr marL="465138" indent="-465138" eaLnBrk="1" fontAlgn="auto" hangingPunct="1">
              <a:lnSpc>
                <a:spcPct val="90000"/>
              </a:lnSpc>
              <a:spcAft>
                <a:spcPts val="0"/>
              </a:spcAft>
              <a:buClr>
                <a:srgbClr val="A50021"/>
              </a:buClr>
              <a:buFont typeface="Wingdings" pitchFamily="2" charset="2"/>
              <a:buChar char="v"/>
              <a:defRPr/>
            </a:pPr>
            <a:r>
              <a:rPr lang="en-US" sz="2400" b="1" dirty="0" smtClean="0">
                <a:solidFill>
                  <a:srgbClr val="A50021"/>
                </a:solidFill>
                <a:effectLst>
                  <a:outerShdw blurRad="38100" dist="38100" dir="2700000" algn="tl">
                    <a:srgbClr val="C0C0C0"/>
                  </a:outerShdw>
                </a:effectLst>
              </a:rPr>
              <a:t>Supply-side</a:t>
            </a:r>
            <a:r>
              <a:rPr lang="en-US" sz="2400" dirty="0" smtClean="0"/>
              <a:t> </a:t>
            </a:r>
          </a:p>
          <a:p>
            <a:pPr marL="465138" indent="-465138" eaLnBrk="1" fontAlgn="auto" hangingPunct="1">
              <a:lnSpc>
                <a:spcPct val="90000"/>
              </a:lnSpc>
              <a:spcAft>
                <a:spcPts val="0"/>
              </a:spcAft>
              <a:buClr>
                <a:srgbClr val="A50021"/>
              </a:buClr>
              <a:buFont typeface="Wingdings" pitchFamily="2" charset="2"/>
              <a:buNone/>
              <a:defRPr/>
            </a:pPr>
            <a:r>
              <a:rPr lang="en-US" sz="2400" dirty="0" smtClean="0"/>
              <a:t>	Strengthen capacities and organizational arrangements – leadership, skills, human resource &amp; financial management systems – embodied in state institutions to deliver public goods and services</a:t>
            </a:r>
          </a:p>
          <a:p>
            <a:pPr marL="465138" indent="-465138" eaLnBrk="1" fontAlgn="auto" hangingPunct="1">
              <a:lnSpc>
                <a:spcPct val="90000"/>
              </a:lnSpc>
              <a:spcAft>
                <a:spcPts val="0"/>
              </a:spcAft>
              <a:buClr>
                <a:srgbClr val="A50021"/>
              </a:buClr>
              <a:buFont typeface="Wingdings" pitchFamily="2" charset="2"/>
              <a:buChar char="v"/>
              <a:defRPr/>
            </a:pPr>
            <a:r>
              <a:rPr lang="en-US" sz="2400" b="1" dirty="0" smtClean="0">
                <a:solidFill>
                  <a:srgbClr val="A50021"/>
                </a:solidFill>
                <a:effectLst>
                  <a:outerShdw blurRad="38100" dist="38100" dir="2700000" algn="tl">
                    <a:srgbClr val="C0C0C0"/>
                  </a:outerShdw>
                </a:effectLst>
              </a:rPr>
              <a:t>Demand-side</a:t>
            </a:r>
            <a:r>
              <a:rPr lang="en-US" sz="2400" dirty="0" smtClean="0"/>
              <a:t> </a:t>
            </a:r>
          </a:p>
          <a:p>
            <a:pPr marL="465138" indent="-465138" eaLnBrk="1" fontAlgn="auto" hangingPunct="1">
              <a:lnSpc>
                <a:spcPct val="90000"/>
              </a:lnSpc>
              <a:spcAft>
                <a:spcPts val="0"/>
              </a:spcAft>
              <a:buClr>
                <a:srgbClr val="A50021"/>
              </a:buClr>
              <a:buFont typeface="Wingdings" pitchFamily="2" charset="2"/>
              <a:buNone/>
              <a:defRPr/>
            </a:pPr>
            <a:r>
              <a:rPr lang="en-US" sz="2400" dirty="0" smtClean="0"/>
              <a:t>	Strengthen accountability arrangements that enable citizens and firms to hold state institutions and officials responsible for decisions and outcomes:</a:t>
            </a:r>
          </a:p>
          <a:p>
            <a:pPr marL="465138" indent="-465138" eaLnBrk="1" fontAlgn="auto" hangingPunct="1">
              <a:lnSpc>
                <a:spcPct val="90000"/>
              </a:lnSpc>
              <a:spcAft>
                <a:spcPts val="0"/>
              </a:spcAft>
              <a:buClr>
                <a:srgbClr val="A50021"/>
              </a:buClr>
              <a:buFont typeface="Wingdings" pitchFamily="2" charset="2"/>
              <a:buNone/>
              <a:defRPr/>
            </a:pPr>
            <a:r>
              <a:rPr lang="en-US" sz="2400" dirty="0" smtClean="0"/>
              <a:t>	</a:t>
            </a:r>
            <a:r>
              <a:rPr lang="en-US" sz="2000" i="1" dirty="0" smtClean="0">
                <a:solidFill>
                  <a:srgbClr val="000066"/>
                </a:solidFill>
              </a:rPr>
              <a:t>State institutions</a:t>
            </a:r>
            <a:r>
              <a:rPr lang="en-US" sz="2000" dirty="0" smtClean="0"/>
              <a:t> --elections, political parties, parliaments,  judiciaries</a:t>
            </a:r>
          </a:p>
          <a:p>
            <a:pPr marL="465138" indent="-465138" eaLnBrk="1" fontAlgn="auto" hangingPunct="1">
              <a:lnSpc>
                <a:spcPct val="90000"/>
              </a:lnSpc>
              <a:spcAft>
                <a:spcPts val="0"/>
              </a:spcAft>
              <a:buClr>
                <a:srgbClr val="A50021"/>
              </a:buClr>
              <a:buFont typeface="Wingdings" pitchFamily="2" charset="2"/>
              <a:buNone/>
              <a:defRPr/>
            </a:pPr>
            <a:r>
              <a:rPr lang="en-US" sz="2000" dirty="0" smtClean="0"/>
              <a:t>	</a:t>
            </a:r>
            <a:r>
              <a:rPr lang="en-US" sz="2000" i="1" dirty="0" smtClean="0">
                <a:solidFill>
                  <a:srgbClr val="000066"/>
                </a:solidFill>
              </a:rPr>
              <a:t>Non-state institutions</a:t>
            </a:r>
            <a:r>
              <a:rPr lang="en-US" sz="2000" dirty="0" smtClean="0"/>
              <a:t> -- free press/media, civil society organizations</a:t>
            </a:r>
          </a:p>
        </p:txBody>
      </p:sp>
    </p:spTree>
  </p:cSld>
  <p:clrMapOvr>
    <a:masterClrMapping/>
  </p:clrMapOvr>
  <p:transition spd="med">
    <p:zoom dir="in"/>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AutoShape 5"/>
          <p:cNvSpPr>
            <a:spLocks noChangeArrowheads="1"/>
          </p:cNvSpPr>
          <p:nvPr/>
        </p:nvSpPr>
        <p:spPr bwMode="auto">
          <a:xfrm>
            <a:off x="990600" y="2362200"/>
            <a:ext cx="7620000" cy="2133600"/>
          </a:xfrm>
          <a:prstGeom prst="roundRect">
            <a:avLst>
              <a:gd name="adj" fmla="val 16667"/>
            </a:avLst>
          </a:prstGeom>
          <a:solidFill>
            <a:schemeClr val="accent1"/>
          </a:solidFill>
          <a:ln w="9525">
            <a:solidFill>
              <a:schemeClr val="tx1"/>
            </a:solidFill>
            <a:round/>
            <a:headEnd/>
            <a:tailEnd/>
          </a:ln>
        </p:spPr>
        <p:txBody>
          <a:bodyPr wrap="none" anchor="ctr"/>
          <a:lstStyle/>
          <a:p>
            <a:endParaRPr lang="en-US"/>
          </a:p>
        </p:txBody>
      </p:sp>
      <p:sp>
        <p:nvSpPr>
          <p:cNvPr id="43011" name="Rectangle 3"/>
          <p:cNvSpPr>
            <a:spLocks noGrp="1" noChangeArrowheads="1"/>
          </p:cNvSpPr>
          <p:nvPr>
            <p:ph type="title"/>
          </p:nvPr>
        </p:nvSpPr>
        <p:spPr>
          <a:xfrm>
            <a:off x="1219200" y="2819400"/>
            <a:ext cx="7315200" cy="1143000"/>
          </a:xfrm>
        </p:spPr>
        <p:txBody>
          <a:bodyPr/>
          <a:lstStyle/>
          <a:p>
            <a:pPr eaLnBrk="1" hangingPunct="1"/>
            <a:r>
              <a:rPr lang="en-US" sz="4000" b="1" smtClean="0">
                <a:solidFill>
                  <a:schemeClr val="bg1"/>
                </a:solidFill>
              </a:rPr>
              <a:t>Enhancing Transparency</a:t>
            </a:r>
          </a:p>
        </p:txBody>
      </p:sp>
    </p:spTree>
  </p:cSld>
  <p:clrMapOvr>
    <a:masterClrMapping/>
  </p:clrMapOvr>
  <p:transition>
    <p:cove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p:cNvSpPr>
            <a:spLocks noGrp="1"/>
          </p:cNvSpPr>
          <p:nvPr>
            <p:ph type="title"/>
          </p:nvPr>
        </p:nvSpPr>
        <p:spPr>
          <a:xfrm>
            <a:off x="5943600" y="231775"/>
            <a:ext cx="3048000" cy="987425"/>
          </a:xfrm>
        </p:spPr>
        <p:txBody>
          <a:bodyPr rtlCol="0">
            <a:normAutofit fontScale="90000"/>
          </a:bodyPr>
          <a:lstStyle/>
          <a:p>
            <a:pPr eaLnBrk="1" fontAlgn="auto" hangingPunct="1">
              <a:spcAft>
                <a:spcPts val="0"/>
              </a:spcAft>
              <a:defRPr/>
            </a:pPr>
            <a:r>
              <a:rPr lang="en-US" sz="2400" dirty="0" smtClean="0">
                <a:solidFill>
                  <a:schemeClr val="accent2">
                    <a:lumMod val="50000"/>
                  </a:schemeClr>
                </a:solidFill>
              </a:rPr>
              <a:t>fosters dialogue on expenditure flows &amp; efficiency</a:t>
            </a:r>
            <a:endParaRPr lang="en-US" sz="2400" dirty="0">
              <a:solidFill>
                <a:schemeClr val="accent2">
                  <a:lumMod val="50000"/>
                </a:schemeClr>
              </a:solidFill>
            </a:endParaRPr>
          </a:p>
        </p:txBody>
      </p:sp>
      <p:pic>
        <p:nvPicPr>
          <p:cNvPr id="44035" name="Picture 4"/>
          <p:cNvPicPr>
            <a:picLocks noGrp="1" noChangeAspect="1" noChangeArrowheads="1"/>
          </p:cNvPicPr>
          <p:nvPr>
            <p:ph idx="1"/>
          </p:nvPr>
        </p:nvPicPr>
        <p:blipFill>
          <a:blip r:embed="rId2" cstate="print"/>
          <a:srcRect/>
          <a:stretch>
            <a:fillRect/>
          </a:stretch>
        </p:blipFill>
        <p:spPr>
          <a:xfrm>
            <a:off x="381000" y="1447800"/>
            <a:ext cx="5638800" cy="4724400"/>
          </a:xfrm>
        </p:spPr>
      </p:pic>
      <p:pic>
        <p:nvPicPr>
          <p:cNvPr id="44036" name="Picture 2"/>
          <p:cNvPicPr>
            <a:picLocks noChangeAspect="1" noChangeArrowheads="1"/>
          </p:cNvPicPr>
          <p:nvPr/>
        </p:nvPicPr>
        <p:blipFill>
          <a:blip r:embed="rId3" cstate="print"/>
          <a:srcRect/>
          <a:stretch>
            <a:fillRect/>
          </a:stretch>
        </p:blipFill>
        <p:spPr bwMode="auto">
          <a:xfrm>
            <a:off x="1828800" y="228600"/>
            <a:ext cx="3962400" cy="838200"/>
          </a:xfrm>
          <a:prstGeom prst="rect">
            <a:avLst/>
          </a:prstGeom>
          <a:noFill/>
          <a:ln w="9525">
            <a:noFill/>
            <a:miter lim="800000"/>
            <a:headEnd/>
            <a:tailEnd/>
          </a:ln>
        </p:spPr>
      </p:pic>
      <p:sp>
        <p:nvSpPr>
          <p:cNvPr id="7" name="Rounded Rectangle 6"/>
          <p:cNvSpPr/>
          <p:nvPr/>
        </p:nvSpPr>
        <p:spPr>
          <a:xfrm>
            <a:off x="6477000" y="2438400"/>
            <a:ext cx="2057400" cy="1066800"/>
          </a:xfrm>
          <a:prstGeom prst="roundRect">
            <a:avLst/>
          </a:prstGeom>
        </p:spPr>
        <p:style>
          <a:lnRef idx="2">
            <a:schemeClr val="accent1"/>
          </a:lnRef>
          <a:fillRef idx="1">
            <a:schemeClr val="lt1"/>
          </a:fillRef>
          <a:effectRef idx="0">
            <a:schemeClr val="accent1"/>
          </a:effectRef>
          <a:fontRef idx="minor">
            <a:schemeClr val="dk1"/>
          </a:fontRef>
        </p:style>
        <p:txBody>
          <a:bodyPr anchor="ctr"/>
          <a:lstStyle/>
          <a:p>
            <a:pPr algn="ctr">
              <a:defRPr/>
            </a:pPr>
            <a:r>
              <a:rPr lang="en-US" sz="1400" dirty="0"/>
              <a:t>Links spending data to service delivery outcomes for all levels of government</a:t>
            </a:r>
          </a:p>
        </p:txBody>
      </p:sp>
      <p:sp>
        <p:nvSpPr>
          <p:cNvPr id="10" name="TextBox 9"/>
          <p:cNvSpPr txBox="1"/>
          <p:nvPr/>
        </p:nvSpPr>
        <p:spPr>
          <a:xfrm>
            <a:off x="76200" y="344488"/>
            <a:ext cx="1673225" cy="646112"/>
          </a:xfrm>
          <a:prstGeom prst="rect">
            <a:avLst/>
          </a:prstGeom>
          <a:noFill/>
        </p:spPr>
        <p:txBody>
          <a:bodyPr wrap="none">
            <a:spAutoFit/>
          </a:bodyPr>
          <a:lstStyle/>
          <a:p>
            <a:pPr algn="ctr">
              <a:defRPr/>
            </a:pPr>
            <a:r>
              <a:rPr lang="en-US" dirty="0">
                <a:solidFill>
                  <a:schemeClr val="accent6"/>
                </a:solidFill>
              </a:rPr>
              <a:t>MORE OPEN</a:t>
            </a:r>
          </a:p>
          <a:p>
            <a:pPr algn="ctr">
              <a:defRPr/>
            </a:pPr>
            <a:r>
              <a:rPr lang="en-US" dirty="0">
                <a:solidFill>
                  <a:schemeClr val="accent6"/>
                </a:solidFill>
              </a:rPr>
              <a:t>GOVERNMENTS</a:t>
            </a:r>
          </a:p>
        </p:txBody>
      </p:sp>
      <p:sp>
        <p:nvSpPr>
          <p:cNvPr id="44039" name="TextBox 10"/>
          <p:cNvSpPr txBox="1">
            <a:spLocks noChangeArrowheads="1"/>
          </p:cNvSpPr>
          <p:nvPr/>
        </p:nvSpPr>
        <p:spPr bwMode="auto">
          <a:xfrm>
            <a:off x="6477000" y="4876800"/>
            <a:ext cx="2438400" cy="1200150"/>
          </a:xfrm>
          <a:prstGeom prst="rect">
            <a:avLst/>
          </a:prstGeom>
          <a:noFill/>
          <a:ln w="9525">
            <a:noFill/>
            <a:miter lim="800000"/>
            <a:headEnd/>
            <a:tailEnd/>
          </a:ln>
        </p:spPr>
        <p:txBody>
          <a:bodyPr>
            <a:spAutoFit/>
          </a:bodyPr>
          <a:lstStyle/>
          <a:p>
            <a:pPr algn="ctr"/>
            <a:r>
              <a:rPr lang="en-US">
                <a:solidFill>
                  <a:srgbClr val="FF0000"/>
                </a:solidFill>
              </a:rPr>
              <a:t>20 countries and growing, </a:t>
            </a:r>
          </a:p>
          <a:p>
            <a:pPr algn="ctr"/>
            <a:r>
              <a:rPr lang="en-US">
                <a:solidFill>
                  <a:srgbClr val="FF0000"/>
                </a:solidFill>
              </a:rPr>
              <a:t>with Moldova live on website</a:t>
            </a:r>
          </a:p>
        </p:txBody>
      </p:sp>
    </p:spTree>
  </p:cSld>
  <p:clrMapOvr>
    <a:masterClrMapping/>
  </p:clrMapOvr>
  <p:transition>
    <p:wip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274638"/>
            <a:ext cx="7162800" cy="1143000"/>
          </a:xfrm>
        </p:spPr>
        <p:txBody>
          <a:bodyPr rtlCol="0">
            <a:normAutofit/>
          </a:bodyPr>
          <a:lstStyle/>
          <a:p>
            <a:pPr eaLnBrk="1" fontAlgn="auto" hangingPunct="1">
              <a:spcAft>
                <a:spcPts val="0"/>
              </a:spcAft>
              <a:defRPr/>
            </a:pPr>
            <a:r>
              <a:rPr lang="en-US" sz="4000" dirty="0" smtClean="0">
                <a:solidFill>
                  <a:schemeClr val="accent2">
                    <a:lumMod val="50000"/>
                  </a:schemeClr>
                </a:solidFill>
              </a:rPr>
              <a:t>Mapping for Results</a:t>
            </a:r>
            <a:br>
              <a:rPr lang="en-US" sz="4000" dirty="0" smtClean="0">
                <a:solidFill>
                  <a:schemeClr val="accent2">
                    <a:lumMod val="50000"/>
                  </a:schemeClr>
                </a:solidFill>
              </a:rPr>
            </a:br>
            <a:r>
              <a:rPr lang="en-US" sz="2800" dirty="0" smtClean="0">
                <a:solidFill>
                  <a:schemeClr val="accent2">
                    <a:lumMod val="50000"/>
                  </a:schemeClr>
                </a:solidFill>
              </a:rPr>
              <a:t>increases transparency of resources</a:t>
            </a:r>
            <a:endParaRPr lang="en-US" sz="2800" dirty="0">
              <a:solidFill>
                <a:schemeClr val="accent2">
                  <a:lumMod val="50000"/>
                </a:schemeClr>
              </a:solidFill>
            </a:endParaRPr>
          </a:p>
        </p:txBody>
      </p:sp>
      <p:sp>
        <p:nvSpPr>
          <p:cNvPr id="3" name="TextBox 2"/>
          <p:cNvSpPr txBox="1"/>
          <p:nvPr/>
        </p:nvSpPr>
        <p:spPr>
          <a:xfrm>
            <a:off x="76200" y="344488"/>
            <a:ext cx="1673225" cy="646112"/>
          </a:xfrm>
          <a:prstGeom prst="rect">
            <a:avLst/>
          </a:prstGeom>
          <a:noFill/>
        </p:spPr>
        <p:txBody>
          <a:bodyPr wrap="none">
            <a:spAutoFit/>
          </a:bodyPr>
          <a:lstStyle/>
          <a:p>
            <a:pPr algn="ctr">
              <a:defRPr/>
            </a:pPr>
            <a:r>
              <a:rPr lang="en-US" dirty="0">
                <a:solidFill>
                  <a:schemeClr val="accent6"/>
                </a:solidFill>
              </a:rPr>
              <a:t>MORE OPEN</a:t>
            </a:r>
          </a:p>
          <a:p>
            <a:pPr algn="ctr">
              <a:defRPr/>
            </a:pPr>
            <a:r>
              <a:rPr lang="en-US" dirty="0">
                <a:solidFill>
                  <a:schemeClr val="accent6"/>
                </a:solidFill>
              </a:rPr>
              <a:t>GOVERNMENTS</a:t>
            </a:r>
          </a:p>
        </p:txBody>
      </p:sp>
      <p:pic>
        <p:nvPicPr>
          <p:cNvPr id="45060" name="Content Placeholder 3" descr="World Bank Mapping for Results.png"/>
          <p:cNvPicPr>
            <a:picLocks noChangeAspect="1"/>
          </p:cNvPicPr>
          <p:nvPr/>
        </p:nvPicPr>
        <p:blipFill>
          <a:blip r:embed="rId3" cstate="print"/>
          <a:srcRect/>
          <a:stretch>
            <a:fillRect/>
          </a:stretch>
        </p:blipFill>
        <p:spPr bwMode="auto">
          <a:xfrm>
            <a:off x="228600" y="1524000"/>
            <a:ext cx="4572000" cy="2971800"/>
          </a:xfrm>
          <a:prstGeom prst="rect">
            <a:avLst/>
          </a:prstGeom>
          <a:noFill/>
          <a:ln w="9525">
            <a:noFill/>
            <a:miter lim="800000"/>
            <a:headEnd/>
            <a:tailEnd/>
          </a:ln>
        </p:spPr>
      </p:pic>
      <p:pic>
        <p:nvPicPr>
          <p:cNvPr id="45061" name="Picture 3"/>
          <p:cNvPicPr>
            <a:picLocks noChangeAspect="1" noChangeArrowheads="1"/>
          </p:cNvPicPr>
          <p:nvPr/>
        </p:nvPicPr>
        <p:blipFill>
          <a:blip r:embed="rId4" cstate="print"/>
          <a:srcRect/>
          <a:stretch>
            <a:fillRect/>
          </a:stretch>
        </p:blipFill>
        <p:spPr bwMode="auto">
          <a:xfrm>
            <a:off x="5181600" y="1524000"/>
            <a:ext cx="3584575" cy="2971800"/>
          </a:xfrm>
          <a:prstGeom prst="rect">
            <a:avLst/>
          </a:prstGeom>
          <a:noFill/>
          <a:ln w="9525">
            <a:noFill/>
            <a:miter lim="800000"/>
            <a:headEnd/>
            <a:tailEnd/>
          </a:ln>
        </p:spPr>
      </p:pic>
      <p:sp>
        <p:nvSpPr>
          <p:cNvPr id="45062" name="TextBox 5"/>
          <p:cNvSpPr txBox="1">
            <a:spLocks noChangeArrowheads="1"/>
          </p:cNvSpPr>
          <p:nvPr/>
        </p:nvSpPr>
        <p:spPr bwMode="auto">
          <a:xfrm>
            <a:off x="457200" y="4800600"/>
            <a:ext cx="3810000" cy="646113"/>
          </a:xfrm>
          <a:prstGeom prst="rect">
            <a:avLst/>
          </a:prstGeom>
          <a:noFill/>
          <a:ln w="9525">
            <a:noFill/>
            <a:miter lim="800000"/>
            <a:headEnd/>
            <a:tailEnd/>
          </a:ln>
        </p:spPr>
        <p:txBody>
          <a:bodyPr>
            <a:spAutoFit/>
          </a:bodyPr>
          <a:lstStyle/>
          <a:p>
            <a:r>
              <a:rPr lang="en-US">
                <a:solidFill>
                  <a:schemeClr val="bg1"/>
                </a:solidFill>
              </a:rPr>
              <a:t>Strengthen transparency and oversight of aid by country stakeholders </a:t>
            </a:r>
          </a:p>
        </p:txBody>
      </p:sp>
      <p:sp>
        <p:nvSpPr>
          <p:cNvPr id="45063" name="TextBox 6"/>
          <p:cNvSpPr txBox="1">
            <a:spLocks noChangeArrowheads="1"/>
          </p:cNvSpPr>
          <p:nvPr/>
        </p:nvSpPr>
        <p:spPr bwMode="auto">
          <a:xfrm>
            <a:off x="5486400" y="4840288"/>
            <a:ext cx="3200400" cy="646112"/>
          </a:xfrm>
          <a:prstGeom prst="rect">
            <a:avLst/>
          </a:prstGeom>
          <a:noFill/>
          <a:ln w="9525">
            <a:noFill/>
            <a:miter lim="800000"/>
            <a:headEnd/>
            <a:tailEnd/>
          </a:ln>
        </p:spPr>
        <p:txBody>
          <a:bodyPr>
            <a:spAutoFit/>
          </a:bodyPr>
          <a:lstStyle/>
          <a:p>
            <a:r>
              <a:rPr lang="en-US">
                <a:solidFill>
                  <a:schemeClr val="bg1"/>
                </a:solidFill>
              </a:rPr>
              <a:t>Improve Project Planning and Targeting based on needs </a:t>
            </a:r>
          </a:p>
        </p:txBody>
      </p:sp>
    </p:spTree>
  </p:cSld>
  <p:clrMapOvr>
    <a:masterClrMapping/>
  </p:clrMapOvr>
  <p:transition>
    <p:wip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322263" y="285750"/>
            <a:ext cx="8821737" cy="1143000"/>
          </a:xfrm>
        </p:spPr>
        <p:txBody>
          <a:bodyPr rtlCol="0">
            <a:normAutofit/>
          </a:bodyPr>
          <a:lstStyle/>
          <a:p>
            <a:pPr eaLnBrk="1" fontAlgn="auto" hangingPunct="1">
              <a:spcAft>
                <a:spcPts val="0"/>
              </a:spcAft>
              <a:defRPr/>
            </a:pPr>
            <a:r>
              <a:rPr lang="en-US" sz="2400" b="1" smtClean="0"/>
              <a:t>The Power of Transparency and Monitoring:</a:t>
            </a:r>
            <a:r>
              <a:rPr lang="en-US" sz="2400" b="1" smtClean="0">
                <a:solidFill>
                  <a:srgbClr val="FFFF00"/>
                </a:solidFill>
              </a:rPr>
              <a:t> </a:t>
            </a:r>
            <a:br>
              <a:rPr lang="en-US" sz="2400" b="1" smtClean="0">
                <a:solidFill>
                  <a:srgbClr val="FFFF00"/>
                </a:solidFill>
              </a:rPr>
            </a:br>
            <a:r>
              <a:rPr lang="en-US" sz="2400" b="1" i="1" smtClean="0">
                <a:solidFill>
                  <a:srgbClr val="FF9933"/>
                </a:solidFill>
                <a:effectLst>
                  <a:outerShdw blurRad="38100" dist="38100" dir="2700000" algn="tl">
                    <a:srgbClr val="C0C0C0"/>
                  </a:outerShdw>
                </a:effectLst>
              </a:rPr>
              <a:t>PETS &amp; Primary Education in Uganda</a:t>
            </a:r>
          </a:p>
        </p:txBody>
      </p:sp>
      <p:sp>
        <p:nvSpPr>
          <p:cNvPr id="46083" name="Text Box 3"/>
          <p:cNvSpPr txBox="1">
            <a:spLocks noChangeArrowheads="1"/>
          </p:cNvSpPr>
          <p:nvPr/>
        </p:nvSpPr>
        <p:spPr bwMode="auto">
          <a:xfrm>
            <a:off x="2008188" y="6357938"/>
            <a:ext cx="4746625" cy="274637"/>
          </a:xfrm>
          <a:prstGeom prst="rect">
            <a:avLst/>
          </a:prstGeom>
          <a:noFill/>
          <a:ln w="9525">
            <a:noFill/>
            <a:miter lim="800000"/>
            <a:headEnd/>
            <a:tailEnd/>
          </a:ln>
        </p:spPr>
        <p:txBody>
          <a:bodyPr wrap="none" lIns="91430" tIns="45715" rIns="91430" bIns="45715">
            <a:spAutoFit/>
          </a:bodyPr>
          <a:lstStyle/>
          <a:p>
            <a:r>
              <a:rPr lang="en-US" sz="1200">
                <a:latin typeface="Times New Roman" pitchFamily="18" charset="0"/>
                <a:cs typeface="Times New Roman" pitchFamily="18" charset="0"/>
              </a:rPr>
              <a:t>Source: Reinikka and Svensson (2001), Reinikka and Svensson (2003a</a:t>
            </a:r>
            <a:r>
              <a:rPr lang="en-US" sz="1200">
                <a:solidFill>
                  <a:schemeClr val="bg1"/>
                </a:solidFill>
                <a:latin typeface="Times New Roman" pitchFamily="18" charset="0"/>
                <a:cs typeface="Times New Roman" pitchFamily="18" charset="0"/>
              </a:rPr>
              <a:t>)</a:t>
            </a:r>
          </a:p>
        </p:txBody>
      </p:sp>
      <p:pic>
        <p:nvPicPr>
          <p:cNvPr id="46084" name="Picture 4" descr="uga-2"/>
          <p:cNvPicPr>
            <a:picLocks noChangeAspect="1" noChangeArrowheads="1"/>
          </p:cNvPicPr>
          <p:nvPr/>
        </p:nvPicPr>
        <p:blipFill>
          <a:blip r:embed="rId3" cstate="print"/>
          <a:srcRect/>
          <a:stretch>
            <a:fillRect/>
          </a:stretch>
        </p:blipFill>
        <p:spPr bwMode="auto">
          <a:xfrm>
            <a:off x="1201738" y="1571625"/>
            <a:ext cx="6521450" cy="4686300"/>
          </a:xfrm>
          <a:prstGeom prst="rect">
            <a:avLst/>
          </a:prstGeom>
          <a:solidFill>
            <a:schemeClr val="tx1"/>
          </a:solidFill>
          <a:ln w="9525">
            <a:noFill/>
            <a:miter lim="800000"/>
            <a:headEnd/>
            <a:tailEnd/>
          </a:ln>
        </p:spPr>
      </p:pic>
    </p:spTree>
  </p:cSld>
  <p:clrMapOvr>
    <a:masterClrMapping/>
  </p:clrMapOvr>
  <p:transition spd="med">
    <p:checke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AutoShape 6"/>
          <p:cNvSpPr>
            <a:spLocks noChangeArrowheads="1"/>
          </p:cNvSpPr>
          <p:nvPr/>
        </p:nvSpPr>
        <p:spPr bwMode="auto">
          <a:xfrm>
            <a:off x="990600" y="2362200"/>
            <a:ext cx="7620000" cy="2133600"/>
          </a:xfrm>
          <a:prstGeom prst="roundRect">
            <a:avLst>
              <a:gd name="adj" fmla="val 16667"/>
            </a:avLst>
          </a:prstGeom>
          <a:solidFill>
            <a:srgbClr val="4F81BD"/>
          </a:solidFill>
          <a:ln w="9525">
            <a:solidFill>
              <a:schemeClr val="tx1"/>
            </a:solidFill>
            <a:round/>
            <a:headEnd/>
            <a:tailEnd/>
          </a:ln>
        </p:spPr>
        <p:txBody>
          <a:bodyPr wrap="none" anchor="ctr"/>
          <a:lstStyle/>
          <a:p>
            <a:endParaRPr lang="en-US"/>
          </a:p>
        </p:txBody>
      </p:sp>
      <p:sp>
        <p:nvSpPr>
          <p:cNvPr id="47107" name="Rectangle 7"/>
          <p:cNvSpPr>
            <a:spLocks noChangeArrowheads="1"/>
          </p:cNvSpPr>
          <p:nvPr/>
        </p:nvSpPr>
        <p:spPr bwMode="auto">
          <a:xfrm>
            <a:off x="1143000" y="2819400"/>
            <a:ext cx="7543800" cy="1143000"/>
          </a:xfrm>
          <a:prstGeom prst="rect">
            <a:avLst/>
          </a:prstGeom>
          <a:noFill/>
          <a:ln w="9525">
            <a:noFill/>
            <a:miter lim="800000"/>
            <a:headEnd/>
            <a:tailEnd/>
          </a:ln>
        </p:spPr>
        <p:txBody>
          <a:bodyPr anchor="ctr"/>
          <a:lstStyle/>
          <a:p>
            <a:r>
              <a:rPr lang="en-US" sz="4000" b="1">
                <a:solidFill>
                  <a:schemeClr val="bg1"/>
                </a:solidFill>
                <a:latin typeface="Verdana" pitchFamily="34" charset="0"/>
              </a:rPr>
              <a:t>Enhancing Accountability</a:t>
            </a:r>
          </a:p>
        </p:txBody>
      </p:sp>
    </p:spTree>
  </p:cSld>
  <p:clrMapOvr>
    <a:masterClrMapping/>
  </p:clrMapOvr>
  <p:transition>
    <p:cove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76200" y="76200"/>
            <a:ext cx="7467600" cy="1143000"/>
          </a:xfrm>
        </p:spPr>
        <p:txBody>
          <a:bodyPr/>
          <a:lstStyle/>
          <a:p>
            <a:pPr>
              <a:defRPr/>
            </a:pPr>
            <a:r>
              <a:rPr lang="en-US" sz="3200" dirty="0" smtClean="0">
                <a:solidFill>
                  <a:srgbClr val="FFC000"/>
                </a:solidFill>
              </a:rPr>
              <a:t>“</a:t>
            </a:r>
            <a:r>
              <a:rPr lang="en-US" sz="3200" dirty="0" smtClean="0">
                <a:solidFill>
                  <a:schemeClr val="accent6"/>
                </a:solidFill>
              </a:rPr>
              <a:t>We need to do development differently.”</a:t>
            </a:r>
            <a:r>
              <a:rPr lang="en-US" sz="3600" dirty="0" smtClean="0">
                <a:solidFill>
                  <a:schemeClr val="accent6"/>
                </a:solidFill>
              </a:rPr>
              <a:t/>
            </a:r>
            <a:br>
              <a:rPr lang="en-US" sz="3600" dirty="0" smtClean="0">
                <a:solidFill>
                  <a:schemeClr val="accent6"/>
                </a:solidFill>
              </a:rPr>
            </a:br>
            <a:r>
              <a:rPr lang="en-US" sz="1800" dirty="0" smtClean="0">
                <a:solidFill>
                  <a:schemeClr val="accent6"/>
                </a:solidFill>
              </a:rPr>
              <a:t>Robert B </a:t>
            </a:r>
            <a:r>
              <a:rPr lang="en-US" sz="1800" dirty="0" err="1" smtClean="0">
                <a:solidFill>
                  <a:schemeClr val="accent6"/>
                </a:solidFill>
              </a:rPr>
              <a:t>Zoellick</a:t>
            </a:r>
            <a:r>
              <a:rPr lang="en-US" sz="1800" dirty="0" smtClean="0">
                <a:solidFill>
                  <a:schemeClr val="accent6"/>
                </a:solidFill>
              </a:rPr>
              <a:t>, President, The World Bank Group </a:t>
            </a:r>
            <a:endParaRPr lang="en-US" sz="2000" b="1" dirty="0">
              <a:solidFill>
                <a:schemeClr val="accent6"/>
              </a:solidFill>
              <a:cs typeface="Calibri"/>
            </a:endParaRPr>
          </a:p>
        </p:txBody>
      </p:sp>
      <p:sp>
        <p:nvSpPr>
          <p:cNvPr id="6" name="TextBox 5"/>
          <p:cNvSpPr txBox="1"/>
          <p:nvPr/>
        </p:nvSpPr>
        <p:spPr>
          <a:xfrm>
            <a:off x="2667000" y="1778000"/>
            <a:ext cx="5334000" cy="2062163"/>
          </a:xfrm>
          <a:prstGeom prst="rect">
            <a:avLst/>
          </a:prstGeom>
          <a:noFill/>
        </p:spPr>
        <p:txBody>
          <a:bodyPr>
            <a:spAutoFit/>
          </a:bodyPr>
          <a:lstStyle/>
          <a:p>
            <a:pPr>
              <a:defRPr/>
            </a:pPr>
            <a:r>
              <a:rPr lang="en-US" b="1" dirty="0">
                <a:solidFill>
                  <a:schemeClr val="accent6"/>
                </a:solidFill>
              </a:rPr>
              <a:t>New Direction: Democratizing Development</a:t>
            </a:r>
          </a:p>
          <a:p>
            <a:pPr>
              <a:defRPr/>
            </a:pPr>
            <a:r>
              <a:rPr lang="en-US" sz="1600" dirty="0">
                <a:solidFill>
                  <a:schemeClr val="bg1"/>
                </a:solidFill>
              </a:rPr>
              <a:t>“</a:t>
            </a:r>
            <a:r>
              <a:rPr lang="en-US" sz="1600" dirty="0"/>
              <a:t>There is a new opportunity, and certainly a pressing need, for dynamism in development economics.  Software has brought new tools; the Internet has brought new communications; rising economies have brought new experiences…We need to listen and democratize development economics.”</a:t>
            </a:r>
          </a:p>
          <a:p>
            <a:pPr>
              <a:defRPr/>
            </a:pPr>
            <a:r>
              <a:rPr lang="en-US" sz="1400" dirty="0">
                <a:solidFill>
                  <a:schemeClr val="accent6"/>
                </a:solidFill>
              </a:rPr>
              <a:t>Georgetown University </a:t>
            </a:r>
            <a:r>
              <a:rPr lang="en-US" sz="1200" b="1" dirty="0"/>
              <a:t>o</a:t>
            </a:r>
            <a:endParaRPr lang="en-US" b="1" dirty="0">
              <a:solidFill>
                <a:schemeClr val="accent1"/>
              </a:solidFill>
            </a:endParaRPr>
          </a:p>
        </p:txBody>
      </p:sp>
      <p:sp>
        <p:nvSpPr>
          <p:cNvPr id="9" name="TextBox 8"/>
          <p:cNvSpPr txBox="1"/>
          <p:nvPr/>
        </p:nvSpPr>
        <p:spPr>
          <a:xfrm>
            <a:off x="2743200" y="4238625"/>
            <a:ext cx="5334000" cy="1323975"/>
          </a:xfrm>
          <a:prstGeom prst="rect">
            <a:avLst/>
          </a:prstGeom>
          <a:noFill/>
        </p:spPr>
        <p:txBody>
          <a:bodyPr>
            <a:spAutoFit/>
          </a:bodyPr>
          <a:lstStyle/>
          <a:p>
            <a:pPr>
              <a:defRPr/>
            </a:pPr>
            <a:r>
              <a:rPr lang="en-US" b="1" dirty="0">
                <a:solidFill>
                  <a:schemeClr val="accent6"/>
                </a:solidFill>
              </a:rPr>
              <a:t>New Direction:  A New Social Contract</a:t>
            </a:r>
          </a:p>
          <a:p>
            <a:pPr>
              <a:defRPr/>
            </a:pPr>
            <a:r>
              <a:rPr lang="en-US" sz="1600" dirty="0"/>
              <a:t>They want voice, and accountability ….They want information and the right to know, and to participate….They want a new social contract</a:t>
            </a:r>
            <a:r>
              <a:rPr lang="en-US" sz="1600" dirty="0">
                <a:solidFill>
                  <a:schemeClr val="bg1"/>
                </a:solidFill>
              </a:rPr>
              <a:t>”</a:t>
            </a:r>
          </a:p>
          <a:p>
            <a:pPr>
              <a:defRPr/>
            </a:pPr>
            <a:r>
              <a:rPr lang="en-US" sz="1400" dirty="0">
                <a:solidFill>
                  <a:schemeClr val="accent6"/>
                </a:solidFill>
              </a:rPr>
              <a:t>Peterson Institute</a:t>
            </a:r>
            <a:endParaRPr lang="en-US" sz="2400" dirty="0">
              <a:solidFill>
                <a:schemeClr val="accent6"/>
              </a:solidFill>
            </a:endParaRPr>
          </a:p>
        </p:txBody>
      </p:sp>
      <p:pic>
        <p:nvPicPr>
          <p:cNvPr id="12" name="Picture 2" descr="http://rpmedia.ask.com/ts?u=/wikipedia/commons/thumb/c/c5/2010_G-20_Seoul_summit.jpg/180px-2010_G-20_Seoul_summit.jpg"/>
          <p:cNvPicPr>
            <a:picLocks noChangeAspect="1" noChangeArrowheads="1"/>
          </p:cNvPicPr>
          <p:nvPr/>
        </p:nvPicPr>
        <p:blipFill>
          <a:blip r:embed="rId3" cstate="print"/>
          <a:srcRect/>
          <a:stretch>
            <a:fillRect/>
          </a:stretch>
        </p:blipFill>
        <p:spPr bwMode="auto">
          <a:xfrm>
            <a:off x="304800" y="2039938"/>
            <a:ext cx="2286000" cy="1447800"/>
          </a:xfrm>
          <a:prstGeom prst="rect">
            <a:avLst/>
          </a:prstGeom>
          <a:noFill/>
          <a:ln w="31750">
            <a:solidFill>
              <a:schemeClr val="bg1"/>
            </a:solidFill>
            <a:miter lim="800000"/>
            <a:headEnd/>
            <a:tailEnd/>
          </a:ln>
        </p:spPr>
      </p:pic>
      <p:pic>
        <p:nvPicPr>
          <p:cNvPr id="14" name="Picture 13" descr="egypt-revolution-thumb-400xauto-16717.jpg"/>
          <p:cNvPicPr>
            <a:picLocks noChangeAspect="1"/>
          </p:cNvPicPr>
          <p:nvPr/>
        </p:nvPicPr>
        <p:blipFill>
          <a:blip r:embed="rId4" cstate="print"/>
          <a:srcRect/>
          <a:stretch>
            <a:fillRect/>
          </a:stretch>
        </p:blipFill>
        <p:spPr bwMode="auto">
          <a:xfrm>
            <a:off x="322263" y="4114800"/>
            <a:ext cx="2268537" cy="1524000"/>
          </a:xfrm>
          <a:prstGeom prst="rect">
            <a:avLst/>
          </a:prstGeom>
          <a:noFill/>
          <a:ln w="31750">
            <a:solidFill>
              <a:schemeClr val="bg1"/>
            </a:solidFill>
            <a:miter lim="800000"/>
            <a:headEnd/>
            <a:tailEnd/>
          </a:ln>
        </p:spPr>
      </p:pic>
      <p:pic>
        <p:nvPicPr>
          <p:cNvPr id="12295" name="Picture 2" descr="http://www.lusakatimes.com/wp-content/uploads/2010/02/World_Bank_president_Robert_Zoellick.jpg"/>
          <p:cNvPicPr>
            <a:picLocks noChangeAspect="1" noChangeArrowheads="1"/>
          </p:cNvPicPr>
          <p:nvPr/>
        </p:nvPicPr>
        <p:blipFill>
          <a:blip r:embed="rId5" cstate="print"/>
          <a:srcRect/>
          <a:stretch>
            <a:fillRect/>
          </a:stretch>
        </p:blipFill>
        <p:spPr bwMode="auto">
          <a:xfrm>
            <a:off x="7391400" y="0"/>
            <a:ext cx="1676400" cy="1143000"/>
          </a:xfrm>
          <a:prstGeom prst="rect">
            <a:avLst/>
          </a:prstGeom>
          <a:noFill/>
          <a:ln w="9525">
            <a:noFill/>
            <a:miter lim="800000"/>
            <a:headEnd/>
            <a:tailEnd/>
          </a:ln>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4"/>
          <p:cNvSpPr>
            <a:spLocks noGrp="1" noChangeArrowheads="1"/>
          </p:cNvSpPr>
          <p:nvPr>
            <p:ph type="title"/>
          </p:nvPr>
        </p:nvSpPr>
        <p:spPr>
          <a:xfrm>
            <a:off x="1676400" y="304800"/>
            <a:ext cx="6248400" cy="914400"/>
          </a:xfrm>
        </p:spPr>
        <p:txBody>
          <a:bodyPr/>
          <a:lstStyle/>
          <a:p>
            <a:pPr eaLnBrk="1" hangingPunct="1"/>
            <a:r>
              <a:rPr lang="en-US" sz="3600" smtClean="0"/>
              <a:t>The </a:t>
            </a:r>
            <a:r>
              <a:rPr lang="en-US" sz="3600" i="1" smtClean="0"/>
              <a:t>Accountability</a:t>
            </a:r>
            <a:r>
              <a:rPr lang="en-US" sz="3600" smtClean="0"/>
              <a:t> “Triangle”</a:t>
            </a:r>
          </a:p>
        </p:txBody>
      </p:sp>
      <p:sp>
        <p:nvSpPr>
          <p:cNvPr id="48131" name="Text Box 5"/>
          <p:cNvSpPr txBox="1">
            <a:spLocks noChangeArrowheads="1"/>
          </p:cNvSpPr>
          <p:nvPr/>
        </p:nvSpPr>
        <p:spPr bwMode="auto">
          <a:xfrm>
            <a:off x="965200" y="5486400"/>
            <a:ext cx="2235200" cy="457200"/>
          </a:xfrm>
          <a:prstGeom prst="rect">
            <a:avLst/>
          </a:prstGeom>
          <a:noFill/>
          <a:ln w="9525">
            <a:noFill/>
            <a:miter lim="800000"/>
            <a:headEnd/>
            <a:tailEnd/>
          </a:ln>
        </p:spPr>
        <p:txBody>
          <a:bodyPr wrap="none">
            <a:spAutoFit/>
          </a:bodyPr>
          <a:lstStyle/>
          <a:p>
            <a:pPr>
              <a:spcBef>
                <a:spcPct val="50000"/>
              </a:spcBef>
            </a:pPr>
            <a:r>
              <a:rPr lang="en-US" sz="2400"/>
              <a:t>Voters/Citizens</a:t>
            </a:r>
          </a:p>
        </p:txBody>
      </p:sp>
      <p:sp>
        <p:nvSpPr>
          <p:cNvPr id="48132" name="Text Box 6"/>
          <p:cNvSpPr txBox="1">
            <a:spLocks noChangeArrowheads="1"/>
          </p:cNvSpPr>
          <p:nvPr/>
        </p:nvSpPr>
        <p:spPr bwMode="auto">
          <a:xfrm>
            <a:off x="2895600" y="1600200"/>
            <a:ext cx="3457575" cy="457200"/>
          </a:xfrm>
          <a:prstGeom prst="rect">
            <a:avLst/>
          </a:prstGeom>
          <a:noFill/>
          <a:ln w="9525">
            <a:noFill/>
            <a:miter lim="800000"/>
            <a:headEnd/>
            <a:tailEnd/>
          </a:ln>
        </p:spPr>
        <p:txBody>
          <a:bodyPr wrap="none">
            <a:spAutoFit/>
          </a:bodyPr>
          <a:lstStyle/>
          <a:p>
            <a:pPr>
              <a:spcBef>
                <a:spcPct val="50000"/>
              </a:spcBef>
            </a:pPr>
            <a:r>
              <a:rPr lang="en-US" sz="2400"/>
              <a:t>Politicians/Policymakers</a:t>
            </a:r>
          </a:p>
        </p:txBody>
      </p:sp>
      <p:sp>
        <p:nvSpPr>
          <p:cNvPr id="48133" name="Text Box 7"/>
          <p:cNvSpPr txBox="1">
            <a:spLocks noChangeArrowheads="1"/>
          </p:cNvSpPr>
          <p:nvPr/>
        </p:nvSpPr>
        <p:spPr bwMode="auto">
          <a:xfrm>
            <a:off x="6477000" y="5486400"/>
            <a:ext cx="1897063" cy="457200"/>
          </a:xfrm>
          <a:prstGeom prst="rect">
            <a:avLst/>
          </a:prstGeom>
          <a:noFill/>
          <a:ln w="9525">
            <a:noFill/>
            <a:miter lim="800000"/>
            <a:headEnd/>
            <a:tailEnd/>
          </a:ln>
        </p:spPr>
        <p:txBody>
          <a:bodyPr wrap="none">
            <a:spAutoFit/>
          </a:bodyPr>
          <a:lstStyle/>
          <a:p>
            <a:pPr>
              <a:spcBef>
                <a:spcPct val="50000"/>
              </a:spcBef>
            </a:pPr>
            <a:r>
              <a:rPr lang="en-US" sz="2400"/>
              <a:t>Bureaucracy</a:t>
            </a:r>
          </a:p>
        </p:txBody>
      </p:sp>
      <p:sp>
        <p:nvSpPr>
          <p:cNvPr id="48134" name="AutoShape 12"/>
          <p:cNvSpPr>
            <a:spLocks noChangeArrowheads="1"/>
          </p:cNvSpPr>
          <p:nvPr/>
        </p:nvSpPr>
        <p:spPr bwMode="auto">
          <a:xfrm>
            <a:off x="2057400" y="2133600"/>
            <a:ext cx="5257800" cy="2971800"/>
          </a:xfrm>
          <a:prstGeom prst="triangle">
            <a:avLst>
              <a:gd name="adj" fmla="val 50000"/>
            </a:avLst>
          </a:prstGeom>
          <a:solidFill>
            <a:srgbClr val="4F81BD"/>
          </a:solidFill>
          <a:ln w="9525">
            <a:solidFill>
              <a:srgbClr val="4F81BD"/>
            </a:solidFill>
            <a:miter lim="800000"/>
            <a:headEnd/>
            <a:tailEnd/>
          </a:ln>
        </p:spPr>
        <p:txBody>
          <a:bodyPr wrap="none" anchor="ctr"/>
          <a:lstStyle/>
          <a:p>
            <a:endParaRPr lang="en-US"/>
          </a:p>
        </p:txBody>
      </p:sp>
      <p:sp>
        <p:nvSpPr>
          <p:cNvPr id="165901" name="Text Box 13"/>
          <p:cNvSpPr txBox="1">
            <a:spLocks noChangeArrowheads="1"/>
          </p:cNvSpPr>
          <p:nvPr/>
        </p:nvSpPr>
        <p:spPr bwMode="auto">
          <a:xfrm>
            <a:off x="1219200" y="2971800"/>
            <a:ext cx="1720850" cy="641350"/>
          </a:xfrm>
          <a:prstGeom prst="rect">
            <a:avLst/>
          </a:prstGeom>
          <a:noFill/>
          <a:ln w="9525">
            <a:noFill/>
            <a:miter lim="800000"/>
            <a:headEnd/>
            <a:tailEnd/>
          </a:ln>
          <a:effectLst/>
        </p:spPr>
        <p:txBody>
          <a:bodyPr wrap="none">
            <a:spAutoFit/>
          </a:bodyPr>
          <a:lstStyle/>
          <a:p>
            <a:pPr>
              <a:defRPr/>
            </a:pPr>
            <a:r>
              <a:rPr lang="en-US" b="1" i="1">
                <a:solidFill>
                  <a:srgbClr val="FF9900"/>
                </a:solidFill>
                <a:effectLst>
                  <a:outerShdw blurRad="38100" dist="38100" dir="2700000" algn="tl">
                    <a:srgbClr val="C0C0C0"/>
                  </a:outerShdw>
                </a:effectLst>
              </a:rPr>
              <a:t>Political </a:t>
            </a:r>
          </a:p>
          <a:p>
            <a:pPr>
              <a:defRPr/>
            </a:pPr>
            <a:r>
              <a:rPr lang="en-US" b="1" i="1">
                <a:solidFill>
                  <a:srgbClr val="FF9900"/>
                </a:solidFill>
                <a:effectLst>
                  <a:outerShdw blurRad="38100" dist="38100" dir="2700000" algn="tl">
                    <a:srgbClr val="C0C0C0"/>
                  </a:outerShdw>
                </a:effectLst>
              </a:rPr>
              <a:t>accountability</a:t>
            </a:r>
          </a:p>
        </p:txBody>
      </p:sp>
      <p:sp>
        <p:nvSpPr>
          <p:cNvPr id="165902" name="Text Box 14"/>
          <p:cNvSpPr txBox="1">
            <a:spLocks noChangeArrowheads="1"/>
          </p:cNvSpPr>
          <p:nvPr/>
        </p:nvSpPr>
        <p:spPr bwMode="auto">
          <a:xfrm>
            <a:off x="6115050" y="2909888"/>
            <a:ext cx="2266950" cy="641350"/>
          </a:xfrm>
          <a:prstGeom prst="rect">
            <a:avLst/>
          </a:prstGeom>
          <a:noFill/>
          <a:ln w="9525">
            <a:noFill/>
            <a:miter lim="800000"/>
            <a:headEnd/>
            <a:tailEnd/>
          </a:ln>
          <a:effectLst/>
        </p:spPr>
        <p:txBody>
          <a:bodyPr wrap="none">
            <a:spAutoFit/>
          </a:bodyPr>
          <a:lstStyle/>
          <a:p>
            <a:pPr>
              <a:defRPr/>
            </a:pPr>
            <a:r>
              <a:rPr lang="en-US" b="1" i="1">
                <a:solidFill>
                  <a:srgbClr val="FF9900"/>
                </a:solidFill>
                <a:effectLst>
                  <a:outerShdw blurRad="38100" dist="38100" dir="2700000" algn="tl">
                    <a:srgbClr val="C0C0C0"/>
                  </a:outerShdw>
                </a:effectLst>
              </a:rPr>
              <a:t>Managerial/internal</a:t>
            </a:r>
          </a:p>
          <a:p>
            <a:pPr>
              <a:defRPr/>
            </a:pPr>
            <a:r>
              <a:rPr lang="en-US" b="1" i="1">
                <a:solidFill>
                  <a:srgbClr val="FF9900"/>
                </a:solidFill>
                <a:effectLst>
                  <a:outerShdw blurRad="38100" dist="38100" dir="2700000" algn="tl">
                    <a:srgbClr val="C0C0C0"/>
                  </a:outerShdw>
                </a:effectLst>
              </a:rPr>
              <a:t>accountability</a:t>
            </a:r>
          </a:p>
        </p:txBody>
      </p:sp>
      <p:sp>
        <p:nvSpPr>
          <p:cNvPr id="165903" name="Text Box 15"/>
          <p:cNvSpPr txBox="1">
            <a:spLocks noChangeArrowheads="1"/>
          </p:cNvSpPr>
          <p:nvPr/>
        </p:nvSpPr>
        <p:spPr bwMode="auto">
          <a:xfrm>
            <a:off x="3994150" y="5486400"/>
            <a:ext cx="1720850" cy="641350"/>
          </a:xfrm>
          <a:prstGeom prst="rect">
            <a:avLst/>
          </a:prstGeom>
          <a:noFill/>
          <a:ln w="9525">
            <a:noFill/>
            <a:miter lim="800000"/>
            <a:headEnd/>
            <a:tailEnd/>
          </a:ln>
          <a:effectLst/>
        </p:spPr>
        <p:txBody>
          <a:bodyPr wrap="none">
            <a:spAutoFit/>
          </a:bodyPr>
          <a:lstStyle/>
          <a:p>
            <a:pPr>
              <a:defRPr/>
            </a:pPr>
            <a:r>
              <a:rPr lang="en-US" b="1" i="1">
                <a:solidFill>
                  <a:srgbClr val="FF9900"/>
                </a:solidFill>
                <a:effectLst>
                  <a:outerShdw blurRad="38100" dist="38100" dir="2700000" algn="tl">
                    <a:srgbClr val="C0C0C0"/>
                  </a:outerShdw>
                </a:effectLst>
              </a:rPr>
              <a:t>Social </a:t>
            </a:r>
          </a:p>
          <a:p>
            <a:pPr>
              <a:defRPr/>
            </a:pPr>
            <a:r>
              <a:rPr lang="en-US" b="1" i="1">
                <a:solidFill>
                  <a:srgbClr val="FF9900"/>
                </a:solidFill>
                <a:effectLst>
                  <a:outerShdw blurRad="38100" dist="38100" dir="2700000" algn="tl">
                    <a:srgbClr val="C0C0C0"/>
                  </a:outerShdw>
                </a:effectLst>
              </a:rPr>
              <a:t>accountability</a:t>
            </a:r>
          </a:p>
        </p:txBody>
      </p:sp>
      <p:sp>
        <p:nvSpPr>
          <p:cNvPr id="48138" name="Line 19"/>
          <p:cNvSpPr>
            <a:spLocks noChangeShapeType="1"/>
          </p:cNvSpPr>
          <p:nvPr/>
        </p:nvSpPr>
        <p:spPr bwMode="auto">
          <a:xfrm flipV="1">
            <a:off x="1905000" y="2057400"/>
            <a:ext cx="2667000" cy="2971800"/>
          </a:xfrm>
          <a:prstGeom prst="line">
            <a:avLst/>
          </a:prstGeom>
          <a:noFill/>
          <a:ln w="9525">
            <a:solidFill>
              <a:schemeClr val="tx1"/>
            </a:solidFill>
            <a:round/>
            <a:headEnd/>
            <a:tailEnd type="triangle" w="med" len="med"/>
          </a:ln>
        </p:spPr>
        <p:txBody>
          <a:bodyPr/>
          <a:lstStyle/>
          <a:p>
            <a:endParaRPr lang="en-US"/>
          </a:p>
        </p:txBody>
      </p:sp>
      <p:sp>
        <p:nvSpPr>
          <p:cNvPr id="48139" name="Line 20"/>
          <p:cNvSpPr>
            <a:spLocks noChangeShapeType="1"/>
          </p:cNvSpPr>
          <p:nvPr/>
        </p:nvSpPr>
        <p:spPr bwMode="auto">
          <a:xfrm>
            <a:off x="4876800" y="2133600"/>
            <a:ext cx="2590800" cy="2895600"/>
          </a:xfrm>
          <a:prstGeom prst="line">
            <a:avLst/>
          </a:prstGeom>
          <a:noFill/>
          <a:ln w="9525">
            <a:solidFill>
              <a:schemeClr val="tx1"/>
            </a:solidFill>
            <a:round/>
            <a:headEnd/>
            <a:tailEnd type="triangle" w="med" len="med"/>
          </a:ln>
        </p:spPr>
        <p:txBody>
          <a:bodyPr/>
          <a:lstStyle/>
          <a:p>
            <a:endParaRPr lang="en-US"/>
          </a:p>
        </p:txBody>
      </p:sp>
      <p:sp>
        <p:nvSpPr>
          <p:cNvPr id="48140" name="Line 22"/>
          <p:cNvSpPr>
            <a:spLocks noChangeShapeType="1"/>
          </p:cNvSpPr>
          <p:nvPr/>
        </p:nvSpPr>
        <p:spPr bwMode="auto">
          <a:xfrm flipH="1">
            <a:off x="2133600" y="5257800"/>
            <a:ext cx="5105400" cy="0"/>
          </a:xfrm>
          <a:prstGeom prst="line">
            <a:avLst/>
          </a:prstGeom>
          <a:noFill/>
          <a:ln w="19050">
            <a:solidFill>
              <a:schemeClr val="tx1"/>
            </a:solidFill>
            <a:round/>
            <a:headEnd/>
            <a:tailEnd type="triangle" w="med" len="med"/>
          </a:ln>
        </p:spPr>
        <p:txBody>
          <a:bodyPr/>
          <a:lstStyle/>
          <a:p>
            <a:endParaRPr lang="en-US"/>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65901"/>
                                        </p:tgtEl>
                                        <p:attrNameLst>
                                          <p:attrName>style.visibility</p:attrName>
                                        </p:attrNameLst>
                                      </p:cBhvr>
                                      <p:to>
                                        <p:strVal val="visible"/>
                                      </p:to>
                                    </p:set>
                                    <p:animEffect transition="in" filter="dissolve">
                                      <p:cBhvr>
                                        <p:cTn id="7" dur="500"/>
                                        <p:tgtEl>
                                          <p:spTgt spid="165901"/>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65902"/>
                                        </p:tgtEl>
                                        <p:attrNameLst>
                                          <p:attrName>style.visibility</p:attrName>
                                        </p:attrNameLst>
                                      </p:cBhvr>
                                      <p:to>
                                        <p:strVal val="visible"/>
                                      </p:to>
                                    </p:set>
                                    <p:animEffect transition="in" filter="dissolve">
                                      <p:cBhvr>
                                        <p:cTn id="12" dur="500"/>
                                        <p:tgtEl>
                                          <p:spTgt spid="165902"/>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65903"/>
                                        </p:tgtEl>
                                        <p:attrNameLst>
                                          <p:attrName>style.visibility</p:attrName>
                                        </p:attrNameLst>
                                      </p:cBhvr>
                                      <p:to>
                                        <p:strVal val="visible"/>
                                      </p:to>
                                    </p:set>
                                    <p:animEffect transition="in" filter="dissolve">
                                      <p:cBhvr>
                                        <p:cTn id="17" dur="500"/>
                                        <p:tgtEl>
                                          <p:spTgt spid="1659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5901" grpId="0"/>
      <p:bldP spid="165902" grpId="0"/>
      <p:bldP spid="165903"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762000" y="304800"/>
            <a:ext cx="7848600" cy="838200"/>
          </a:xfrm>
        </p:spPr>
        <p:txBody>
          <a:bodyPr/>
          <a:lstStyle/>
          <a:p>
            <a:pPr eaLnBrk="1" hangingPunct="1"/>
            <a:r>
              <a:rPr lang="en-US" sz="3600" b="1" i="1" smtClean="0"/>
              <a:t>What is Social Accountability?</a:t>
            </a:r>
          </a:p>
        </p:txBody>
      </p:sp>
      <p:sp>
        <p:nvSpPr>
          <p:cNvPr id="159747" name="Rectangle 3"/>
          <p:cNvSpPr>
            <a:spLocks noGrp="1" noChangeArrowheads="1"/>
          </p:cNvSpPr>
          <p:nvPr>
            <p:ph idx="1"/>
          </p:nvPr>
        </p:nvSpPr>
        <p:spPr>
          <a:xfrm>
            <a:off x="990600" y="2133600"/>
            <a:ext cx="7467600" cy="3429000"/>
          </a:xfrm>
        </p:spPr>
        <p:txBody>
          <a:bodyPr rtlCol="0">
            <a:normAutofit/>
          </a:bodyPr>
          <a:lstStyle/>
          <a:p>
            <a:pPr marL="452438" indent="-452438" eaLnBrk="1" fontAlgn="auto" hangingPunct="1">
              <a:lnSpc>
                <a:spcPct val="110000"/>
              </a:lnSpc>
              <a:spcBef>
                <a:spcPct val="0"/>
              </a:spcBef>
              <a:spcAft>
                <a:spcPts val="0"/>
              </a:spcAft>
              <a:buFont typeface="Arial" pitchFamily="34" charset="0"/>
              <a:buChar char="•"/>
              <a:tabLst>
                <a:tab pos="280988" algn="l"/>
              </a:tabLst>
              <a:defRPr/>
            </a:pPr>
            <a:r>
              <a:rPr lang="en-US" sz="2800" dirty="0" smtClean="0">
                <a:solidFill>
                  <a:schemeClr val="accent1">
                    <a:lumMod val="75000"/>
                  </a:schemeClr>
                </a:solidFill>
                <a:latin typeface="Trebuchet MS" pitchFamily="34" charset="0"/>
              </a:rPr>
              <a:t>that relies on civic engagement,</a:t>
            </a:r>
          </a:p>
          <a:p>
            <a:pPr marL="452438" indent="-452438" eaLnBrk="1" fontAlgn="auto" hangingPunct="1">
              <a:lnSpc>
                <a:spcPct val="110000"/>
              </a:lnSpc>
              <a:spcBef>
                <a:spcPct val="0"/>
              </a:spcBef>
              <a:spcAft>
                <a:spcPts val="0"/>
              </a:spcAft>
              <a:buFont typeface="Arial" pitchFamily="34" charset="0"/>
              <a:buChar char="•"/>
              <a:tabLst>
                <a:tab pos="280988" algn="l"/>
              </a:tabLst>
              <a:defRPr/>
            </a:pPr>
            <a:r>
              <a:rPr lang="en-US" sz="2800" dirty="0" smtClean="0">
                <a:solidFill>
                  <a:schemeClr val="accent1">
                    <a:lumMod val="75000"/>
                  </a:schemeClr>
                </a:solidFill>
                <a:latin typeface="Trebuchet MS" pitchFamily="34" charset="0"/>
              </a:rPr>
              <a:t>where ordinary citizens and/or their organizations participate directly or indirectly in exacting accountability</a:t>
            </a:r>
          </a:p>
          <a:p>
            <a:pPr marL="452438" indent="-452438" eaLnBrk="1" fontAlgn="auto" hangingPunct="1">
              <a:lnSpc>
                <a:spcPct val="110000"/>
              </a:lnSpc>
              <a:spcBef>
                <a:spcPct val="0"/>
              </a:spcBef>
              <a:spcAft>
                <a:spcPts val="0"/>
              </a:spcAft>
              <a:buFont typeface="Arial" pitchFamily="34" charset="0"/>
              <a:buChar char="•"/>
              <a:tabLst>
                <a:tab pos="280988" algn="l"/>
              </a:tabLst>
              <a:defRPr/>
            </a:pPr>
            <a:r>
              <a:rPr lang="en-US" sz="2800" dirty="0" smtClean="0">
                <a:solidFill>
                  <a:schemeClr val="accent1">
                    <a:lumMod val="75000"/>
                  </a:schemeClr>
                </a:solidFill>
                <a:latin typeface="Trebuchet MS" pitchFamily="34" charset="0"/>
              </a:rPr>
              <a:t>It is ‘</a:t>
            </a:r>
            <a:r>
              <a:rPr lang="en-US" sz="2800" i="1" dirty="0" smtClean="0">
                <a:solidFill>
                  <a:schemeClr val="accent1">
                    <a:lumMod val="75000"/>
                  </a:schemeClr>
                </a:solidFill>
                <a:latin typeface="Trebuchet MS" pitchFamily="34" charset="0"/>
              </a:rPr>
              <a:t>demand-driven’</a:t>
            </a:r>
            <a:r>
              <a:rPr lang="en-US" sz="2800" dirty="0" smtClean="0">
                <a:solidFill>
                  <a:schemeClr val="accent1">
                    <a:lumMod val="75000"/>
                  </a:schemeClr>
                </a:solidFill>
                <a:latin typeface="Trebuchet MS" pitchFamily="34" charset="0"/>
              </a:rPr>
              <a:t> or “</a:t>
            </a:r>
            <a:r>
              <a:rPr lang="en-US" sz="2800" i="1" dirty="0" smtClean="0">
                <a:solidFill>
                  <a:schemeClr val="accent1">
                    <a:lumMod val="75000"/>
                  </a:schemeClr>
                </a:solidFill>
                <a:latin typeface="Trebuchet MS" pitchFamily="34" charset="0"/>
              </a:rPr>
              <a:t>bottom-up”</a:t>
            </a:r>
          </a:p>
          <a:p>
            <a:pPr marL="452438" indent="-452438" eaLnBrk="1" fontAlgn="auto" hangingPunct="1">
              <a:lnSpc>
                <a:spcPct val="110000"/>
              </a:lnSpc>
              <a:spcBef>
                <a:spcPct val="0"/>
              </a:spcBef>
              <a:spcAft>
                <a:spcPts val="0"/>
              </a:spcAft>
              <a:buFont typeface="Arial" pitchFamily="34" charset="0"/>
              <a:buChar char="•"/>
              <a:tabLst>
                <a:tab pos="280988" algn="l"/>
              </a:tabLst>
              <a:defRPr/>
            </a:pPr>
            <a:r>
              <a:rPr lang="en-US" sz="2800" dirty="0" smtClean="0">
                <a:solidFill>
                  <a:schemeClr val="accent1">
                    <a:lumMod val="75000"/>
                  </a:schemeClr>
                </a:solidFill>
                <a:latin typeface="Trebuchet MS" pitchFamily="34" charset="0"/>
              </a:rPr>
              <a:t>and complements non-effective, formal accountability systems</a:t>
            </a:r>
          </a:p>
        </p:txBody>
      </p:sp>
      <p:sp>
        <p:nvSpPr>
          <p:cNvPr id="159750" name="Text Box 6"/>
          <p:cNvSpPr txBox="1">
            <a:spLocks noChangeArrowheads="1"/>
          </p:cNvSpPr>
          <p:nvPr/>
        </p:nvSpPr>
        <p:spPr bwMode="auto">
          <a:xfrm>
            <a:off x="381000" y="1447800"/>
            <a:ext cx="8610600" cy="523875"/>
          </a:xfrm>
          <a:prstGeom prst="rect">
            <a:avLst/>
          </a:prstGeom>
          <a:noFill/>
          <a:ln w="9525">
            <a:noFill/>
            <a:miter lim="800000"/>
            <a:headEnd/>
            <a:tailEnd/>
          </a:ln>
        </p:spPr>
        <p:txBody>
          <a:bodyPr>
            <a:spAutoFit/>
          </a:bodyPr>
          <a:lstStyle/>
          <a:p>
            <a:pPr>
              <a:defRPr/>
            </a:pPr>
            <a:r>
              <a:rPr lang="en-US" sz="2800" i="1" dirty="0">
                <a:solidFill>
                  <a:schemeClr val="accent1">
                    <a:lumMod val="75000"/>
                  </a:schemeClr>
                </a:solidFill>
              </a:rPr>
              <a:t>. . . an approach towards building accountability</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59750"/>
                                        </p:tgtEl>
                                        <p:attrNameLst>
                                          <p:attrName>style.visibility</p:attrName>
                                        </p:attrNameLst>
                                      </p:cBhvr>
                                      <p:to>
                                        <p:strVal val="visible"/>
                                      </p:to>
                                    </p:set>
                                    <p:animEffect transition="in" filter="dissolve">
                                      <p:cBhvr>
                                        <p:cTn id="7" dur="500"/>
                                        <p:tgtEl>
                                          <p:spTgt spid="159750"/>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59747">
                                            <p:txEl>
                                              <p:pRg st="0" end="0"/>
                                            </p:txEl>
                                          </p:spTgt>
                                        </p:tgtEl>
                                        <p:attrNameLst>
                                          <p:attrName>style.visibility</p:attrName>
                                        </p:attrNameLst>
                                      </p:cBhvr>
                                      <p:to>
                                        <p:strVal val="visible"/>
                                      </p:to>
                                    </p:set>
                                    <p:animEffect transition="in" filter="dissolve">
                                      <p:cBhvr>
                                        <p:cTn id="12" dur="500"/>
                                        <p:tgtEl>
                                          <p:spTgt spid="159747">
                                            <p:txEl>
                                              <p:pRg st="0" end="0"/>
                                            </p:txEl>
                                          </p:spTgt>
                                        </p:tgtEl>
                                      </p:cBhvr>
                                    </p:animEffect>
                                  </p:childTnLst>
                                </p:cTn>
                              </p:par>
                              <p:par>
                                <p:cTn id="13" presetID="9" presetClass="entr" presetSubtype="0" fill="hold" nodeType="withEffect">
                                  <p:stCondLst>
                                    <p:cond delay="0"/>
                                  </p:stCondLst>
                                  <p:childTnLst>
                                    <p:set>
                                      <p:cBhvr>
                                        <p:cTn id="14" dur="1" fill="hold">
                                          <p:stCondLst>
                                            <p:cond delay="0"/>
                                          </p:stCondLst>
                                        </p:cTn>
                                        <p:tgtEl>
                                          <p:spTgt spid="159747">
                                            <p:txEl>
                                              <p:pRg st="1" end="1"/>
                                            </p:txEl>
                                          </p:spTgt>
                                        </p:tgtEl>
                                        <p:attrNameLst>
                                          <p:attrName>style.visibility</p:attrName>
                                        </p:attrNameLst>
                                      </p:cBhvr>
                                      <p:to>
                                        <p:strVal val="visible"/>
                                      </p:to>
                                    </p:set>
                                    <p:animEffect transition="in" filter="dissolve">
                                      <p:cBhvr>
                                        <p:cTn id="15" dur="500"/>
                                        <p:tgtEl>
                                          <p:spTgt spid="159747">
                                            <p:txEl>
                                              <p:pRg st="1" end="1"/>
                                            </p:txEl>
                                          </p:spTgt>
                                        </p:tgtEl>
                                      </p:cBhvr>
                                    </p:animEffect>
                                  </p:childTnLst>
                                </p:cTn>
                              </p:par>
                              <p:par>
                                <p:cTn id="16" presetID="9" presetClass="entr" presetSubtype="0" fill="hold" nodeType="withEffect">
                                  <p:stCondLst>
                                    <p:cond delay="0"/>
                                  </p:stCondLst>
                                  <p:childTnLst>
                                    <p:set>
                                      <p:cBhvr>
                                        <p:cTn id="17" dur="1" fill="hold">
                                          <p:stCondLst>
                                            <p:cond delay="0"/>
                                          </p:stCondLst>
                                        </p:cTn>
                                        <p:tgtEl>
                                          <p:spTgt spid="159747">
                                            <p:txEl>
                                              <p:pRg st="2" end="2"/>
                                            </p:txEl>
                                          </p:spTgt>
                                        </p:tgtEl>
                                        <p:attrNameLst>
                                          <p:attrName>style.visibility</p:attrName>
                                        </p:attrNameLst>
                                      </p:cBhvr>
                                      <p:to>
                                        <p:strVal val="visible"/>
                                      </p:to>
                                    </p:set>
                                    <p:animEffect transition="in" filter="dissolve">
                                      <p:cBhvr>
                                        <p:cTn id="18" dur="500"/>
                                        <p:tgtEl>
                                          <p:spTgt spid="159747">
                                            <p:txEl>
                                              <p:pRg st="2" end="2"/>
                                            </p:txEl>
                                          </p:spTgt>
                                        </p:tgtEl>
                                      </p:cBhvr>
                                    </p:animEffect>
                                  </p:childTnLst>
                                </p:cTn>
                              </p:par>
                              <p:par>
                                <p:cTn id="19" presetID="9" presetClass="entr" presetSubtype="0" fill="hold" nodeType="withEffect">
                                  <p:stCondLst>
                                    <p:cond delay="0"/>
                                  </p:stCondLst>
                                  <p:childTnLst>
                                    <p:set>
                                      <p:cBhvr>
                                        <p:cTn id="20" dur="1" fill="hold">
                                          <p:stCondLst>
                                            <p:cond delay="0"/>
                                          </p:stCondLst>
                                        </p:cTn>
                                        <p:tgtEl>
                                          <p:spTgt spid="159747">
                                            <p:txEl>
                                              <p:pRg st="3" end="3"/>
                                            </p:txEl>
                                          </p:spTgt>
                                        </p:tgtEl>
                                        <p:attrNameLst>
                                          <p:attrName>style.visibility</p:attrName>
                                        </p:attrNameLst>
                                      </p:cBhvr>
                                      <p:to>
                                        <p:strVal val="visible"/>
                                      </p:to>
                                    </p:set>
                                    <p:animEffect transition="in" filter="dissolve">
                                      <p:cBhvr>
                                        <p:cTn id="21" dur="500"/>
                                        <p:tgtEl>
                                          <p:spTgt spid="15974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9750"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2"/>
          <p:cNvSpPr>
            <a:spLocks noGrp="1" noChangeArrowheads="1"/>
          </p:cNvSpPr>
          <p:nvPr>
            <p:ph type="title"/>
          </p:nvPr>
        </p:nvSpPr>
        <p:spPr>
          <a:xfrm>
            <a:off x="835025" y="152400"/>
            <a:ext cx="7724775" cy="1295400"/>
          </a:xfrm>
        </p:spPr>
        <p:txBody>
          <a:bodyPr/>
          <a:lstStyle/>
          <a:p>
            <a:pPr eaLnBrk="1" hangingPunct="1"/>
            <a:r>
              <a:rPr lang="en-US" sz="3200" smtClean="0"/>
              <a:t>The Report Card:  Improving Public Services in Bangalore</a:t>
            </a:r>
          </a:p>
        </p:txBody>
      </p:sp>
      <p:sp>
        <p:nvSpPr>
          <p:cNvPr id="2052" name="Rectangle 3"/>
          <p:cNvSpPr>
            <a:spLocks noChangeArrowheads="1"/>
          </p:cNvSpPr>
          <p:nvPr/>
        </p:nvSpPr>
        <p:spPr bwMode="auto">
          <a:xfrm>
            <a:off x="228600" y="1676400"/>
            <a:ext cx="8915400" cy="808038"/>
          </a:xfrm>
          <a:prstGeom prst="rect">
            <a:avLst/>
          </a:prstGeom>
          <a:noFill/>
          <a:ln w="9525">
            <a:noFill/>
            <a:miter lim="800000"/>
            <a:headEnd/>
            <a:tailEnd/>
          </a:ln>
        </p:spPr>
        <p:txBody>
          <a:bodyPr lIns="91430" tIns="45715" rIns="91430" bIns="45715">
            <a:spAutoFit/>
          </a:bodyPr>
          <a:lstStyle/>
          <a:p>
            <a:pPr algn="ctr"/>
            <a:endParaRPr lang="en-US" sz="1200" b="1">
              <a:cs typeface="Times New Roman" pitchFamily="18" charset="0"/>
            </a:endParaRPr>
          </a:p>
          <a:p>
            <a:pPr algn="ctr" eaLnBrk="0" hangingPunct="0"/>
            <a:r>
              <a:rPr lang="en-US" sz="1100" b="1">
                <a:latin typeface="Times New Roman" pitchFamily="18" charset="0"/>
                <a:cs typeface="Times New Roman" pitchFamily="18" charset="0"/>
              </a:rPr>
              <a:t> </a:t>
            </a:r>
            <a:endParaRPr lang="en-US" sz="1200" b="1">
              <a:cs typeface="Times New Roman" pitchFamily="18" charset="0"/>
            </a:endParaRPr>
          </a:p>
          <a:p>
            <a:pPr eaLnBrk="0" hangingPunct="0"/>
            <a:endParaRPr lang="en-US" sz="2400">
              <a:cs typeface="Times New Roman" pitchFamily="18" charset="0"/>
            </a:endParaRPr>
          </a:p>
        </p:txBody>
      </p:sp>
      <p:graphicFrame>
        <p:nvGraphicFramePr>
          <p:cNvPr id="2050" name="Object 4"/>
          <p:cNvGraphicFramePr>
            <a:graphicFrameLocks noChangeAspect="1"/>
          </p:cNvGraphicFramePr>
          <p:nvPr/>
        </p:nvGraphicFramePr>
        <p:xfrm>
          <a:off x="952500" y="1500188"/>
          <a:ext cx="7248525" cy="4732337"/>
        </p:xfrm>
        <a:graphic>
          <a:graphicData uri="http://schemas.openxmlformats.org/presentationml/2006/ole">
            <p:oleObj spid="_x0000_s2050" name="Chart" r:id="rId4" imgW="6097680" imgH="4083840" progId="Excel.Sheet.8">
              <p:embed/>
            </p:oleObj>
          </a:graphicData>
        </a:graphic>
      </p:graphicFrame>
      <p:sp>
        <p:nvSpPr>
          <p:cNvPr id="2053" name="Text Box 5"/>
          <p:cNvSpPr txBox="1">
            <a:spLocks noChangeArrowheads="1"/>
          </p:cNvSpPr>
          <p:nvPr/>
        </p:nvSpPr>
        <p:spPr bwMode="auto">
          <a:xfrm>
            <a:off x="6961188" y="6369050"/>
            <a:ext cx="1295400" cy="274638"/>
          </a:xfrm>
          <a:prstGeom prst="rect">
            <a:avLst/>
          </a:prstGeom>
          <a:noFill/>
          <a:ln w="9525">
            <a:noFill/>
            <a:miter lim="800000"/>
            <a:headEnd/>
            <a:tailEnd/>
          </a:ln>
        </p:spPr>
        <p:txBody>
          <a:bodyPr lIns="91430" tIns="45715" rIns="91430" bIns="45715">
            <a:spAutoFit/>
          </a:bodyPr>
          <a:lstStyle/>
          <a:p>
            <a:pPr>
              <a:spcBef>
                <a:spcPct val="50000"/>
              </a:spcBef>
            </a:pPr>
            <a:r>
              <a:rPr lang="en-US" sz="1200" b="1">
                <a:latin typeface="Tahoma" pitchFamily="34" charset="0"/>
                <a:cs typeface="Times New Roman" pitchFamily="18" charset="0"/>
              </a:rPr>
              <a:t>Source : PAC</a:t>
            </a:r>
          </a:p>
        </p:txBody>
      </p:sp>
    </p:spTree>
  </p:cSld>
  <p:clrMapOvr>
    <a:masterClrMapping/>
  </p:clrMapOvr>
  <p:transition>
    <p:checke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228600"/>
            <a:ext cx="9144000" cy="1143000"/>
          </a:xfrm>
          <a:ln w="28575"/>
        </p:spPr>
        <p:txBody>
          <a:bodyPr rtlCol="0">
            <a:normAutofit fontScale="90000"/>
          </a:bodyPr>
          <a:lstStyle/>
          <a:p>
            <a:pPr eaLnBrk="1" fontAlgn="auto" hangingPunct="1">
              <a:spcAft>
                <a:spcPts val="0"/>
              </a:spcAft>
              <a:defRPr/>
            </a:pPr>
            <a:r>
              <a:rPr lang="en-US" dirty="0" smtClean="0">
                <a:solidFill>
                  <a:schemeClr val="accent2">
                    <a:lumMod val="50000"/>
                  </a:schemeClr>
                </a:solidFill>
              </a:rPr>
              <a:t> </a:t>
            </a:r>
            <a:r>
              <a:rPr lang="en-US" sz="4000" dirty="0" smtClean="0"/>
              <a:t>Access to Information </a:t>
            </a:r>
            <a:r>
              <a:rPr lang="en-US" dirty="0" smtClean="0"/>
              <a:t/>
            </a:r>
            <a:br>
              <a:rPr lang="en-US" dirty="0" smtClean="0"/>
            </a:br>
            <a:r>
              <a:rPr lang="en-US" sz="2700" dirty="0" smtClean="0"/>
              <a:t>creates an enabling environment for open government</a:t>
            </a:r>
            <a:endParaRPr lang="en-US" sz="2700" dirty="0"/>
          </a:p>
        </p:txBody>
      </p:sp>
      <p:sp>
        <p:nvSpPr>
          <p:cNvPr id="50179" name="Content Placeholder 4"/>
          <p:cNvSpPr>
            <a:spLocks noGrp="1"/>
          </p:cNvSpPr>
          <p:nvPr>
            <p:ph idx="1"/>
          </p:nvPr>
        </p:nvSpPr>
        <p:spPr>
          <a:xfrm>
            <a:off x="1219200" y="1981200"/>
            <a:ext cx="3200400" cy="4267200"/>
          </a:xfrm>
        </p:spPr>
        <p:txBody>
          <a:bodyPr/>
          <a:lstStyle/>
          <a:p>
            <a:pPr eaLnBrk="1" hangingPunct="1"/>
            <a:r>
              <a:rPr lang="en-US" sz="2000" smtClean="0"/>
              <a:t>Building the capacity of governments in Africa, South Asia, and Latin America to adopt &amp; implement ATI and respond to citizens requests</a:t>
            </a:r>
          </a:p>
          <a:p>
            <a:pPr eaLnBrk="1" hangingPunct="1"/>
            <a:endParaRPr lang="en-US" sz="2000" smtClean="0"/>
          </a:p>
          <a:p>
            <a:pPr eaLnBrk="1" hangingPunct="1"/>
            <a:r>
              <a:rPr lang="en-US" sz="2000" smtClean="0"/>
              <a:t>Increasing public awareness and civil society capacity to use ATI for government accountability</a:t>
            </a:r>
          </a:p>
        </p:txBody>
      </p:sp>
      <p:sp>
        <p:nvSpPr>
          <p:cNvPr id="10" name="Content Placeholder 4"/>
          <p:cNvSpPr txBox="1">
            <a:spLocks/>
          </p:cNvSpPr>
          <p:nvPr/>
        </p:nvSpPr>
        <p:spPr>
          <a:xfrm>
            <a:off x="4800600" y="1600200"/>
            <a:ext cx="3581400" cy="4648200"/>
          </a:xfrm>
          <a:prstGeom prst="rect">
            <a:avLst/>
          </a:prstGeom>
        </p:spPr>
        <p:txBody>
          <a:bodyPr>
            <a:normAutofit/>
          </a:bodyPr>
          <a:lstStyle/>
          <a:p>
            <a:pPr marL="342900" indent="-342900" fontAlgn="auto">
              <a:spcBef>
                <a:spcPct val="20000"/>
              </a:spcBef>
              <a:spcAft>
                <a:spcPts val="0"/>
              </a:spcAft>
              <a:buFont typeface="Arial" pitchFamily="34" charset="0"/>
              <a:buChar char="•"/>
              <a:defRPr/>
            </a:pPr>
            <a:endParaRPr lang="en-US" sz="2400" dirty="0">
              <a:solidFill>
                <a:schemeClr val="bg1"/>
              </a:solidFill>
              <a:latin typeface="+mn-lt"/>
            </a:endParaRPr>
          </a:p>
          <a:p>
            <a:pPr marL="342900" indent="-342900" fontAlgn="auto">
              <a:spcBef>
                <a:spcPct val="20000"/>
              </a:spcBef>
              <a:spcAft>
                <a:spcPts val="0"/>
              </a:spcAft>
              <a:buFont typeface="Arial" pitchFamily="34" charset="0"/>
              <a:buChar char="•"/>
              <a:defRPr/>
            </a:pPr>
            <a:endParaRPr lang="en-US" sz="2400" dirty="0">
              <a:solidFill>
                <a:schemeClr val="bg1"/>
              </a:solidFill>
            </a:endParaRPr>
          </a:p>
          <a:p>
            <a:pPr marL="342900" indent="-342900" fontAlgn="auto">
              <a:spcBef>
                <a:spcPct val="20000"/>
              </a:spcBef>
              <a:spcAft>
                <a:spcPts val="0"/>
              </a:spcAft>
              <a:buFont typeface="Arial" pitchFamily="34" charset="0"/>
              <a:buChar char="•"/>
              <a:defRPr/>
            </a:pPr>
            <a:endParaRPr lang="en-US" sz="2400" dirty="0">
              <a:solidFill>
                <a:schemeClr val="bg1"/>
              </a:solidFill>
              <a:latin typeface="+mn-lt"/>
            </a:endParaRPr>
          </a:p>
          <a:p>
            <a:pPr marL="342900" indent="-342900" fontAlgn="auto">
              <a:spcBef>
                <a:spcPct val="20000"/>
              </a:spcBef>
              <a:spcAft>
                <a:spcPts val="0"/>
              </a:spcAft>
              <a:defRPr/>
            </a:pPr>
            <a:endParaRPr lang="en-US" sz="3200" dirty="0">
              <a:solidFill>
                <a:srgbClr val="FFC000"/>
              </a:solidFill>
              <a:latin typeface="+mn-lt"/>
            </a:endParaRPr>
          </a:p>
        </p:txBody>
      </p:sp>
      <p:sp>
        <p:nvSpPr>
          <p:cNvPr id="50181" name="TextBox 6"/>
          <p:cNvSpPr txBox="1">
            <a:spLocks noChangeArrowheads="1"/>
          </p:cNvSpPr>
          <p:nvPr/>
        </p:nvSpPr>
        <p:spPr bwMode="auto">
          <a:xfrm>
            <a:off x="4699000" y="5334000"/>
            <a:ext cx="3517900" cy="954088"/>
          </a:xfrm>
          <a:prstGeom prst="rect">
            <a:avLst/>
          </a:prstGeom>
          <a:noFill/>
          <a:ln w="9525">
            <a:noFill/>
            <a:miter lim="800000"/>
            <a:headEnd/>
            <a:tailEnd/>
          </a:ln>
        </p:spPr>
        <p:txBody>
          <a:bodyPr wrap="none">
            <a:spAutoFit/>
          </a:bodyPr>
          <a:lstStyle/>
          <a:p>
            <a:pPr algn="ctr"/>
            <a:r>
              <a:rPr lang="en-US"/>
              <a:t> </a:t>
            </a:r>
            <a:r>
              <a:rPr lang="en-US" sz="2400"/>
              <a:t>Bangladesh</a:t>
            </a:r>
          </a:p>
          <a:p>
            <a:pPr algn="ctr"/>
            <a:r>
              <a:rPr lang="en-US" sz="1600"/>
              <a:t>Shamima Aktar uses ATI to fight</a:t>
            </a:r>
          </a:p>
          <a:p>
            <a:pPr algn="ctr"/>
            <a:r>
              <a:rPr lang="en-US" sz="1600"/>
              <a:t>for beneficiary rights for poor women</a:t>
            </a:r>
          </a:p>
        </p:txBody>
      </p:sp>
      <p:pic>
        <p:nvPicPr>
          <p:cNvPr id="50182" name="Picture 2" descr="http://wbi.worldbank.org/wbi/Data/wbi/wbicms/files/drupal-acquia/wbi/imagecache/story207/images/articles/Shamima.gif"/>
          <p:cNvPicPr>
            <a:picLocks noChangeAspect="1" noChangeArrowheads="1"/>
          </p:cNvPicPr>
          <p:nvPr/>
        </p:nvPicPr>
        <p:blipFill>
          <a:blip r:embed="rId3" cstate="print"/>
          <a:srcRect/>
          <a:stretch>
            <a:fillRect/>
          </a:stretch>
        </p:blipFill>
        <p:spPr bwMode="auto">
          <a:xfrm>
            <a:off x="5410200" y="2209800"/>
            <a:ext cx="1971675" cy="2971800"/>
          </a:xfrm>
          <a:prstGeom prst="rect">
            <a:avLst/>
          </a:prstGeom>
          <a:noFill/>
          <a:ln w="9525">
            <a:noFill/>
            <a:miter lim="800000"/>
            <a:headEnd/>
            <a:tailEnd/>
          </a:ln>
        </p:spPr>
      </p:pic>
      <p:sp>
        <p:nvSpPr>
          <p:cNvPr id="8" name="TextBox 7"/>
          <p:cNvSpPr txBox="1"/>
          <p:nvPr/>
        </p:nvSpPr>
        <p:spPr>
          <a:xfrm>
            <a:off x="76200" y="344488"/>
            <a:ext cx="1673225" cy="646112"/>
          </a:xfrm>
          <a:prstGeom prst="rect">
            <a:avLst/>
          </a:prstGeom>
          <a:noFill/>
        </p:spPr>
        <p:txBody>
          <a:bodyPr wrap="none">
            <a:spAutoFit/>
          </a:bodyPr>
          <a:lstStyle/>
          <a:p>
            <a:pPr algn="ctr">
              <a:defRPr/>
            </a:pPr>
            <a:r>
              <a:rPr lang="en-US" dirty="0">
                <a:solidFill>
                  <a:schemeClr val="accent6"/>
                </a:solidFill>
              </a:rPr>
              <a:t>MORE OPEN</a:t>
            </a:r>
          </a:p>
          <a:p>
            <a:pPr algn="ctr">
              <a:defRPr/>
            </a:pPr>
            <a:r>
              <a:rPr lang="en-US" dirty="0">
                <a:solidFill>
                  <a:schemeClr val="accent6"/>
                </a:solidFill>
              </a:rPr>
              <a:t>GOVERNMENTS</a:t>
            </a:r>
          </a:p>
        </p:txBody>
      </p:sp>
    </p:spTree>
  </p:cSld>
  <p:clrMapOvr>
    <a:masterClrMapping/>
  </p:clrMapOvr>
  <p:transition>
    <p:wip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5" descr="Untitled.png"/>
          <p:cNvPicPr>
            <a:picLocks noChangeAspect="1"/>
          </p:cNvPicPr>
          <p:nvPr/>
        </p:nvPicPr>
        <p:blipFill>
          <a:blip r:embed="rId3" cstate="print"/>
          <a:srcRect/>
          <a:stretch>
            <a:fillRect/>
          </a:stretch>
        </p:blipFill>
        <p:spPr bwMode="auto">
          <a:xfrm>
            <a:off x="533400" y="228600"/>
            <a:ext cx="8458200" cy="6019800"/>
          </a:xfrm>
          <a:prstGeom prst="rect">
            <a:avLst/>
          </a:prstGeom>
          <a:noFill/>
          <a:ln w="9525">
            <a:noFill/>
            <a:miter lim="800000"/>
            <a:headEnd/>
            <a:tailEnd/>
          </a:ln>
        </p:spPr>
      </p:pic>
      <p:sp>
        <p:nvSpPr>
          <p:cNvPr id="7" name="Text Box 3"/>
          <p:cNvSpPr txBox="1">
            <a:spLocks noChangeArrowheads="1"/>
          </p:cNvSpPr>
          <p:nvPr/>
        </p:nvSpPr>
        <p:spPr bwMode="auto">
          <a:xfrm>
            <a:off x="0" y="76200"/>
            <a:ext cx="9144000" cy="457200"/>
          </a:xfrm>
          <a:prstGeom prst="rect">
            <a:avLst/>
          </a:prstGeom>
          <a:noFill/>
          <a:ln w="9525">
            <a:noFill/>
            <a:round/>
            <a:headEnd/>
            <a:tailEnd/>
          </a:ln>
          <a:effectLst/>
        </p:spPr>
        <p:txBody>
          <a:bodyPr/>
          <a:lstStyle>
            <a:lvl1pPr marL="339725" indent="-339725" eaLnBrk="0" hangingPunct="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sz="2400">
                <a:solidFill>
                  <a:schemeClr val="bg1"/>
                </a:solidFill>
                <a:latin typeface="Arial" charset="0"/>
                <a:cs typeface="Arial" charset="0"/>
              </a:defRPr>
            </a:lvl1pPr>
            <a:lvl2pPr marL="37931725" indent="-37474525" eaLnBrk="0" hangingPunct="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sz="2400">
                <a:solidFill>
                  <a:schemeClr val="bg1"/>
                </a:solidFill>
                <a:latin typeface="Arial" charset="0"/>
                <a:cs typeface="Arial" charset="0"/>
              </a:defRPr>
            </a:lvl2pPr>
            <a:lvl3pPr eaLnBrk="0" hangingPunct="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sz="2400">
                <a:solidFill>
                  <a:schemeClr val="bg1"/>
                </a:solidFill>
                <a:latin typeface="Arial" charset="0"/>
                <a:cs typeface="Arial" charset="0"/>
              </a:defRPr>
            </a:lvl3pPr>
            <a:lvl4pPr eaLnBrk="0" hangingPunct="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sz="2400">
                <a:solidFill>
                  <a:schemeClr val="bg1"/>
                </a:solidFill>
                <a:latin typeface="Arial" charset="0"/>
                <a:cs typeface="Arial" charset="0"/>
              </a:defRPr>
            </a:lvl4pPr>
            <a:lvl5pPr eaLnBrk="0" hangingPunct="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sz="2400">
                <a:solidFill>
                  <a:schemeClr val="bg1"/>
                </a:solidFill>
                <a:latin typeface="Arial" charset="0"/>
                <a:cs typeface="Arial" charset="0"/>
              </a:defRPr>
            </a:lvl5pPr>
            <a:lvl6pPr marL="457200" eaLnBrk="0" fontAlgn="base" hangingPunct="0">
              <a:spcBef>
                <a:spcPct val="0"/>
              </a:spcBef>
              <a:spcAft>
                <a:spcPct val="0"/>
              </a:spcAft>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sz="2400">
                <a:solidFill>
                  <a:schemeClr val="bg1"/>
                </a:solidFill>
                <a:latin typeface="Arial" charset="0"/>
                <a:cs typeface="Arial" charset="0"/>
              </a:defRPr>
            </a:lvl6pPr>
            <a:lvl7pPr marL="914400" eaLnBrk="0" fontAlgn="base" hangingPunct="0">
              <a:spcBef>
                <a:spcPct val="0"/>
              </a:spcBef>
              <a:spcAft>
                <a:spcPct val="0"/>
              </a:spcAft>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sz="2400">
                <a:solidFill>
                  <a:schemeClr val="bg1"/>
                </a:solidFill>
                <a:latin typeface="Arial" charset="0"/>
                <a:cs typeface="Arial" charset="0"/>
              </a:defRPr>
            </a:lvl7pPr>
            <a:lvl8pPr marL="1371600" eaLnBrk="0" fontAlgn="base" hangingPunct="0">
              <a:spcBef>
                <a:spcPct val="0"/>
              </a:spcBef>
              <a:spcAft>
                <a:spcPct val="0"/>
              </a:spcAft>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sz="2400">
                <a:solidFill>
                  <a:schemeClr val="bg1"/>
                </a:solidFill>
                <a:latin typeface="Arial" charset="0"/>
                <a:cs typeface="Arial" charset="0"/>
              </a:defRPr>
            </a:lvl8pPr>
            <a:lvl9pPr marL="1828800" eaLnBrk="0" fontAlgn="base" hangingPunct="0">
              <a:spcBef>
                <a:spcPct val="0"/>
              </a:spcBef>
              <a:spcAft>
                <a:spcPct val="0"/>
              </a:spcAft>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sz="2400">
                <a:solidFill>
                  <a:schemeClr val="bg1"/>
                </a:solidFill>
                <a:latin typeface="Arial" charset="0"/>
                <a:cs typeface="Arial" charset="0"/>
              </a:defRPr>
            </a:lvl9pPr>
          </a:lstStyle>
          <a:p>
            <a:pPr algn="ctr" eaLnBrk="1" hangingPunct="1">
              <a:spcBef>
                <a:spcPts val="1200"/>
              </a:spcBef>
              <a:buClr>
                <a:srgbClr val="000000"/>
              </a:buClr>
              <a:buSzPct val="100000"/>
              <a:buFont typeface="Arial" charset="0"/>
              <a:buNone/>
              <a:defRPr/>
            </a:pPr>
            <a:r>
              <a:rPr lang="en-US" dirty="0" err="1" smtClean="0">
                <a:solidFill>
                  <a:schemeClr val="tx1"/>
                </a:solidFill>
                <a:effectLst>
                  <a:outerShdw blurRad="38100" dist="38100" dir="2700000" algn="tl">
                    <a:srgbClr val="C0C0C0"/>
                  </a:outerShdw>
                </a:effectLst>
              </a:rPr>
              <a:t>Huduma</a:t>
            </a:r>
            <a:r>
              <a:rPr lang="en-US" dirty="0" smtClean="0">
                <a:solidFill>
                  <a:schemeClr val="tx1"/>
                </a:solidFill>
                <a:effectLst>
                  <a:outerShdw blurRad="38100" dist="38100" dir="2700000" algn="tl">
                    <a:srgbClr val="C0C0C0"/>
                  </a:outerShdw>
                </a:effectLst>
              </a:rPr>
              <a:t>, Kenya: Amplifying Citizen Voices Via ICT</a:t>
            </a:r>
            <a:r>
              <a:rPr lang="en-US" b="1" dirty="0" smtClean="0">
                <a:solidFill>
                  <a:schemeClr val="tx1"/>
                </a:solidFill>
                <a:effectLst>
                  <a:outerShdw blurRad="38100" dist="38100" dir="2700000" algn="tl">
                    <a:srgbClr val="C0C0C0"/>
                  </a:outerShdw>
                </a:effectLst>
              </a:rPr>
              <a:t>s</a:t>
            </a:r>
            <a:r>
              <a:rPr lang="en-US" sz="2800" b="1" dirty="0" smtClean="0">
                <a:solidFill>
                  <a:schemeClr val="tx1"/>
                </a:solidFill>
                <a:effectLst>
                  <a:outerShdw blurRad="38100" dist="38100" dir="2700000" algn="tl">
                    <a:srgbClr val="C0C0C0"/>
                  </a:outerShdw>
                </a:effectLst>
              </a:rPr>
              <a:t> </a:t>
            </a:r>
            <a:endParaRPr lang="en-GB" sz="2800" b="1" dirty="0">
              <a:solidFill>
                <a:schemeClr val="tx1"/>
              </a:solidFill>
              <a:effectLst>
                <a:outerShdw blurRad="38100" dist="38100" dir="2700000" algn="tl">
                  <a:srgbClr val="C0C0C0"/>
                </a:outerShdw>
              </a:effectLst>
            </a:endParaRPr>
          </a:p>
          <a:p>
            <a:pPr algn="r" eaLnBrk="1" hangingPunct="1">
              <a:spcBef>
                <a:spcPts val="1200"/>
              </a:spcBef>
              <a:buClr>
                <a:srgbClr val="000000"/>
              </a:buClr>
              <a:buSzPct val="100000"/>
              <a:buFont typeface="Arial" charset="0"/>
              <a:buNone/>
              <a:defRPr/>
            </a:pPr>
            <a:endParaRPr lang="en-GB" sz="4000" dirty="0">
              <a:solidFill>
                <a:srgbClr val="000000"/>
              </a:solidFill>
            </a:endParaRPr>
          </a:p>
          <a:p>
            <a:pPr algn="r" eaLnBrk="1" hangingPunct="1">
              <a:spcBef>
                <a:spcPts val="1200"/>
              </a:spcBef>
              <a:buClr>
                <a:srgbClr val="000000"/>
              </a:buClr>
              <a:buSzPct val="100000"/>
              <a:buFont typeface="Arial" charset="0"/>
              <a:buNone/>
              <a:defRPr/>
            </a:pPr>
            <a:endParaRPr lang="en-GB" sz="4000" dirty="0">
              <a:solidFill>
                <a:srgbClr val="000000"/>
              </a:solidFill>
            </a:endParaRPr>
          </a:p>
          <a:p>
            <a:pPr algn="r" eaLnBrk="1" hangingPunct="1">
              <a:spcBef>
                <a:spcPts val="1200"/>
              </a:spcBef>
              <a:buClr>
                <a:srgbClr val="000000"/>
              </a:buClr>
              <a:buSzPct val="100000"/>
              <a:buFont typeface="Arial" charset="0"/>
              <a:buNone/>
              <a:defRPr/>
            </a:pPr>
            <a:endParaRPr lang="en-GB" sz="4000" dirty="0">
              <a:solidFill>
                <a:srgbClr val="000000"/>
              </a:solidFill>
            </a:endParaRPr>
          </a:p>
        </p:txBody>
      </p:sp>
      <p:sp>
        <p:nvSpPr>
          <p:cNvPr id="30724" name="Rectangle 3"/>
          <p:cNvSpPr>
            <a:spLocks noChangeArrowheads="1"/>
          </p:cNvSpPr>
          <p:nvPr/>
        </p:nvSpPr>
        <p:spPr bwMode="auto">
          <a:xfrm>
            <a:off x="5867400" y="0"/>
            <a:ext cx="2819400" cy="5762625"/>
          </a:xfrm>
          <a:prstGeom prst="rect">
            <a:avLst/>
          </a:prstGeom>
          <a:noFill/>
          <a:ln w="9525">
            <a:noFill/>
            <a:miter lim="800000"/>
            <a:headEnd/>
            <a:tailEnd/>
          </a:ln>
        </p:spPr>
        <p:txBody>
          <a:bodyPr>
            <a:spAutoFit/>
          </a:bodyPr>
          <a:lstStyle/>
          <a:p>
            <a:pPr marL="285750" indent="-285750">
              <a:defRPr/>
            </a:pPr>
            <a:endParaRPr lang="en-US" sz="2200" dirty="0"/>
          </a:p>
          <a:p>
            <a:pPr marL="285750" indent="-285750">
              <a:buFont typeface="Arial" charset="0"/>
              <a:buChar char="•"/>
              <a:defRPr/>
            </a:pPr>
            <a:endParaRPr lang="en-US" b="1" dirty="0"/>
          </a:p>
          <a:p>
            <a:pPr marL="285750" indent="-285750">
              <a:buFont typeface="Arial" charset="0"/>
              <a:buChar char="•"/>
              <a:defRPr/>
            </a:pPr>
            <a:r>
              <a:rPr lang="en-US" sz="2000" b="1" dirty="0"/>
              <a:t>Geo-Reference</a:t>
            </a:r>
            <a:r>
              <a:rPr lang="en-US" sz="2000" dirty="0"/>
              <a:t> </a:t>
            </a:r>
            <a:r>
              <a:rPr lang="en-US" sz="1600" dirty="0"/>
              <a:t>with categories (Health, Water  etc having different dots)</a:t>
            </a:r>
          </a:p>
          <a:p>
            <a:pPr marL="285750" indent="-285750">
              <a:defRPr/>
            </a:pPr>
            <a:endParaRPr lang="en-US" sz="2000" b="1" i="1" dirty="0"/>
          </a:p>
          <a:p>
            <a:pPr marL="285750" indent="-285750">
              <a:buFont typeface="Arial" charset="0"/>
              <a:buChar char="•"/>
              <a:defRPr/>
            </a:pPr>
            <a:r>
              <a:rPr lang="en-US" sz="2000" b="1" dirty="0"/>
              <a:t>Timeline</a:t>
            </a:r>
            <a:r>
              <a:rPr lang="en-US" sz="2000" i="1" dirty="0"/>
              <a:t> </a:t>
            </a:r>
            <a:r>
              <a:rPr lang="en-US" dirty="0"/>
              <a:t>indicating response times</a:t>
            </a:r>
            <a:endParaRPr lang="en-US" sz="2000" dirty="0"/>
          </a:p>
          <a:p>
            <a:pPr marL="285750" indent="-285750">
              <a:buFont typeface="Arial" charset="0"/>
              <a:buChar char="•"/>
              <a:defRPr/>
            </a:pPr>
            <a:endParaRPr lang="en-US" sz="2000" dirty="0"/>
          </a:p>
          <a:p>
            <a:pPr marL="285750" indent="-285750">
              <a:buFont typeface="Arial" charset="0"/>
              <a:buChar char="•"/>
              <a:defRPr/>
            </a:pPr>
            <a:r>
              <a:rPr lang="en-US" sz="2000" b="1" dirty="0"/>
              <a:t>Bubble </a:t>
            </a:r>
            <a:r>
              <a:rPr lang="en-US" sz="1600" dirty="0"/>
              <a:t>with location names getting bigger depending on veracity of problems reported</a:t>
            </a:r>
          </a:p>
          <a:p>
            <a:pPr marL="285750" indent="-285750">
              <a:defRPr/>
            </a:pPr>
            <a:endParaRPr lang="en-US" sz="1050" dirty="0"/>
          </a:p>
          <a:p>
            <a:pPr marL="285750" indent="-285750">
              <a:buFont typeface="Arial" charset="0"/>
              <a:buChar char="•"/>
              <a:defRPr/>
            </a:pPr>
            <a:r>
              <a:rPr lang="en-US" sz="2000" b="1" dirty="0"/>
              <a:t>Flagging</a:t>
            </a:r>
            <a:r>
              <a:rPr lang="en-US" sz="2000" dirty="0"/>
              <a:t>: </a:t>
            </a:r>
            <a:r>
              <a:rPr lang="en-US" sz="1600" dirty="0"/>
              <a:t>of actions with delayed response (red) &amp; (green) for efficiency.</a:t>
            </a:r>
          </a:p>
          <a:p>
            <a:pPr marL="285750" indent="-285750">
              <a:defRPr/>
            </a:pPr>
            <a:endParaRPr lang="en-US" sz="1600" dirty="0"/>
          </a:p>
          <a:p>
            <a:pPr marL="285750" indent="-285750">
              <a:buFont typeface="Arial" charset="0"/>
              <a:buChar char="•"/>
              <a:defRPr/>
            </a:pPr>
            <a:r>
              <a:rPr lang="en-US" sz="2000" b="1" dirty="0"/>
              <a:t>Budget Layer</a:t>
            </a:r>
            <a:r>
              <a:rPr lang="en-US" sz="1600" dirty="0"/>
              <a:t>: tagging project, concerns with budget information</a:t>
            </a:r>
          </a:p>
        </p:txBody>
      </p:sp>
      <p:pic>
        <p:nvPicPr>
          <p:cNvPr id="51205" name="Picture 5" descr="home.jpg"/>
          <p:cNvPicPr>
            <a:picLocks noChangeAspect="1"/>
          </p:cNvPicPr>
          <p:nvPr/>
        </p:nvPicPr>
        <p:blipFill>
          <a:blip r:embed="rId4" cstate="print"/>
          <a:srcRect/>
          <a:stretch>
            <a:fillRect/>
          </a:stretch>
        </p:blipFill>
        <p:spPr bwMode="auto">
          <a:xfrm>
            <a:off x="533400" y="609600"/>
            <a:ext cx="5334000" cy="5638800"/>
          </a:xfrm>
          <a:prstGeom prst="rect">
            <a:avLst/>
          </a:prstGeom>
          <a:noFill/>
          <a:ln w="9525">
            <a:noFill/>
            <a:miter lim="800000"/>
            <a:headEnd/>
            <a:tailEnd/>
          </a:ln>
        </p:spPr>
      </p:pic>
    </p:spTree>
  </p:cSld>
  <p:clrMapOvr>
    <a:masterClrMapping/>
  </p:clrMapOvr>
  <p:transition>
    <p:wip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6"/>
          <p:cNvPicPr>
            <a:picLocks noChangeAspect="1" noChangeArrowheads="1"/>
          </p:cNvPicPr>
          <p:nvPr/>
        </p:nvPicPr>
        <p:blipFill>
          <a:blip r:embed="rId2" cstate="print"/>
          <a:srcRect/>
          <a:stretch>
            <a:fillRect/>
          </a:stretch>
        </p:blipFill>
        <p:spPr bwMode="auto">
          <a:xfrm>
            <a:off x="4643438" y="3338513"/>
            <a:ext cx="4500562" cy="3519487"/>
          </a:xfrm>
          <a:prstGeom prst="rect">
            <a:avLst/>
          </a:prstGeom>
          <a:noFill/>
          <a:ln w="9525">
            <a:noFill/>
            <a:miter lim="800000"/>
            <a:headEnd/>
            <a:tailEnd/>
          </a:ln>
        </p:spPr>
      </p:pic>
      <p:pic>
        <p:nvPicPr>
          <p:cNvPr id="52227" name="Picture 4" descr="http://cdn.wn.com/ph/img/77/0b/8e59ecac6b931e6dfd8732666176-grande.jpg"/>
          <p:cNvPicPr>
            <a:picLocks noChangeAspect="1" noChangeArrowheads="1"/>
          </p:cNvPicPr>
          <p:nvPr/>
        </p:nvPicPr>
        <p:blipFill>
          <a:blip r:embed="rId3" cstate="print"/>
          <a:srcRect/>
          <a:stretch>
            <a:fillRect/>
          </a:stretch>
        </p:blipFill>
        <p:spPr bwMode="auto">
          <a:xfrm>
            <a:off x="5405438" y="0"/>
            <a:ext cx="3738562" cy="2317750"/>
          </a:xfrm>
          <a:prstGeom prst="rect">
            <a:avLst/>
          </a:prstGeom>
          <a:noFill/>
          <a:ln w="9525">
            <a:noFill/>
            <a:miter lim="800000"/>
            <a:headEnd/>
            <a:tailEnd/>
          </a:ln>
        </p:spPr>
      </p:pic>
      <p:pic>
        <p:nvPicPr>
          <p:cNvPr id="52228" name="Picture 2" descr="http://cache2.asset-cache.net/xc/77085875.jpg?v=1&amp;c=IWSAsset&amp;k=2&amp;d=E713C2F924EEE033D919D081101083049A352E6C1DCE76E87134842590501BE7E30A760B0D811297"/>
          <p:cNvPicPr>
            <a:picLocks noChangeAspect="1" noChangeArrowheads="1"/>
          </p:cNvPicPr>
          <p:nvPr/>
        </p:nvPicPr>
        <p:blipFill>
          <a:blip r:embed="rId4" cstate="print"/>
          <a:srcRect/>
          <a:stretch>
            <a:fillRect/>
          </a:stretch>
        </p:blipFill>
        <p:spPr bwMode="auto">
          <a:xfrm>
            <a:off x="0" y="0"/>
            <a:ext cx="3492500" cy="2325688"/>
          </a:xfrm>
          <a:prstGeom prst="rect">
            <a:avLst/>
          </a:prstGeom>
          <a:noFill/>
          <a:ln w="9525">
            <a:noFill/>
            <a:miter lim="800000"/>
            <a:headEnd/>
            <a:tailEnd/>
          </a:ln>
        </p:spPr>
      </p:pic>
      <p:pic>
        <p:nvPicPr>
          <p:cNvPr id="52229" name="Picture 2" descr="C:\Users\user\Desktop\CMS screenshot.jpg"/>
          <p:cNvPicPr>
            <a:picLocks noChangeAspect="1" noChangeArrowheads="1"/>
          </p:cNvPicPr>
          <p:nvPr/>
        </p:nvPicPr>
        <p:blipFill>
          <a:blip r:embed="rId5" cstate="print"/>
          <a:srcRect t="12462" b="29077"/>
          <a:stretch>
            <a:fillRect/>
          </a:stretch>
        </p:blipFill>
        <p:spPr bwMode="auto">
          <a:xfrm>
            <a:off x="0" y="3338513"/>
            <a:ext cx="5213350" cy="3519487"/>
          </a:xfrm>
          <a:prstGeom prst="rect">
            <a:avLst/>
          </a:prstGeom>
          <a:noFill/>
          <a:ln w="9525">
            <a:noFill/>
            <a:miter lim="800000"/>
            <a:headEnd/>
            <a:tailEnd/>
          </a:ln>
        </p:spPr>
      </p:pic>
      <p:sp>
        <p:nvSpPr>
          <p:cNvPr id="53254" name="Rectangle 4"/>
          <p:cNvSpPr>
            <a:spLocks noChangeArrowheads="1"/>
          </p:cNvSpPr>
          <p:nvPr/>
        </p:nvSpPr>
        <p:spPr bwMode="auto">
          <a:xfrm>
            <a:off x="0" y="2563813"/>
            <a:ext cx="8763000" cy="523875"/>
          </a:xfrm>
          <a:prstGeom prst="rect">
            <a:avLst/>
          </a:prstGeom>
          <a:noFill/>
          <a:ln w="9525">
            <a:noFill/>
            <a:miter lim="800000"/>
            <a:headEnd/>
            <a:tailEnd/>
          </a:ln>
        </p:spPr>
        <p:txBody>
          <a:bodyPr>
            <a:spAutoFit/>
          </a:bodyPr>
          <a:lstStyle/>
          <a:p>
            <a:pPr lvl="1" algn="ctr">
              <a:defRPr/>
            </a:pPr>
            <a:r>
              <a:rPr lang="en-US" sz="2800" dirty="0">
                <a:solidFill>
                  <a:schemeClr val="accent2">
                    <a:lumMod val="50000"/>
                  </a:schemeClr>
                </a:solidFill>
              </a:rPr>
              <a:t>ANSA Network “Check My School” project </a:t>
            </a:r>
          </a:p>
        </p:txBody>
      </p:sp>
      <p:sp>
        <p:nvSpPr>
          <p:cNvPr id="7" name="Oval Callout 6"/>
          <p:cNvSpPr/>
          <p:nvPr/>
        </p:nvSpPr>
        <p:spPr>
          <a:xfrm>
            <a:off x="2259013" y="712788"/>
            <a:ext cx="2851150" cy="1304925"/>
          </a:xfrm>
          <a:prstGeom prst="wedgeEllipseCallout">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b="1" dirty="0"/>
              <a:t>Where are my teachers today?</a:t>
            </a:r>
          </a:p>
        </p:txBody>
      </p:sp>
      <p:sp>
        <p:nvSpPr>
          <p:cNvPr id="52232" name="TextBox 7"/>
          <p:cNvSpPr txBox="1">
            <a:spLocks noChangeArrowheads="1"/>
          </p:cNvSpPr>
          <p:nvPr/>
        </p:nvSpPr>
        <p:spPr bwMode="auto">
          <a:xfrm>
            <a:off x="5410200" y="0"/>
            <a:ext cx="3286125" cy="830263"/>
          </a:xfrm>
          <a:prstGeom prst="rect">
            <a:avLst/>
          </a:prstGeom>
          <a:noFill/>
          <a:ln w="9525">
            <a:noFill/>
            <a:miter lim="800000"/>
            <a:headEnd/>
            <a:tailEnd/>
          </a:ln>
        </p:spPr>
        <p:txBody>
          <a:bodyPr wrap="none">
            <a:spAutoFit/>
          </a:bodyPr>
          <a:lstStyle/>
          <a:p>
            <a:r>
              <a:rPr lang="en-US" sz="1600" b="1">
                <a:solidFill>
                  <a:schemeClr val="bg1"/>
                </a:solidFill>
              </a:rPr>
              <a:t>Elementary School in the Philippines</a:t>
            </a:r>
          </a:p>
          <a:p>
            <a:r>
              <a:rPr lang="en-US" sz="1600" b="1">
                <a:solidFill>
                  <a:schemeClr val="bg1"/>
                </a:solidFill>
              </a:rPr>
              <a:t>What is the schools budget?</a:t>
            </a:r>
          </a:p>
          <a:p>
            <a:endParaRPr lang="en-US" sz="1600" b="1">
              <a:solidFill>
                <a:schemeClr val="bg1"/>
              </a:solidFill>
            </a:endParaRPr>
          </a:p>
        </p:txBody>
      </p:sp>
    </p:spTree>
  </p:cSld>
  <p:clrMapOvr>
    <a:masterClrMapping/>
  </p:clrMapOvr>
  <p:transition>
    <p:wip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3"/>
          <p:cNvPicPr>
            <a:picLocks noChangeAspect="1" noChangeArrowheads="1"/>
          </p:cNvPicPr>
          <p:nvPr/>
        </p:nvPicPr>
        <p:blipFill>
          <a:blip r:embed="rId3" cstate="print"/>
          <a:srcRect/>
          <a:stretch>
            <a:fillRect/>
          </a:stretch>
        </p:blipFill>
        <p:spPr bwMode="auto">
          <a:xfrm>
            <a:off x="5867400" y="3657600"/>
            <a:ext cx="1600200" cy="457200"/>
          </a:xfrm>
          <a:prstGeom prst="rect">
            <a:avLst/>
          </a:prstGeom>
          <a:noFill/>
          <a:ln w="9525">
            <a:noFill/>
            <a:miter lim="800000"/>
            <a:headEnd/>
            <a:tailEnd/>
          </a:ln>
        </p:spPr>
      </p:pic>
      <p:graphicFrame>
        <p:nvGraphicFramePr>
          <p:cNvPr id="11" name="Diagram 10"/>
          <p:cNvGraphicFramePr/>
          <p:nvPr/>
        </p:nvGraphicFramePr>
        <p:xfrm>
          <a:off x="4648200" y="2220432"/>
          <a:ext cx="4191000" cy="296116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3252" name="Title 3"/>
          <p:cNvSpPr>
            <a:spLocks noGrp="1"/>
          </p:cNvSpPr>
          <p:nvPr>
            <p:ph type="title"/>
          </p:nvPr>
        </p:nvSpPr>
        <p:spPr>
          <a:xfrm>
            <a:off x="1524000" y="274638"/>
            <a:ext cx="7543800" cy="1020762"/>
          </a:xfrm>
        </p:spPr>
        <p:txBody>
          <a:bodyPr/>
          <a:lstStyle/>
          <a:p>
            <a:pPr eaLnBrk="1" hangingPunct="1"/>
            <a:r>
              <a:rPr lang="en-US" sz="3200" smtClean="0"/>
              <a:t>Strengthening Social Accountability</a:t>
            </a:r>
            <a:br>
              <a:rPr lang="en-US" sz="3200" smtClean="0"/>
            </a:br>
            <a:r>
              <a:rPr lang="en-US" sz="2400" smtClean="0"/>
              <a:t>by supporting networks of non-governmental stakeholders</a:t>
            </a:r>
          </a:p>
        </p:txBody>
      </p:sp>
      <p:sp>
        <p:nvSpPr>
          <p:cNvPr id="53253" name="Content Placeholder 4"/>
          <p:cNvSpPr>
            <a:spLocks noGrp="1"/>
          </p:cNvSpPr>
          <p:nvPr>
            <p:ph idx="1"/>
          </p:nvPr>
        </p:nvSpPr>
        <p:spPr>
          <a:xfrm>
            <a:off x="533400" y="2514600"/>
            <a:ext cx="4267200" cy="4114800"/>
          </a:xfrm>
        </p:spPr>
        <p:txBody>
          <a:bodyPr/>
          <a:lstStyle/>
          <a:p>
            <a:pPr eaLnBrk="1" hangingPunct="1"/>
            <a:r>
              <a:rPr lang="en-US" sz="2000" smtClean="0"/>
              <a:t>CSOs, Media, Youth, Responsible Businesses, Parliamentarians</a:t>
            </a:r>
          </a:p>
          <a:p>
            <a:pPr eaLnBrk="1" hangingPunct="1"/>
            <a:endParaRPr lang="en-US" sz="2000" smtClean="0"/>
          </a:p>
          <a:p>
            <a:pPr eaLnBrk="1" hangingPunct="1"/>
            <a:r>
              <a:rPr lang="en-US" sz="2000" smtClean="0"/>
              <a:t>Global CSO Fund </a:t>
            </a:r>
          </a:p>
          <a:p>
            <a:pPr eaLnBrk="1" hangingPunct="1"/>
            <a:endParaRPr lang="en-US" sz="2000" smtClean="0"/>
          </a:p>
          <a:p>
            <a:pPr eaLnBrk="1" hangingPunct="1"/>
            <a:r>
              <a:rPr lang="en-US" sz="2000" smtClean="0"/>
              <a:t>ICT innovations that empower citizens to provide feedback </a:t>
            </a:r>
            <a:r>
              <a:rPr lang="en-US" sz="2000" smtClean="0">
                <a:solidFill>
                  <a:schemeClr val="bg1"/>
                </a:solidFill>
              </a:rPr>
              <a:t>(Co-Lab, Innovation Days)</a:t>
            </a:r>
          </a:p>
        </p:txBody>
      </p:sp>
      <p:sp>
        <p:nvSpPr>
          <p:cNvPr id="53254" name="Rectangle 12"/>
          <p:cNvSpPr>
            <a:spLocks noChangeArrowheads="1"/>
          </p:cNvSpPr>
          <p:nvPr/>
        </p:nvSpPr>
        <p:spPr bwMode="auto">
          <a:xfrm>
            <a:off x="4648200" y="5638800"/>
            <a:ext cx="4267200" cy="923925"/>
          </a:xfrm>
          <a:prstGeom prst="rect">
            <a:avLst/>
          </a:prstGeom>
          <a:noFill/>
          <a:ln w="9525">
            <a:noFill/>
            <a:miter lim="800000"/>
            <a:headEnd/>
            <a:tailEnd/>
          </a:ln>
        </p:spPr>
        <p:txBody>
          <a:bodyPr>
            <a:spAutoFit/>
          </a:bodyPr>
          <a:lstStyle/>
          <a:p>
            <a:pPr algn="ctr"/>
            <a:r>
              <a:rPr lang="en-US" b="1"/>
              <a:t>ANSA Vision: Promoting Responsive </a:t>
            </a:r>
          </a:p>
          <a:p>
            <a:pPr algn="ctr"/>
            <a:r>
              <a:rPr lang="en-US" b="1"/>
              <a:t>Government &amp; Building Active Citizenship</a:t>
            </a:r>
            <a:endParaRPr lang="en-US"/>
          </a:p>
        </p:txBody>
      </p:sp>
      <p:sp>
        <p:nvSpPr>
          <p:cNvPr id="17" name="TextBox 16"/>
          <p:cNvSpPr txBox="1"/>
          <p:nvPr/>
        </p:nvSpPr>
        <p:spPr>
          <a:xfrm>
            <a:off x="80963" y="420688"/>
            <a:ext cx="1816100" cy="646112"/>
          </a:xfrm>
          <a:prstGeom prst="rect">
            <a:avLst/>
          </a:prstGeom>
          <a:noFill/>
        </p:spPr>
        <p:txBody>
          <a:bodyPr wrap="none">
            <a:spAutoFit/>
          </a:bodyPr>
          <a:lstStyle/>
          <a:p>
            <a:pPr algn="ctr">
              <a:defRPr/>
            </a:pPr>
            <a:r>
              <a:rPr lang="en-US" dirty="0">
                <a:solidFill>
                  <a:schemeClr val="accent6"/>
                </a:solidFill>
              </a:rPr>
              <a:t>MORE ENGAGED</a:t>
            </a:r>
          </a:p>
          <a:p>
            <a:pPr algn="ctr">
              <a:defRPr/>
            </a:pPr>
            <a:r>
              <a:rPr lang="en-US" dirty="0">
                <a:solidFill>
                  <a:schemeClr val="accent6"/>
                </a:solidFill>
              </a:rPr>
              <a:t>CITIZENRY</a:t>
            </a:r>
          </a:p>
        </p:txBody>
      </p:sp>
    </p:spTree>
  </p:cSld>
  <p:clrMapOvr>
    <a:masterClrMapping/>
  </p:clrMapOvr>
  <p:transition>
    <p:wip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AutoShape 2"/>
          <p:cNvSpPr>
            <a:spLocks noChangeArrowheads="1"/>
          </p:cNvSpPr>
          <p:nvPr/>
        </p:nvSpPr>
        <p:spPr bwMode="auto">
          <a:xfrm>
            <a:off x="990600" y="2362200"/>
            <a:ext cx="7620000" cy="2133600"/>
          </a:xfrm>
          <a:prstGeom prst="roundRect">
            <a:avLst>
              <a:gd name="adj" fmla="val 16667"/>
            </a:avLst>
          </a:prstGeom>
          <a:solidFill>
            <a:schemeClr val="accent1"/>
          </a:solidFill>
          <a:ln w="9525">
            <a:solidFill>
              <a:schemeClr val="tx1"/>
            </a:solidFill>
            <a:round/>
            <a:headEnd/>
            <a:tailEnd/>
          </a:ln>
        </p:spPr>
        <p:txBody>
          <a:bodyPr wrap="none" anchor="ctr"/>
          <a:lstStyle/>
          <a:p>
            <a:endParaRPr lang="en-US"/>
          </a:p>
        </p:txBody>
      </p:sp>
      <p:sp>
        <p:nvSpPr>
          <p:cNvPr id="54275" name="Rectangle 3"/>
          <p:cNvSpPr>
            <a:spLocks noChangeArrowheads="1"/>
          </p:cNvSpPr>
          <p:nvPr/>
        </p:nvSpPr>
        <p:spPr bwMode="auto">
          <a:xfrm>
            <a:off x="1143000" y="2819400"/>
            <a:ext cx="7543800" cy="1143000"/>
          </a:xfrm>
          <a:prstGeom prst="rect">
            <a:avLst/>
          </a:prstGeom>
          <a:noFill/>
          <a:ln w="9525">
            <a:noFill/>
            <a:miter lim="800000"/>
            <a:headEnd/>
            <a:tailEnd/>
          </a:ln>
        </p:spPr>
        <p:txBody>
          <a:bodyPr anchor="ctr"/>
          <a:lstStyle/>
          <a:p>
            <a:pPr algn="ctr"/>
            <a:r>
              <a:rPr lang="en-US" sz="3600" b="1">
                <a:solidFill>
                  <a:schemeClr val="bg1"/>
                </a:solidFill>
                <a:latin typeface="Verdana" pitchFamily="34" charset="0"/>
              </a:rPr>
              <a:t>Increasing Competition &amp;</a:t>
            </a:r>
            <a:br>
              <a:rPr lang="en-US" sz="3600" b="1">
                <a:solidFill>
                  <a:schemeClr val="bg1"/>
                </a:solidFill>
                <a:latin typeface="Verdana" pitchFamily="34" charset="0"/>
              </a:rPr>
            </a:br>
            <a:r>
              <a:rPr lang="en-US" sz="3600" b="1">
                <a:solidFill>
                  <a:schemeClr val="bg1"/>
                </a:solidFill>
                <a:latin typeface="Verdana" pitchFamily="34" charset="0"/>
              </a:rPr>
              <a:t> Reducing Discretion</a:t>
            </a:r>
          </a:p>
        </p:txBody>
      </p:sp>
    </p:spTree>
  </p:cSld>
  <p:clrMapOvr>
    <a:masterClrMapping/>
  </p:clrMapOvr>
  <p:transition>
    <p:cove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457200" y="280988"/>
            <a:ext cx="4724400" cy="785812"/>
          </a:xfrm>
        </p:spPr>
        <p:txBody>
          <a:bodyPr/>
          <a:lstStyle/>
          <a:p>
            <a:pPr eaLnBrk="1" hangingPunct="1"/>
            <a:r>
              <a:rPr lang="en-US" sz="3600" i="1" smtClean="0"/>
              <a:t>Public Procurement</a:t>
            </a:r>
          </a:p>
        </p:txBody>
      </p:sp>
      <p:grpSp>
        <p:nvGrpSpPr>
          <p:cNvPr id="2" name="Group 12"/>
          <p:cNvGrpSpPr>
            <a:grpSpLocks/>
          </p:cNvGrpSpPr>
          <p:nvPr/>
        </p:nvGrpSpPr>
        <p:grpSpPr bwMode="auto">
          <a:xfrm>
            <a:off x="373063" y="2057400"/>
            <a:ext cx="3730625" cy="4572000"/>
            <a:chOff x="373063" y="2057400"/>
            <a:chExt cx="3730625" cy="4572000"/>
          </a:xfrm>
        </p:grpSpPr>
        <p:sp>
          <p:nvSpPr>
            <p:cNvPr id="55305" name="Text Box 5"/>
            <p:cNvSpPr txBox="1">
              <a:spLocks noChangeArrowheads="1"/>
            </p:cNvSpPr>
            <p:nvPr/>
          </p:nvSpPr>
          <p:spPr bwMode="auto">
            <a:xfrm>
              <a:off x="762306" y="3203377"/>
              <a:ext cx="2590373" cy="456902"/>
            </a:xfrm>
            <a:prstGeom prst="rect">
              <a:avLst/>
            </a:prstGeom>
            <a:noFill/>
            <a:ln w="9525">
              <a:noFill/>
              <a:miter lim="800000"/>
              <a:headEnd/>
              <a:tailEnd/>
            </a:ln>
          </p:spPr>
          <p:txBody>
            <a:bodyPr lIns="91430" tIns="45715" rIns="91430" bIns="45715">
              <a:spAutoFit/>
            </a:bodyPr>
            <a:lstStyle/>
            <a:p>
              <a:endParaRPr lang="en-US" sz="2400">
                <a:latin typeface="Times New Roman" pitchFamily="18" charset="0"/>
                <a:cs typeface="Times New Roman" pitchFamily="18" charset="0"/>
              </a:endParaRPr>
            </a:p>
          </p:txBody>
        </p:sp>
        <p:sp>
          <p:nvSpPr>
            <p:cNvPr id="55306" name="Text Box 6"/>
            <p:cNvSpPr txBox="1">
              <a:spLocks noChangeArrowheads="1"/>
            </p:cNvSpPr>
            <p:nvPr/>
          </p:nvSpPr>
          <p:spPr bwMode="auto">
            <a:xfrm>
              <a:off x="373063" y="2057400"/>
              <a:ext cx="3730625" cy="4572000"/>
            </a:xfrm>
            <a:prstGeom prst="rect">
              <a:avLst/>
            </a:prstGeom>
            <a:solidFill>
              <a:schemeClr val="accent1"/>
            </a:solidFill>
            <a:ln w="9525">
              <a:solidFill>
                <a:schemeClr val="bg1"/>
              </a:solidFill>
              <a:miter lim="800000"/>
              <a:headEnd/>
              <a:tailEnd/>
            </a:ln>
          </p:spPr>
          <p:txBody>
            <a:bodyPr lIns="91430" tIns="45715" rIns="91430" bIns="45715"/>
            <a:lstStyle/>
            <a:p>
              <a:pPr marL="219075" indent="-219075">
                <a:lnSpc>
                  <a:spcPct val="90000"/>
                </a:lnSpc>
                <a:spcBef>
                  <a:spcPct val="20000"/>
                </a:spcBef>
                <a:spcAft>
                  <a:spcPct val="25000"/>
                </a:spcAft>
                <a:buClr>
                  <a:schemeClr val="bg1"/>
                </a:buClr>
                <a:buFont typeface="Wingdings" pitchFamily="2" charset="2"/>
                <a:buChar char="§"/>
              </a:pPr>
              <a:r>
                <a:rPr lang="en-US" b="1">
                  <a:solidFill>
                    <a:schemeClr val="bg1"/>
                  </a:solidFill>
                  <a:cs typeface="Times New Roman" pitchFamily="18" charset="0"/>
                </a:rPr>
                <a:t>All supplier companies register, indicating areas of business (e.g., IT, construction, furniture)</a:t>
              </a:r>
            </a:p>
            <a:p>
              <a:pPr marL="219075" indent="-219075">
                <a:lnSpc>
                  <a:spcPct val="90000"/>
                </a:lnSpc>
                <a:spcBef>
                  <a:spcPct val="20000"/>
                </a:spcBef>
                <a:spcAft>
                  <a:spcPct val="25000"/>
                </a:spcAft>
                <a:buClr>
                  <a:schemeClr val="bg1"/>
                </a:buClr>
                <a:buFont typeface="Wingdings" pitchFamily="2" charset="2"/>
                <a:buChar char="§"/>
              </a:pPr>
              <a:r>
                <a:rPr lang="en-US" b="1">
                  <a:solidFill>
                    <a:schemeClr val="bg1"/>
                  </a:solidFill>
                  <a:cs typeface="Times New Roman" pitchFamily="18" charset="0"/>
                </a:rPr>
                <a:t>Public agencies submit tenders through internet</a:t>
              </a:r>
            </a:p>
            <a:p>
              <a:pPr marL="219075" indent="-219075">
                <a:lnSpc>
                  <a:spcPct val="90000"/>
                </a:lnSpc>
                <a:spcBef>
                  <a:spcPct val="20000"/>
                </a:spcBef>
                <a:spcAft>
                  <a:spcPct val="25000"/>
                </a:spcAft>
                <a:buClr>
                  <a:schemeClr val="bg1"/>
                </a:buClr>
                <a:buFont typeface="Wingdings" pitchFamily="2" charset="2"/>
                <a:buChar char="§"/>
              </a:pPr>
              <a:r>
                <a:rPr lang="en-US" b="1">
                  <a:solidFill>
                    <a:schemeClr val="bg1"/>
                  </a:solidFill>
                  <a:cs typeface="Times New Roman" pitchFamily="18" charset="0"/>
                </a:rPr>
                <a:t>Automatic e-mail to all companies in selected area</a:t>
              </a:r>
            </a:p>
            <a:p>
              <a:pPr marL="219075" indent="-219075">
                <a:lnSpc>
                  <a:spcPct val="90000"/>
                </a:lnSpc>
                <a:spcBef>
                  <a:spcPct val="20000"/>
                </a:spcBef>
                <a:spcAft>
                  <a:spcPct val="20000"/>
                </a:spcAft>
                <a:buClr>
                  <a:schemeClr val="bg1"/>
                </a:buClr>
                <a:buFont typeface="Wingdings" pitchFamily="2" charset="2"/>
                <a:buChar char="§"/>
              </a:pPr>
              <a:r>
                <a:rPr lang="en-US" b="1">
                  <a:solidFill>
                    <a:schemeClr val="bg1"/>
                  </a:solidFill>
                  <a:cs typeface="Times New Roman" pitchFamily="18" charset="0"/>
                </a:rPr>
                <a:t>Online information on name, position of official in-charge </a:t>
              </a:r>
            </a:p>
            <a:p>
              <a:pPr marL="219075" indent="-219075">
                <a:lnSpc>
                  <a:spcPct val="90000"/>
                </a:lnSpc>
                <a:spcBef>
                  <a:spcPct val="20000"/>
                </a:spcBef>
                <a:spcAft>
                  <a:spcPct val="20000"/>
                </a:spcAft>
                <a:buClr>
                  <a:schemeClr val="bg1"/>
                </a:buClr>
                <a:buFont typeface="Wingdings" pitchFamily="2" charset="2"/>
                <a:buChar char="§"/>
              </a:pPr>
              <a:r>
                <a:rPr lang="en-US" b="1">
                  <a:solidFill>
                    <a:schemeClr val="bg1"/>
                  </a:solidFill>
                  <a:cs typeface="Times New Roman" pitchFamily="18" charset="0"/>
                </a:rPr>
                <a:t>Online information on results: who participated, proposals made, scores received, who won bid, historical record of agency’s purchases and contracts</a:t>
              </a:r>
            </a:p>
          </p:txBody>
        </p:sp>
      </p:grpSp>
      <p:grpSp>
        <p:nvGrpSpPr>
          <p:cNvPr id="3" name="Group 7"/>
          <p:cNvGrpSpPr>
            <a:grpSpLocks/>
          </p:cNvGrpSpPr>
          <p:nvPr/>
        </p:nvGrpSpPr>
        <p:grpSpPr bwMode="auto">
          <a:xfrm>
            <a:off x="4395788" y="1414463"/>
            <a:ext cx="4616450" cy="4752975"/>
            <a:chOff x="2880" y="720"/>
            <a:chExt cx="3024" cy="3193"/>
          </a:xfrm>
        </p:grpSpPr>
        <p:sp>
          <p:nvSpPr>
            <p:cNvPr id="55302" name="Text Box 8"/>
            <p:cNvSpPr txBox="1">
              <a:spLocks noChangeArrowheads="1"/>
            </p:cNvSpPr>
            <p:nvPr/>
          </p:nvSpPr>
          <p:spPr bwMode="auto">
            <a:xfrm>
              <a:off x="2928" y="720"/>
              <a:ext cx="2976" cy="298"/>
            </a:xfrm>
            <a:prstGeom prst="rect">
              <a:avLst/>
            </a:prstGeom>
            <a:noFill/>
            <a:ln w="9525">
              <a:noFill/>
              <a:miter lim="800000"/>
              <a:headEnd/>
              <a:tailEnd/>
            </a:ln>
          </p:spPr>
          <p:txBody>
            <a:bodyPr lIns="91430" tIns="45715" rIns="91430" bIns="45715">
              <a:spAutoFit/>
            </a:bodyPr>
            <a:lstStyle/>
            <a:p>
              <a:r>
                <a:rPr lang="en-US" sz="2300">
                  <a:cs typeface="Times New Roman" pitchFamily="18" charset="0"/>
                </a:rPr>
                <a:t>Engaging CSOs: Philippines</a:t>
              </a:r>
            </a:p>
          </p:txBody>
        </p:sp>
        <p:sp>
          <p:nvSpPr>
            <p:cNvPr id="55303" name="Text Box 9"/>
            <p:cNvSpPr txBox="1">
              <a:spLocks noChangeArrowheads="1"/>
            </p:cNvSpPr>
            <p:nvPr/>
          </p:nvSpPr>
          <p:spPr bwMode="auto">
            <a:xfrm>
              <a:off x="3783" y="1717"/>
              <a:ext cx="121" cy="308"/>
            </a:xfrm>
            <a:prstGeom prst="rect">
              <a:avLst/>
            </a:prstGeom>
            <a:noFill/>
            <a:ln w="9525">
              <a:noFill/>
              <a:miter lim="800000"/>
              <a:headEnd/>
              <a:tailEnd/>
            </a:ln>
          </p:spPr>
          <p:txBody>
            <a:bodyPr wrap="none" lIns="91430" tIns="45715" rIns="91430" bIns="45715">
              <a:spAutoFit/>
            </a:bodyPr>
            <a:lstStyle/>
            <a:p>
              <a:endParaRPr lang="en-US" sz="2400">
                <a:latin typeface="Times New Roman" pitchFamily="18" charset="0"/>
                <a:cs typeface="Times New Roman" pitchFamily="18" charset="0"/>
              </a:endParaRPr>
            </a:p>
          </p:txBody>
        </p:sp>
        <p:sp>
          <p:nvSpPr>
            <p:cNvPr id="94218" name="Text Box 10"/>
            <p:cNvSpPr txBox="1">
              <a:spLocks noChangeArrowheads="1"/>
            </p:cNvSpPr>
            <p:nvPr/>
          </p:nvSpPr>
          <p:spPr bwMode="auto">
            <a:xfrm>
              <a:off x="2880" y="1200"/>
              <a:ext cx="2913" cy="2713"/>
            </a:xfrm>
            <a:prstGeom prst="rect">
              <a:avLst/>
            </a:prstGeom>
            <a:solidFill>
              <a:schemeClr val="accent1"/>
            </a:solidFill>
            <a:ln w="9525">
              <a:solidFill>
                <a:schemeClr val="bg1"/>
              </a:solidFill>
              <a:miter lim="800000"/>
              <a:headEnd/>
              <a:tailEnd/>
            </a:ln>
            <a:effectLst>
              <a:outerShdw dist="107763" dir="2700000" algn="ctr" rotWithShape="0">
                <a:schemeClr val="bg2"/>
              </a:outerShdw>
            </a:effectLst>
          </p:spPr>
          <p:txBody>
            <a:bodyPr lIns="91430" tIns="45715" rIns="91430" bIns="45715">
              <a:spAutoFit/>
            </a:bodyPr>
            <a:lstStyle/>
            <a:p>
              <a:pPr marL="219075" indent="-219075">
                <a:lnSpc>
                  <a:spcPct val="90000"/>
                </a:lnSpc>
                <a:spcBef>
                  <a:spcPct val="20000"/>
                </a:spcBef>
                <a:buClr>
                  <a:schemeClr val="tx2"/>
                </a:buClr>
                <a:buSzPct val="90000"/>
                <a:buFont typeface="Symbol" pitchFamily="18" charset="2"/>
                <a:buChar char="¨"/>
                <a:defRPr/>
              </a:pPr>
              <a:r>
                <a:rPr lang="en-US" b="1" dirty="0">
                  <a:solidFill>
                    <a:schemeClr val="bg1"/>
                  </a:solidFill>
                  <a:cs typeface="Times New Roman" pitchFamily="18" charset="0"/>
                </a:rPr>
                <a:t>Legal foundation a mess with over 100 laws and regulations </a:t>
              </a:r>
            </a:p>
            <a:p>
              <a:pPr marL="219075" indent="-219075">
                <a:lnSpc>
                  <a:spcPct val="90000"/>
                </a:lnSpc>
                <a:spcBef>
                  <a:spcPct val="20000"/>
                </a:spcBef>
                <a:buClr>
                  <a:schemeClr val="tx2"/>
                </a:buClr>
                <a:buSzPct val="90000"/>
                <a:buFont typeface="Symbol" pitchFamily="18" charset="2"/>
                <a:buChar char="¨"/>
                <a:defRPr/>
              </a:pPr>
              <a:r>
                <a:rPr lang="en-US" b="1" dirty="0">
                  <a:solidFill>
                    <a:schemeClr val="bg1"/>
                  </a:solidFill>
                  <a:cs typeface="Times New Roman" pitchFamily="18" charset="0"/>
                </a:rPr>
                <a:t>New omnibus law needed for clarity and predictability in the process</a:t>
              </a:r>
            </a:p>
            <a:p>
              <a:pPr marL="219075" indent="-219075">
                <a:lnSpc>
                  <a:spcPct val="90000"/>
                </a:lnSpc>
                <a:spcBef>
                  <a:spcPct val="20000"/>
                </a:spcBef>
                <a:buClr>
                  <a:schemeClr val="tx2"/>
                </a:buClr>
                <a:buSzPct val="90000"/>
                <a:buFont typeface="Symbol" pitchFamily="18" charset="2"/>
                <a:buChar char="¨"/>
                <a:defRPr/>
              </a:pPr>
              <a:r>
                <a:rPr lang="en-US" b="1" dirty="0">
                  <a:solidFill>
                    <a:schemeClr val="bg1"/>
                  </a:solidFill>
                  <a:cs typeface="Times New Roman" pitchFamily="18" charset="0"/>
                </a:rPr>
                <a:t>New law in 2003 with determined efforts of reform minded public officials allied with strong and unified advocacy efforts of CSOs to offset entrenched vested interests</a:t>
              </a:r>
            </a:p>
            <a:p>
              <a:pPr marL="219075" indent="-219075">
                <a:lnSpc>
                  <a:spcPct val="90000"/>
                </a:lnSpc>
                <a:spcBef>
                  <a:spcPct val="20000"/>
                </a:spcBef>
                <a:buClr>
                  <a:schemeClr val="tx2"/>
                </a:buClr>
                <a:buSzPct val="90000"/>
                <a:buFont typeface="Symbol" pitchFamily="18" charset="2"/>
                <a:buChar char="¨"/>
                <a:defRPr/>
              </a:pPr>
              <a:r>
                <a:rPr lang="en-US" b="1" dirty="0">
                  <a:solidFill>
                    <a:schemeClr val="bg1"/>
                  </a:solidFill>
                  <a:cs typeface="Times New Roman" pitchFamily="18" charset="0"/>
                </a:rPr>
                <a:t>For credible enforcement: requirement that all bids and awards committees must have at least one observer from a certified CSO</a:t>
              </a:r>
            </a:p>
            <a:p>
              <a:pPr marL="219075" indent="-219075">
                <a:lnSpc>
                  <a:spcPct val="90000"/>
                </a:lnSpc>
                <a:spcBef>
                  <a:spcPct val="20000"/>
                </a:spcBef>
                <a:buClr>
                  <a:schemeClr val="tx2"/>
                </a:buClr>
                <a:buSzPct val="90000"/>
                <a:buFont typeface="Symbol" pitchFamily="18" charset="2"/>
                <a:buChar char="¨"/>
                <a:defRPr/>
              </a:pPr>
              <a:r>
                <a:rPr lang="en-US" b="1" dirty="0">
                  <a:solidFill>
                    <a:schemeClr val="bg1"/>
                  </a:solidFill>
                  <a:cs typeface="Times New Roman" pitchFamily="18" charset="0"/>
                </a:rPr>
                <a:t>Extensive training of CSOs now under way</a:t>
              </a:r>
            </a:p>
          </p:txBody>
        </p:sp>
      </p:grpSp>
      <p:sp>
        <p:nvSpPr>
          <p:cNvPr id="94212" name="Rectangle 4"/>
          <p:cNvSpPr>
            <a:spLocks noGrp="1" noChangeArrowheads="1"/>
          </p:cNvSpPr>
          <p:nvPr/>
        </p:nvSpPr>
        <p:spPr bwMode="auto">
          <a:xfrm>
            <a:off x="533400" y="1468438"/>
            <a:ext cx="3249613" cy="436562"/>
          </a:xfrm>
          <a:prstGeom prst="rect">
            <a:avLst/>
          </a:prstGeom>
          <a:noFill/>
          <a:ln w="9525">
            <a:noFill/>
            <a:miter lim="800000"/>
            <a:headEnd/>
            <a:tailEnd/>
          </a:ln>
        </p:spPr>
        <p:txBody>
          <a:bodyPr lIns="91430" tIns="45715" rIns="91430" bIns="45715"/>
          <a:lstStyle/>
          <a:p>
            <a:pPr marL="342900" indent="-342900">
              <a:lnSpc>
                <a:spcPct val="80000"/>
              </a:lnSpc>
              <a:spcBef>
                <a:spcPct val="20000"/>
              </a:spcBef>
            </a:pPr>
            <a:r>
              <a:rPr lang="en-US" sz="2200">
                <a:latin typeface="Verdana" pitchFamily="34" charset="0"/>
              </a:rPr>
              <a:t>Using ICT: Chile</a:t>
            </a:r>
          </a:p>
        </p:txBody>
      </p:sp>
    </p:spTree>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94212"/>
                                        </p:tgtEl>
                                        <p:attrNameLst>
                                          <p:attrName>style.visibility</p:attrName>
                                        </p:attrNameLst>
                                      </p:cBhvr>
                                      <p:to>
                                        <p:strVal val="visible"/>
                                      </p:to>
                                    </p:set>
                                    <p:anim calcmode="lin" valueType="num">
                                      <p:cBhvr additive="base">
                                        <p:cTn id="11" dur="500" fill="hold"/>
                                        <p:tgtEl>
                                          <p:spTgt spid="94212"/>
                                        </p:tgtEl>
                                        <p:attrNameLst>
                                          <p:attrName>ppt_x</p:attrName>
                                        </p:attrNameLst>
                                      </p:cBhvr>
                                      <p:tavLst>
                                        <p:tav tm="0">
                                          <p:val>
                                            <p:strVal val="0-#ppt_w/2"/>
                                          </p:val>
                                        </p:tav>
                                        <p:tav tm="100000">
                                          <p:val>
                                            <p:strVal val="#ppt_x"/>
                                          </p:val>
                                        </p:tav>
                                      </p:tavLst>
                                    </p:anim>
                                    <p:anim calcmode="lin" valueType="num">
                                      <p:cBhvr additive="base">
                                        <p:cTn id="12" dur="500" fill="hold"/>
                                        <p:tgtEl>
                                          <p:spTgt spid="94212"/>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212"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Oval 3"/>
          <p:cNvSpPr>
            <a:spLocks noChangeArrowheads="1"/>
          </p:cNvSpPr>
          <p:nvPr>
            <p:custDataLst>
              <p:tags r:id="rId1"/>
            </p:custDataLst>
          </p:nvPr>
        </p:nvSpPr>
        <p:spPr bwMode="gray">
          <a:xfrm>
            <a:off x="1892300" y="2574925"/>
            <a:ext cx="1189038" cy="203200"/>
          </a:xfrm>
          <a:prstGeom prst="ellipse">
            <a:avLst/>
          </a:prstGeom>
          <a:gradFill rotWithShape="1">
            <a:gsLst>
              <a:gs pos="0">
                <a:srgbClr val="969696"/>
              </a:gs>
              <a:gs pos="100000">
                <a:srgbClr val="FFFFFF"/>
              </a:gs>
            </a:gsLst>
            <a:path path="shape">
              <a:fillToRect l="50000" t="50000" r="50000" b="50000"/>
            </a:path>
          </a:gradFill>
          <a:ln w="9525">
            <a:noFill/>
            <a:round/>
            <a:headEnd/>
            <a:tailEnd/>
          </a:ln>
        </p:spPr>
        <p:txBody>
          <a:bodyPr wrap="none" lIns="90000" tIns="90000" rIns="72000" bIns="90000" anchor="ctr"/>
          <a:lstStyle/>
          <a:p>
            <a:endParaRPr lang="en-US" sz="1000" b="1">
              <a:latin typeface="Calibri" pitchFamily="34" charset="0"/>
            </a:endParaRPr>
          </a:p>
        </p:txBody>
      </p:sp>
      <p:sp>
        <p:nvSpPr>
          <p:cNvPr id="5" name="Freeform 4"/>
          <p:cNvSpPr>
            <a:spLocks noEditPoints="1"/>
          </p:cNvSpPr>
          <p:nvPr>
            <p:custDataLst>
              <p:tags r:id="rId2"/>
            </p:custDataLst>
          </p:nvPr>
        </p:nvSpPr>
        <p:spPr bwMode="gray">
          <a:xfrm>
            <a:off x="1152525" y="3006725"/>
            <a:ext cx="1550988" cy="1533525"/>
          </a:xfrm>
          <a:custGeom>
            <a:avLst/>
            <a:gdLst/>
            <a:ahLst/>
            <a:cxnLst>
              <a:cxn ang="0">
                <a:pos x="293" y="0"/>
              </a:cxn>
              <a:cxn ang="0">
                <a:pos x="0" y="293"/>
              </a:cxn>
              <a:cxn ang="0">
                <a:pos x="293" y="585"/>
              </a:cxn>
              <a:cxn ang="0">
                <a:pos x="586" y="293"/>
              </a:cxn>
              <a:cxn ang="0">
                <a:pos x="293" y="0"/>
              </a:cxn>
              <a:cxn ang="0">
                <a:pos x="293" y="539"/>
              </a:cxn>
              <a:cxn ang="0">
                <a:pos x="46" y="293"/>
              </a:cxn>
              <a:cxn ang="0">
                <a:pos x="293" y="46"/>
              </a:cxn>
              <a:cxn ang="0">
                <a:pos x="540" y="293"/>
              </a:cxn>
              <a:cxn ang="0">
                <a:pos x="293" y="539"/>
              </a:cxn>
            </a:cxnLst>
            <a:rect l="0" t="0" r="r" b="b"/>
            <a:pathLst>
              <a:path w="586" h="585">
                <a:moveTo>
                  <a:pt x="293" y="0"/>
                </a:moveTo>
                <a:cubicBezTo>
                  <a:pt x="131" y="0"/>
                  <a:pt x="0" y="131"/>
                  <a:pt x="0" y="293"/>
                </a:cubicBezTo>
                <a:cubicBezTo>
                  <a:pt x="0" y="454"/>
                  <a:pt x="131" y="585"/>
                  <a:pt x="293" y="585"/>
                </a:cubicBezTo>
                <a:cubicBezTo>
                  <a:pt x="454" y="585"/>
                  <a:pt x="586" y="454"/>
                  <a:pt x="586" y="293"/>
                </a:cubicBezTo>
                <a:cubicBezTo>
                  <a:pt x="586" y="131"/>
                  <a:pt x="454" y="0"/>
                  <a:pt x="293" y="0"/>
                </a:cubicBezTo>
                <a:close/>
                <a:moveTo>
                  <a:pt x="293" y="539"/>
                </a:moveTo>
                <a:cubicBezTo>
                  <a:pt x="156" y="539"/>
                  <a:pt x="46" y="429"/>
                  <a:pt x="46" y="293"/>
                </a:cubicBezTo>
                <a:cubicBezTo>
                  <a:pt x="46" y="156"/>
                  <a:pt x="156" y="46"/>
                  <a:pt x="293" y="46"/>
                </a:cubicBezTo>
                <a:cubicBezTo>
                  <a:pt x="429" y="46"/>
                  <a:pt x="540" y="156"/>
                  <a:pt x="540" y="293"/>
                </a:cubicBezTo>
                <a:cubicBezTo>
                  <a:pt x="540" y="429"/>
                  <a:pt x="429" y="539"/>
                  <a:pt x="293" y="539"/>
                </a:cubicBezTo>
                <a:close/>
              </a:path>
            </a:pathLst>
          </a:custGeom>
          <a:solidFill>
            <a:schemeClr val="accent6">
              <a:lumMod val="75000"/>
            </a:schemeClr>
          </a:solidFill>
          <a:ln w="19050">
            <a:solidFill>
              <a:schemeClr val="bg1"/>
            </a:solidFill>
            <a:round/>
            <a:headEnd/>
            <a:tailEnd/>
          </a:ln>
          <a:effectLst/>
        </p:spPr>
        <p:txBody>
          <a:bodyPr/>
          <a:lstStyle/>
          <a:p>
            <a:pPr fontAlgn="auto">
              <a:spcBef>
                <a:spcPts val="0"/>
              </a:spcBef>
              <a:spcAft>
                <a:spcPts val="0"/>
              </a:spcAft>
              <a:defRPr/>
            </a:pPr>
            <a:endParaRPr lang="en-US" sz="1000" b="1" dirty="0">
              <a:latin typeface="+mn-lt"/>
            </a:endParaRPr>
          </a:p>
        </p:txBody>
      </p:sp>
      <p:pic>
        <p:nvPicPr>
          <p:cNvPr id="56324" name="Picture 5" descr="fabrik"/>
          <p:cNvPicPr>
            <a:picLocks noChangeAspect="1" noChangeArrowheads="1"/>
          </p:cNvPicPr>
          <p:nvPr>
            <p:custDataLst>
              <p:tags r:id="rId3"/>
            </p:custDataLst>
          </p:nvPr>
        </p:nvPicPr>
        <p:blipFill>
          <a:blip r:embed="rId14" cstate="print"/>
          <a:srcRect/>
          <a:stretch>
            <a:fillRect/>
          </a:stretch>
        </p:blipFill>
        <p:spPr bwMode="auto">
          <a:xfrm>
            <a:off x="1211263" y="3844925"/>
            <a:ext cx="541337" cy="336550"/>
          </a:xfrm>
          <a:prstGeom prst="rect">
            <a:avLst/>
          </a:prstGeom>
          <a:noFill/>
          <a:ln w="9525">
            <a:noFill/>
            <a:miter lim="800000"/>
            <a:headEnd/>
            <a:tailEnd/>
          </a:ln>
        </p:spPr>
      </p:pic>
      <p:grpSp>
        <p:nvGrpSpPr>
          <p:cNvPr id="56325" name="Group 6"/>
          <p:cNvGrpSpPr>
            <a:grpSpLocks/>
          </p:cNvGrpSpPr>
          <p:nvPr>
            <p:custDataLst>
              <p:tags r:id="rId4"/>
            </p:custDataLst>
          </p:nvPr>
        </p:nvGrpSpPr>
        <p:grpSpPr bwMode="auto">
          <a:xfrm>
            <a:off x="1609725" y="2778125"/>
            <a:ext cx="498475" cy="496888"/>
            <a:chOff x="-5" y="1184"/>
            <a:chExt cx="5561" cy="2539"/>
          </a:xfrm>
        </p:grpSpPr>
        <p:sp>
          <p:nvSpPr>
            <p:cNvPr id="56355" name="Freeform 7"/>
            <p:cNvSpPr>
              <a:spLocks/>
            </p:cNvSpPr>
            <p:nvPr/>
          </p:nvSpPr>
          <p:spPr bwMode="auto">
            <a:xfrm>
              <a:off x="-5" y="3249"/>
              <a:ext cx="5561" cy="474"/>
            </a:xfrm>
            <a:custGeom>
              <a:avLst/>
              <a:gdLst>
                <a:gd name="T0" fmla="*/ 0 w 5561"/>
                <a:gd name="T1" fmla="*/ 254 h 474"/>
                <a:gd name="T2" fmla="*/ 7 w 5561"/>
                <a:gd name="T3" fmla="*/ 474 h 474"/>
                <a:gd name="T4" fmla="*/ 5335 w 5561"/>
                <a:gd name="T5" fmla="*/ 466 h 474"/>
                <a:gd name="T6" fmla="*/ 5561 w 5561"/>
                <a:gd name="T7" fmla="*/ 260 h 474"/>
                <a:gd name="T8" fmla="*/ 631 w 5561"/>
                <a:gd name="T9" fmla="*/ 0 h 474"/>
                <a:gd name="T10" fmla="*/ 0 w 5561"/>
                <a:gd name="T11" fmla="*/ 254 h 474"/>
                <a:gd name="T12" fmla="*/ 0 60000 65536"/>
                <a:gd name="T13" fmla="*/ 0 60000 65536"/>
                <a:gd name="T14" fmla="*/ 0 60000 65536"/>
                <a:gd name="T15" fmla="*/ 0 60000 65536"/>
                <a:gd name="T16" fmla="*/ 0 60000 65536"/>
                <a:gd name="T17" fmla="*/ 0 60000 65536"/>
                <a:gd name="T18" fmla="*/ 0 w 5561"/>
                <a:gd name="T19" fmla="*/ 0 h 474"/>
                <a:gd name="T20" fmla="*/ 5561 w 5561"/>
                <a:gd name="T21" fmla="*/ 474 h 474"/>
              </a:gdLst>
              <a:ahLst/>
              <a:cxnLst>
                <a:cxn ang="T12">
                  <a:pos x="T0" y="T1"/>
                </a:cxn>
                <a:cxn ang="T13">
                  <a:pos x="T2" y="T3"/>
                </a:cxn>
                <a:cxn ang="T14">
                  <a:pos x="T4" y="T5"/>
                </a:cxn>
                <a:cxn ang="T15">
                  <a:pos x="T6" y="T7"/>
                </a:cxn>
                <a:cxn ang="T16">
                  <a:pos x="T8" y="T9"/>
                </a:cxn>
                <a:cxn ang="T17">
                  <a:pos x="T10" y="T11"/>
                </a:cxn>
              </a:cxnLst>
              <a:rect l="T18" t="T19" r="T20" b="T21"/>
              <a:pathLst>
                <a:path w="5561" h="474">
                  <a:moveTo>
                    <a:pt x="0" y="254"/>
                  </a:moveTo>
                  <a:lnTo>
                    <a:pt x="7" y="474"/>
                  </a:lnTo>
                  <a:lnTo>
                    <a:pt x="5335" y="466"/>
                  </a:lnTo>
                  <a:lnTo>
                    <a:pt x="5561" y="260"/>
                  </a:lnTo>
                  <a:lnTo>
                    <a:pt x="631" y="0"/>
                  </a:lnTo>
                  <a:lnTo>
                    <a:pt x="0" y="254"/>
                  </a:lnTo>
                  <a:close/>
                </a:path>
              </a:pathLst>
            </a:custGeom>
            <a:gradFill rotWithShape="1">
              <a:gsLst>
                <a:gs pos="0">
                  <a:schemeClr val="accent2">
                    <a:alpha val="20000"/>
                  </a:schemeClr>
                </a:gs>
                <a:gs pos="100000">
                  <a:schemeClr val="accent1">
                    <a:alpha val="0"/>
                  </a:schemeClr>
                </a:gs>
              </a:gsLst>
              <a:lin ang="5400000" scaled="1"/>
            </a:gradFill>
            <a:ln w="9525">
              <a:noFill/>
              <a:round/>
              <a:headEnd/>
              <a:tailEnd/>
            </a:ln>
          </p:spPr>
          <p:txBody>
            <a:bodyPr anchor="ctr"/>
            <a:lstStyle/>
            <a:p>
              <a:endParaRPr lang="en-US"/>
            </a:p>
          </p:txBody>
        </p:sp>
        <p:grpSp>
          <p:nvGrpSpPr>
            <p:cNvPr id="56356" name="Group 8"/>
            <p:cNvGrpSpPr>
              <a:grpSpLocks/>
            </p:cNvGrpSpPr>
            <p:nvPr/>
          </p:nvGrpSpPr>
          <p:grpSpPr bwMode="auto">
            <a:xfrm>
              <a:off x="212" y="2939"/>
              <a:ext cx="5336" cy="579"/>
              <a:chOff x="212" y="2939"/>
              <a:chExt cx="5336" cy="579"/>
            </a:xfrm>
          </p:grpSpPr>
          <p:sp>
            <p:nvSpPr>
              <p:cNvPr id="56482" name="Freeform 9"/>
              <p:cNvSpPr>
                <a:spLocks/>
              </p:cNvSpPr>
              <p:nvPr/>
            </p:nvSpPr>
            <p:spPr bwMode="auto">
              <a:xfrm>
                <a:off x="212" y="3173"/>
                <a:ext cx="5336" cy="209"/>
              </a:xfrm>
              <a:custGeom>
                <a:avLst/>
                <a:gdLst>
                  <a:gd name="T0" fmla="*/ 0 w 5336"/>
                  <a:gd name="T1" fmla="*/ 209 h 209"/>
                  <a:gd name="T2" fmla="*/ 5336 w 5336"/>
                  <a:gd name="T3" fmla="*/ 209 h 209"/>
                  <a:gd name="T4" fmla="*/ 4636 w 5336"/>
                  <a:gd name="T5" fmla="*/ 2 h 209"/>
                  <a:gd name="T6" fmla="*/ 724 w 5336"/>
                  <a:gd name="T7" fmla="*/ 0 h 209"/>
                  <a:gd name="T8" fmla="*/ 0 w 5336"/>
                  <a:gd name="T9" fmla="*/ 209 h 209"/>
                  <a:gd name="T10" fmla="*/ 0 60000 65536"/>
                  <a:gd name="T11" fmla="*/ 0 60000 65536"/>
                  <a:gd name="T12" fmla="*/ 0 60000 65536"/>
                  <a:gd name="T13" fmla="*/ 0 60000 65536"/>
                  <a:gd name="T14" fmla="*/ 0 60000 65536"/>
                  <a:gd name="T15" fmla="*/ 0 w 5336"/>
                  <a:gd name="T16" fmla="*/ 0 h 209"/>
                  <a:gd name="T17" fmla="*/ 5336 w 5336"/>
                  <a:gd name="T18" fmla="*/ 209 h 209"/>
                </a:gdLst>
                <a:ahLst/>
                <a:cxnLst>
                  <a:cxn ang="T10">
                    <a:pos x="T0" y="T1"/>
                  </a:cxn>
                  <a:cxn ang="T11">
                    <a:pos x="T2" y="T3"/>
                  </a:cxn>
                  <a:cxn ang="T12">
                    <a:pos x="T4" y="T5"/>
                  </a:cxn>
                  <a:cxn ang="T13">
                    <a:pos x="T6" y="T7"/>
                  </a:cxn>
                  <a:cxn ang="T14">
                    <a:pos x="T8" y="T9"/>
                  </a:cxn>
                </a:cxnLst>
                <a:rect l="T15" t="T16" r="T17" b="T18"/>
                <a:pathLst>
                  <a:path w="5336" h="209">
                    <a:moveTo>
                      <a:pt x="0" y="209"/>
                    </a:moveTo>
                    <a:lnTo>
                      <a:pt x="5336" y="209"/>
                    </a:lnTo>
                    <a:lnTo>
                      <a:pt x="4636" y="2"/>
                    </a:lnTo>
                    <a:lnTo>
                      <a:pt x="724" y="0"/>
                    </a:lnTo>
                    <a:lnTo>
                      <a:pt x="0" y="209"/>
                    </a:lnTo>
                    <a:close/>
                  </a:path>
                </a:pathLst>
              </a:custGeom>
              <a:gradFill rotWithShape="1">
                <a:gsLst>
                  <a:gs pos="0">
                    <a:srgbClr val="333333"/>
                  </a:gs>
                  <a:gs pos="100000">
                    <a:srgbClr val="B2B2B2"/>
                  </a:gs>
                </a:gsLst>
                <a:lin ang="5400000" scaled="1"/>
              </a:gradFill>
              <a:ln w="9525">
                <a:noFill/>
                <a:round/>
                <a:headEnd/>
                <a:tailEnd/>
              </a:ln>
            </p:spPr>
            <p:txBody>
              <a:bodyPr anchor="ctr"/>
              <a:lstStyle/>
              <a:p>
                <a:endParaRPr lang="en-US"/>
              </a:p>
            </p:txBody>
          </p:sp>
          <p:sp>
            <p:nvSpPr>
              <p:cNvPr id="56483" name="Rectangle 10"/>
              <p:cNvSpPr>
                <a:spLocks noChangeArrowheads="1"/>
              </p:cNvSpPr>
              <p:nvPr/>
            </p:nvSpPr>
            <p:spPr bwMode="auto">
              <a:xfrm>
                <a:off x="212" y="3382"/>
                <a:ext cx="5336" cy="136"/>
              </a:xfrm>
              <a:prstGeom prst="rect">
                <a:avLst/>
              </a:prstGeom>
              <a:gradFill rotWithShape="1">
                <a:gsLst>
                  <a:gs pos="0">
                    <a:srgbClr val="5F5F5F"/>
                  </a:gs>
                  <a:gs pos="100000">
                    <a:srgbClr val="C0C0C0"/>
                  </a:gs>
                </a:gsLst>
                <a:lin ang="0" scaled="1"/>
              </a:gradFill>
              <a:ln w="9525">
                <a:noFill/>
                <a:miter lim="800000"/>
                <a:headEnd/>
                <a:tailEnd/>
              </a:ln>
            </p:spPr>
            <p:txBody>
              <a:bodyPr anchor="ctr"/>
              <a:lstStyle/>
              <a:p>
                <a:endParaRPr lang="en-US" sz="1000" b="1">
                  <a:latin typeface="Calibri" pitchFamily="34" charset="0"/>
                </a:endParaRPr>
              </a:p>
            </p:txBody>
          </p:sp>
          <p:sp>
            <p:nvSpPr>
              <p:cNvPr id="56484" name="Freeform 11"/>
              <p:cNvSpPr>
                <a:spLocks/>
              </p:cNvSpPr>
              <p:nvPr/>
            </p:nvSpPr>
            <p:spPr bwMode="auto">
              <a:xfrm>
                <a:off x="565" y="2939"/>
                <a:ext cx="4630" cy="234"/>
              </a:xfrm>
              <a:custGeom>
                <a:avLst/>
                <a:gdLst>
                  <a:gd name="T0" fmla="*/ 0 w 4630"/>
                  <a:gd name="T1" fmla="*/ 234 h 234"/>
                  <a:gd name="T2" fmla="*/ 4630 w 4630"/>
                  <a:gd name="T3" fmla="*/ 234 h 234"/>
                  <a:gd name="T4" fmla="*/ 3722 w 4630"/>
                  <a:gd name="T5" fmla="*/ 2 h 234"/>
                  <a:gd name="T6" fmla="*/ 929 w 4630"/>
                  <a:gd name="T7" fmla="*/ 0 h 234"/>
                  <a:gd name="T8" fmla="*/ 0 w 4630"/>
                  <a:gd name="T9" fmla="*/ 234 h 234"/>
                  <a:gd name="T10" fmla="*/ 0 60000 65536"/>
                  <a:gd name="T11" fmla="*/ 0 60000 65536"/>
                  <a:gd name="T12" fmla="*/ 0 60000 65536"/>
                  <a:gd name="T13" fmla="*/ 0 60000 65536"/>
                  <a:gd name="T14" fmla="*/ 0 60000 65536"/>
                  <a:gd name="T15" fmla="*/ 0 w 4630"/>
                  <a:gd name="T16" fmla="*/ 0 h 234"/>
                  <a:gd name="T17" fmla="*/ 4630 w 4630"/>
                  <a:gd name="T18" fmla="*/ 234 h 234"/>
                </a:gdLst>
                <a:ahLst/>
                <a:cxnLst>
                  <a:cxn ang="T10">
                    <a:pos x="T0" y="T1"/>
                  </a:cxn>
                  <a:cxn ang="T11">
                    <a:pos x="T2" y="T3"/>
                  </a:cxn>
                  <a:cxn ang="T12">
                    <a:pos x="T4" y="T5"/>
                  </a:cxn>
                  <a:cxn ang="T13">
                    <a:pos x="T6" y="T7"/>
                  </a:cxn>
                  <a:cxn ang="T14">
                    <a:pos x="T8" y="T9"/>
                  </a:cxn>
                </a:cxnLst>
                <a:rect l="T15" t="T16" r="T17" b="T18"/>
                <a:pathLst>
                  <a:path w="4630" h="234">
                    <a:moveTo>
                      <a:pt x="0" y="234"/>
                    </a:moveTo>
                    <a:lnTo>
                      <a:pt x="4630" y="234"/>
                    </a:lnTo>
                    <a:lnTo>
                      <a:pt x="3722" y="2"/>
                    </a:lnTo>
                    <a:lnTo>
                      <a:pt x="929" y="0"/>
                    </a:lnTo>
                    <a:lnTo>
                      <a:pt x="0" y="234"/>
                    </a:lnTo>
                    <a:close/>
                  </a:path>
                </a:pathLst>
              </a:custGeom>
              <a:gradFill rotWithShape="1">
                <a:gsLst>
                  <a:gs pos="0">
                    <a:srgbClr val="333333"/>
                  </a:gs>
                  <a:gs pos="100000">
                    <a:srgbClr val="B2B2B2"/>
                  </a:gs>
                </a:gsLst>
                <a:lin ang="5400000" scaled="1"/>
              </a:gradFill>
              <a:ln w="9525">
                <a:noFill/>
                <a:round/>
                <a:headEnd/>
                <a:tailEnd/>
              </a:ln>
            </p:spPr>
            <p:txBody>
              <a:bodyPr anchor="ctr"/>
              <a:lstStyle/>
              <a:p>
                <a:endParaRPr lang="en-US"/>
              </a:p>
            </p:txBody>
          </p:sp>
          <p:sp>
            <p:nvSpPr>
              <p:cNvPr id="56485" name="Rectangle 12"/>
              <p:cNvSpPr>
                <a:spLocks noChangeArrowheads="1"/>
              </p:cNvSpPr>
              <p:nvPr/>
            </p:nvSpPr>
            <p:spPr bwMode="auto">
              <a:xfrm>
                <a:off x="565" y="3173"/>
                <a:ext cx="4630" cy="137"/>
              </a:xfrm>
              <a:prstGeom prst="rect">
                <a:avLst/>
              </a:prstGeom>
              <a:gradFill rotWithShape="1">
                <a:gsLst>
                  <a:gs pos="0">
                    <a:srgbClr val="5F5F5F"/>
                  </a:gs>
                  <a:gs pos="100000">
                    <a:srgbClr val="C0C0C0"/>
                  </a:gs>
                </a:gsLst>
                <a:lin ang="0" scaled="1"/>
              </a:gradFill>
              <a:ln w="9525">
                <a:noFill/>
                <a:miter lim="800000"/>
                <a:headEnd/>
                <a:tailEnd/>
              </a:ln>
            </p:spPr>
            <p:txBody>
              <a:bodyPr anchor="ctr"/>
              <a:lstStyle/>
              <a:p>
                <a:endParaRPr lang="en-US" sz="1000" b="1">
                  <a:latin typeface="Calibri" pitchFamily="34" charset="0"/>
                </a:endParaRPr>
              </a:p>
            </p:txBody>
          </p:sp>
        </p:grpSp>
        <p:grpSp>
          <p:nvGrpSpPr>
            <p:cNvPr id="56357" name="Group 13"/>
            <p:cNvGrpSpPr>
              <a:grpSpLocks/>
            </p:cNvGrpSpPr>
            <p:nvPr/>
          </p:nvGrpSpPr>
          <p:grpSpPr bwMode="auto">
            <a:xfrm>
              <a:off x="565" y="1184"/>
              <a:ext cx="4630" cy="947"/>
              <a:chOff x="565" y="1184"/>
              <a:chExt cx="4630" cy="947"/>
            </a:xfrm>
          </p:grpSpPr>
          <p:sp>
            <p:nvSpPr>
              <p:cNvPr id="56478" name="Freeform 14"/>
              <p:cNvSpPr>
                <a:spLocks/>
              </p:cNvSpPr>
              <p:nvPr/>
            </p:nvSpPr>
            <p:spPr bwMode="auto">
              <a:xfrm>
                <a:off x="565" y="1926"/>
                <a:ext cx="4630" cy="205"/>
              </a:xfrm>
              <a:custGeom>
                <a:avLst/>
                <a:gdLst>
                  <a:gd name="T0" fmla="*/ 0 w 4630"/>
                  <a:gd name="T1" fmla="*/ 0 h 205"/>
                  <a:gd name="T2" fmla="*/ 4630 w 4630"/>
                  <a:gd name="T3" fmla="*/ 0 h 205"/>
                  <a:gd name="T4" fmla="*/ 3722 w 4630"/>
                  <a:gd name="T5" fmla="*/ 203 h 205"/>
                  <a:gd name="T6" fmla="*/ 929 w 4630"/>
                  <a:gd name="T7" fmla="*/ 205 h 205"/>
                  <a:gd name="T8" fmla="*/ 0 w 4630"/>
                  <a:gd name="T9" fmla="*/ 0 h 205"/>
                  <a:gd name="T10" fmla="*/ 0 60000 65536"/>
                  <a:gd name="T11" fmla="*/ 0 60000 65536"/>
                  <a:gd name="T12" fmla="*/ 0 60000 65536"/>
                  <a:gd name="T13" fmla="*/ 0 60000 65536"/>
                  <a:gd name="T14" fmla="*/ 0 60000 65536"/>
                  <a:gd name="T15" fmla="*/ 0 w 4630"/>
                  <a:gd name="T16" fmla="*/ 0 h 205"/>
                  <a:gd name="T17" fmla="*/ 4630 w 4630"/>
                  <a:gd name="T18" fmla="*/ 205 h 205"/>
                </a:gdLst>
                <a:ahLst/>
                <a:cxnLst>
                  <a:cxn ang="T10">
                    <a:pos x="T0" y="T1"/>
                  </a:cxn>
                  <a:cxn ang="T11">
                    <a:pos x="T2" y="T3"/>
                  </a:cxn>
                  <a:cxn ang="T12">
                    <a:pos x="T4" y="T5"/>
                  </a:cxn>
                  <a:cxn ang="T13">
                    <a:pos x="T6" y="T7"/>
                  </a:cxn>
                  <a:cxn ang="T14">
                    <a:pos x="T8" y="T9"/>
                  </a:cxn>
                </a:cxnLst>
                <a:rect l="T15" t="T16" r="T17" b="T18"/>
                <a:pathLst>
                  <a:path w="4630" h="205">
                    <a:moveTo>
                      <a:pt x="0" y="0"/>
                    </a:moveTo>
                    <a:lnTo>
                      <a:pt x="4630" y="0"/>
                    </a:lnTo>
                    <a:lnTo>
                      <a:pt x="3722" y="203"/>
                    </a:lnTo>
                    <a:lnTo>
                      <a:pt x="929" y="205"/>
                    </a:lnTo>
                    <a:lnTo>
                      <a:pt x="0" y="0"/>
                    </a:lnTo>
                    <a:close/>
                  </a:path>
                </a:pathLst>
              </a:custGeom>
              <a:gradFill rotWithShape="1">
                <a:gsLst>
                  <a:gs pos="0">
                    <a:srgbClr val="B2B2B2"/>
                  </a:gs>
                  <a:gs pos="100000">
                    <a:srgbClr val="333333"/>
                  </a:gs>
                </a:gsLst>
                <a:lin ang="5400000" scaled="1"/>
              </a:gradFill>
              <a:ln w="9525">
                <a:noFill/>
                <a:round/>
                <a:headEnd/>
                <a:tailEnd/>
              </a:ln>
            </p:spPr>
            <p:txBody>
              <a:bodyPr anchor="ctr"/>
              <a:lstStyle/>
              <a:p>
                <a:endParaRPr lang="en-US"/>
              </a:p>
            </p:txBody>
          </p:sp>
          <p:sp>
            <p:nvSpPr>
              <p:cNvPr id="56479" name="Freeform 15"/>
              <p:cNvSpPr>
                <a:spLocks/>
              </p:cNvSpPr>
              <p:nvPr/>
            </p:nvSpPr>
            <p:spPr bwMode="auto">
              <a:xfrm>
                <a:off x="565" y="1184"/>
                <a:ext cx="4622" cy="633"/>
              </a:xfrm>
              <a:custGeom>
                <a:avLst/>
                <a:gdLst>
                  <a:gd name="T0" fmla="*/ 0 w 4622"/>
                  <a:gd name="T1" fmla="*/ 633 h 633"/>
                  <a:gd name="T2" fmla="*/ 4622 w 4622"/>
                  <a:gd name="T3" fmla="*/ 633 h 633"/>
                  <a:gd name="T4" fmla="*/ 2312 w 4622"/>
                  <a:gd name="T5" fmla="*/ 0 h 633"/>
                  <a:gd name="T6" fmla="*/ 0 w 4622"/>
                  <a:gd name="T7" fmla="*/ 633 h 633"/>
                  <a:gd name="T8" fmla="*/ 0 60000 65536"/>
                  <a:gd name="T9" fmla="*/ 0 60000 65536"/>
                  <a:gd name="T10" fmla="*/ 0 60000 65536"/>
                  <a:gd name="T11" fmla="*/ 0 60000 65536"/>
                  <a:gd name="T12" fmla="*/ 0 w 4622"/>
                  <a:gd name="T13" fmla="*/ 0 h 633"/>
                  <a:gd name="T14" fmla="*/ 4622 w 4622"/>
                  <a:gd name="T15" fmla="*/ 633 h 633"/>
                </a:gdLst>
                <a:ahLst/>
                <a:cxnLst>
                  <a:cxn ang="T8">
                    <a:pos x="T0" y="T1"/>
                  </a:cxn>
                  <a:cxn ang="T9">
                    <a:pos x="T2" y="T3"/>
                  </a:cxn>
                  <a:cxn ang="T10">
                    <a:pos x="T4" y="T5"/>
                  </a:cxn>
                  <a:cxn ang="T11">
                    <a:pos x="T6" y="T7"/>
                  </a:cxn>
                </a:cxnLst>
                <a:rect l="T12" t="T13" r="T14" b="T15"/>
                <a:pathLst>
                  <a:path w="4622" h="633">
                    <a:moveTo>
                      <a:pt x="0" y="633"/>
                    </a:moveTo>
                    <a:lnTo>
                      <a:pt x="4622" y="633"/>
                    </a:lnTo>
                    <a:lnTo>
                      <a:pt x="2312" y="0"/>
                    </a:lnTo>
                    <a:lnTo>
                      <a:pt x="0" y="633"/>
                    </a:lnTo>
                    <a:close/>
                  </a:path>
                </a:pathLst>
              </a:custGeom>
              <a:gradFill rotWithShape="1">
                <a:gsLst>
                  <a:gs pos="0">
                    <a:srgbClr val="E5E5E5"/>
                  </a:gs>
                  <a:gs pos="100000">
                    <a:srgbClr val="B2B2B2"/>
                  </a:gs>
                </a:gsLst>
                <a:lin ang="5400000" scaled="1"/>
              </a:gradFill>
              <a:ln w="9525">
                <a:noFill/>
                <a:round/>
                <a:headEnd/>
                <a:tailEnd/>
              </a:ln>
            </p:spPr>
            <p:txBody>
              <a:bodyPr anchor="ctr"/>
              <a:lstStyle/>
              <a:p>
                <a:endParaRPr lang="en-US"/>
              </a:p>
            </p:txBody>
          </p:sp>
          <p:sp>
            <p:nvSpPr>
              <p:cNvPr id="56480" name="Freeform 16"/>
              <p:cNvSpPr>
                <a:spLocks/>
              </p:cNvSpPr>
              <p:nvPr/>
            </p:nvSpPr>
            <p:spPr bwMode="auto">
              <a:xfrm>
                <a:off x="565" y="1817"/>
                <a:ext cx="4622" cy="111"/>
              </a:xfrm>
              <a:custGeom>
                <a:avLst/>
                <a:gdLst>
                  <a:gd name="T0" fmla="*/ 0 w 4622"/>
                  <a:gd name="T1" fmla="*/ 0 h 111"/>
                  <a:gd name="T2" fmla="*/ 4622 w 4622"/>
                  <a:gd name="T3" fmla="*/ 0 h 111"/>
                  <a:gd name="T4" fmla="*/ 4622 w 4622"/>
                  <a:gd name="T5" fmla="*/ 109 h 111"/>
                  <a:gd name="T6" fmla="*/ 0 w 4622"/>
                  <a:gd name="T7" fmla="*/ 111 h 111"/>
                  <a:gd name="T8" fmla="*/ 0 w 4622"/>
                  <a:gd name="T9" fmla="*/ 0 h 111"/>
                  <a:gd name="T10" fmla="*/ 0 60000 65536"/>
                  <a:gd name="T11" fmla="*/ 0 60000 65536"/>
                  <a:gd name="T12" fmla="*/ 0 60000 65536"/>
                  <a:gd name="T13" fmla="*/ 0 60000 65536"/>
                  <a:gd name="T14" fmla="*/ 0 60000 65536"/>
                  <a:gd name="T15" fmla="*/ 0 w 4622"/>
                  <a:gd name="T16" fmla="*/ 0 h 111"/>
                  <a:gd name="T17" fmla="*/ 4622 w 4622"/>
                  <a:gd name="T18" fmla="*/ 111 h 111"/>
                </a:gdLst>
                <a:ahLst/>
                <a:cxnLst>
                  <a:cxn ang="T10">
                    <a:pos x="T0" y="T1"/>
                  </a:cxn>
                  <a:cxn ang="T11">
                    <a:pos x="T2" y="T3"/>
                  </a:cxn>
                  <a:cxn ang="T12">
                    <a:pos x="T4" y="T5"/>
                  </a:cxn>
                  <a:cxn ang="T13">
                    <a:pos x="T6" y="T7"/>
                  </a:cxn>
                  <a:cxn ang="T14">
                    <a:pos x="T8" y="T9"/>
                  </a:cxn>
                </a:cxnLst>
                <a:rect l="T15" t="T16" r="T17" b="T18"/>
                <a:pathLst>
                  <a:path w="4622" h="111">
                    <a:moveTo>
                      <a:pt x="0" y="0"/>
                    </a:moveTo>
                    <a:lnTo>
                      <a:pt x="4622" y="0"/>
                    </a:lnTo>
                    <a:lnTo>
                      <a:pt x="4622" y="109"/>
                    </a:lnTo>
                    <a:lnTo>
                      <a:pt x="0" y="111"/>
                    </a:lnTo>
                    <a:lnTo>
                      <a:pt x="0" y="0"/>
                    </a:lnTo>
                    <a:close/>
                  </a:path>
                </a:pathLst>
              </a:custGeom>
              <a:gradFill rotWithShape="1">
                <a:gsLst>
                  <a:gs pos="0">
                    <a:srgbClr val="B2B2B2"/>
                  </a:gs>
                  <a:gs pos="100000">
                    <a:srgbClr val="525252"/>
                  </a:gs>
                </a:gsLst>
                <a:lin ang="5400000" scaled="1"/>
              </a:gradFill>
              <a:ln w="9525">
                <a:noFill/>
                <a:round/>
                <a:headEnd/>
                <a:tailEnd/>
              </a:ln>
            </p:spPr>
            <p:txBody>
              <a:bodyPr anchor="ctr"/>
              <a:lstStyle/>
              <a:p>
                <a:endParaRPr lang="en-US"/>
              </a:p>
            </p:txBody>
          </p:sp>
          <p:sp>
            <p:nvSpPr>
              <p:cNvPr id="56481" name="Freeform 17"/>
              <p:cNvSpPr>
                <a:spLocks/>
              </p:cNvSpPr>
              <p:nvPr/>
            </p:nvSpPr>
            <p:spPr bwMode="auto">
              <a:xfrm>
                <a:off x="928" y="1286"/>
                <a:ext cx="3904" cy="531"/>
              </a:xfrm>
              <a:custGeom>
                <a:avLst/>
                <a:gdLst>
                  <a:gd name="T0" fmla="*/ 0 w 3904"/>
                  <a:gd name="T1" fmla="*/ 531 h 531"/>
                  <a:gd name="T2" fmla="*/ 3904 w 3904"/>
                  <a:gd name="T3" fmla="*/ 531 h 531"/>
                  <a:gd name="T4" fmla="*/ 1949 w 3904"/>
                  <a:gd name="T5" fmla="*/ 0 h 531"/>
                  <a:gd name="T6" fmla="*/ 0 w 3904"/>
                  <a:gd name="T7" fmla="*/ 531 h 531"/>
                  <a:gd name="T8" fmla="*/ 0 60000 65536"/>
                  <a:gd name="T9" fmla="*/ 0 60000 65536"/>
                  <a:gd name="T10" fmla="*/ 0 60000 65536"/>
                  <a:gd name="T11" fmla="*/ 0 60000 65536"/>
                  <a:gd name="T12" fmla="*/ 0 w 3904"/>
                  <a:gd name="T13" fmla="*/ 0 h 531"/>
                  <a:gd name="T14" fmla="*/ 3904 w 3904"/>
                  <a:gd name="T15" fmla="*/ 531 h 531"/>
                </a:gdLst>
                <a:ahLst/>
                <a:cxnLst>
                  <a:cxn ang="T8">
                    <a:pos x="T0" y="T1"/>
                  </a:cxn>
                  <a:cxn ang="T9">
                    <a:pos x="T2" y="T3"/>
                  </a:cxn>
                  <a:cxn ang="T10">
                    <a:pos x="T4" y="T5"/>
                  </a:cxn>
                  <a:cxn ang="T11">
                    <a:pos x="T6" y="T7"/>
                  </a:cxn>
                </a:cxnLst>
                <a:rect l="T12" t="T13" r="T14" b="T15"/>
                <a:pathLst>
                  <a:path w="3904" h="531">
                    <a:moveTo>
                      <a:pt x="0" y="531"/>
                    </a:moveTo>
                    <a:lnTo>
                      <a:pt x="3904" y="531"/>
                    </a:lnTo>
                    <a:lnTo>
                      <a:pt x="1949" y="0"/>
                    </a:lnTo>
                    <a:lnTo>
                      <a:pt x="0" y="531"/>
                    </a:lnTo>
                    <a:close/>
                  </a:path>
                </a:pathLst>
              </a:custGeom>
              <a:gradFill rotWithShape="1">
                <a:gsLst>
                  <a:gs pos="0">
                    <a:srgbClr val="A5A5A5"/>
                  </a:gs>
                  <a:gs pos="100000">
                    <a:srgbClr val="EAEAEA"/>
                  </a:gs>
                </a:gsLst>
                <a:lin ang="5400000" scaled="1"/>
              </a:gradFill>
              <a:ln w="9525">
                <a:noFill/>
                <a:round/>
                <a:headEnd/>
                <a:tailEnd/>
              </a:ln>
            </p:spPr>
            <p:txBody>
              <a:bodyPr anchor="ctr"/>
              <a:lstStyle/>
              <a:p>
                <a:endParaRPr lang="en-US"/>
              </a:p>
            </p:txBody>
          </p:sp>
        </p:grpSp>
        <p:grpSp>
          <p:nvGrpSpPr>
            <p:cNvPr id="56358" name="Group 18"/>
            <p:cNvGrpSpPr>
              <a:grpSpLocks/>
            </p:cNvGrpSpPr>
            <p:nvPr/>
          </p:nvGrpSpPr>
          <p:grpSpPr bwMode="auto">
            <a:xfrm>
              <a:off x="1005" y="1960"/>
              <a:ext cx="325" cy="1131"/>
              <a:chOff x="1571" y="1757"/>
              <a:chExt cx="361" cy="1107"/>
            </a:xfrm>
          </p:grpSpPr>
          <p:sp>
            <p:nvSpPr>
              <p:cNvPr id="56464" name="Freeform 19"/>
              <p:cNvSpPr>
                <a:spLocks/>
              </p:cNvSpPr>
              <p:nvPr/>
            </p:nvSpPr>
            <p:spPr bwMode="auto">
              <a:xfrm>
                <a:off x="1604" y="2776"/>
                <a:ext cx="291" cy="46"/>
              </a:xfrm>
              <a:custGeom>
                <a:avLst/>
                <a:gdLst>
                  <a:gd name="T0" fmla="*/ 13053079 w 63"/>
                  <a:gd name="T1" fmla="*/ 389050 h 10"/>
                  <a:gd name="T2" fmla="*/ 12655702 w 63"/>
                  <a:gd name="T3" fmla="*/ 0 h 10"/>
                  <a:gd name="T4" fmla="*/ 630916 w 63"/>
                  <a:gd name="T5" fmla="*/ 0 h 10"/>
                  <a:gd name="T6" fmla="*/ 0 w 63"/>
                  <a:gd name="T7" fmla="*/ 389050 h 10"/>
                  <a:gd name="T8" fmla="*/ 6642371 w 63"/>
                  <a:gd name="T9" fmla="*/ 2008148 h 10"/>
                  <a:gd name="T10" fmla="*/ 13053079 w 63"/>
                  <a:gd name="T11" fmla="*/ 389050 h 10"/>
                  <a:gd name="T12" fmla="*/ 0 60000 65536"/>
                  <a:gd name="T13" fmla="*/ 0 60000 65536"/>
                  <a:gd name="T14" fmla="*/ 0 60000 65536"/>
                  <a:gd name="T15" fmla="*/ 0 60000 65536"/>
                  <a:gd name="T16" fmla="*/ 0 60000 65536"/>
                  <a:gd name="T17" fmla="*/ 0 60000 65536"/>
                  <a:gd name="T18" fmla="*/ 0 w 63"/>
                  <a:gd name="T19" fmla="*/ 0 h 10"/>
                  <a:gd name="T20" fmla="*/ 63 w 63"/>
                  <a:gd name="T21" fmla="*/ 10 h 10"/>
                </a:gdLst>
                <a:ahLst/>
                <a:cxnLst>
                  <a:cxn ang="T12">
                    <a:pos x="T0" y="T1"/>
                  </a:cxn>
                  <a:cxn ang="T13">
                    <a:pos x="T2" y="T3"/>
                  </a:cxn>
                  <a:cxn ang="T14">
                    <a:pos x="T4" y="T5"/>
                  </a:cxn>
                  <a:cxn ang="T15">
                    <a:pos x="T6" y="T7"/>
                  </a:cxn>
                  <a:cxn ang="T16">
                    <a:pos x="T8" y="T9"/>
                  </a:cxn>
                  <a:cxn ang="T17">
                    <a:pos x="T10" y="T11"/>
                  </a:cxn>
                </a:cxnLst>
                <a:rect l="T18" t="T19" r="T20" b="T21"/>
                <a:pathLst>
                  <a:path w="63" h="10">
                    <a:moveTo>
                      <a:pt x="63" y="2"/>
                    </a:moveTo>
                    <a:cubicBezTo>
                      <a:pt x="62" y="2"/>
                      <a:pt x="61" y="1"/>
                      <a:pt x="61" y="0"/>
                    </a:cubicBezTo>
                    <a:cubicBezTo>
                      <a:pt x="47" y="3"/>
                      <a:pt x="16" y="3"/>
                      <a:pt x="3" y="0"/>
                    </a:cubicBezTo>
                    <a:cubicBezTo>
                      <a:pt x="2" y="1"/>
                      <a:pt x="1" y="2"/>
                      <a:pt x="0" y="2"/>
                    </a:cubicBezTo>
                    <a:cubicBezTo>
                      <a:pt x="0" y="7"/>
                      <a:pt x="14" y="10"/>
                      <a:pt x="32" y="10"/>
                    </a:cubicBezTo>
                    <a:cubicBezTo>
                      <a:pt x="49" y="10"/>
                      <a:pt x="63" y="7"/>
                      <a:pt x="63" y="2"/>
                    </a:cubicBezTo>
                    <a:close/>
                  </a:path>
                </a:pathLst>
              </a:custGeom>
              <a:gradFill rotWithShape="1">
                <a:gsLst>
                  <a:gs pos="0">
                    <a:srgbClr val="333333"/>
                  </a:gs>
                  <a:gs pos="50000">
                    <a:srgbClr val="777777"/>
                  </a:gs>
                  <a:gs pos="100000">
                    <a:srgbClr val="333333"/>
                  </a:gs>
                </a:gsLst>
                <a:lin ang="0" scaled="1"/>
              </a:gradFill>
              <a:ln w="9525">
                <a:noFill/>
                <a:round/>
                <a:headEnd/>
                <a:tailEnd/>
              </a:ln>
            </p:spPr>
            <p:txBody>
              <a:bodyPr anchor="ctr"/>
              <a:lstStyle/>
              <a:p>
                <a:endParaRPr lang="en-US"/>
              </a:p>
            </p:txBody>
          </p:sp>
          <p:sp>
            <p:nvSpPr>
              <p:cNvPr id="56465" name="Freeform 20"/>
              <p:cNvSpPr>
                <a:spLocks/>
              </p:cNvSpPr>
              <p:nvPr/>
            </p:nvSpPr>
            <p:spPr bwMode="auto">
              <a:xfrm>
                <a:off x="1618" y="1790"/>
                <a:ext cx="263" cy="46"/>
              </a:xfrm>
              <a:custGeom>
                <a:avLst/>
                <a:gdLst>
                  <a:gd name="T0" fmla="*/ 11704766 w 57"/>
                  <a:gd name="T1" fmla="*/ 1610529 h 10"/>
                  <a:gd name="T2" fmla="*/ 11309574 w 57"/>
                  <a:gd name="T3" fmla="*/ 2008148 h 10"/>
                  <a:gd name="T4" fmla="*/ 627292 w 57"/>
                  <a:gd name="T5" fmla="*/ 2008148 h 10"/>
                  <a:gd name="T6" fmla="*/ 0 w 57"/>
                  <a:gd name="T7" fmla="*/ 1610529 h 10"/>
                  <a:gd name="T8" fmla="*/ 5962354 w 57"/>
                  <a:gd name="T9" fmla="*/ 0 h 10"/>
                  <a:gd name="T10" fmla="*/ 11704766 w 57"/>
                  <a:gd name="T11" fmla="*/ 1610529 h 10"/>
                  <a:gd name="T12" fmla="*/ 0 60000 65536"/>
                  <a:gd name="T13" fmla="*/ 0 60000 65536"/>
                  <a:gd name="T14" fmla="*/ 0 60000 65536"/>
                  <a:gd name="T15" fmla="*/ 0 60000 65536"/>
                  <a:gd name="T16" fmla="*/ 0 60000 65536"/>
                  <a:gd name="T17" fmla="*/ 0 60000 65536"/>
                  <a:gd name="T18" fmla="*/ 0 w 57"/>
                  <a:gd name="T19" fmla="*/ 0 h 10"/>
                  <a:gd name="T20" fmla="*/ 57 w 57"/>
                  <a:gd name="T21" fmla="*/ 10 h 10"/>
                </a:gdLst>
                <a:ahLst/>
                <a:cxnLst>
                  <a:cxn ang="T12">
                    <a:pos x="T0" y="T1"/>
                  </a:cxn>
                  <a:cxn ang="T13">
                    <a:pos x="T2" y="T3"/>
                  </a:cxn>
                  <a:cxn ang="T14">
                    <a:pos x="T4" y="T5"/>
                  </a:cxn>
                  <a:cxn ang="T15">
                    <a:pos x="T6" y="T7"/>
                  </a:cxn>
                  <a:cxn ang="T16">
                    <a:pos x="T8" y="T9"/>
                  </a:cxn>
                  <a:cxn ang="T17">
                    <a:pos x="T10" y="T11"/>
                  </a:cxn>
                </a:cxnLst>
                <a:rect l="T18" t="T19" r="T20" b="T21"/>
                <a:pathLst>
                  <a:path w="57" h="10">
                    <a:moveTo>
                      <a:pt x="57" y="8"/>
                    </a:moveTo>
                    <a:cubicBezTo>
                      <a:pt x="56" y="8"/>
                      <a:pt x="55" y="9"/>
                      <a:pt x="55" y="10"/>
                    </a:cubicBezTo>
                    <a:cubicBezTo>
                      <a:pt x="43" y="7"/>
                      <a:pt x="15" y="7"/>
                      <a:pt x="3" y="10"/>
                    </a:cubicBezTo>
                    <a:cubicBezTo>
                      <a:pt x="2" y="9"/>
                      <a:pt x="2" y="8"/>
                      <a:pt x="0" y="8"/>
                    </a:cubicBezTo>
                    <a:cubicBezTo>
                      <a:pt x="0" y="4"/>
                      <a:pt x="13" y="0"/>
                      <a:pt x="29" y="0"/>
                    </a:cubicBezTo>
                    <a:cubicBezTo>
                      <a:pt x="44" y="0"/>
                      <a:pt x="57" y="4"/>
                      <a:pt x="57" y="8"/>
                    </a:cubicBezTo>
                    <a:close/>
                  </a:path>
                </a:pathLst>
              </a:custGeom>
              <a:gradFill rotWithShape="1">
                <a:gsLst>
                  <a:gs pos="0">
                    <a:srgbClr val="333333"/>
                  </a:gs>
                  <a:gs pos="50000">
                    <a:srgbClr val="777777"/>
                  </a:gs>
                  <a:gs pos="100000">
                    <a:srgbClr val="333333"/>
                  </a:gs>
                </a:gsLst>
                <a:lin ang="0" scaled="1"/>
              </a:gradFill>
              <a:ln w="9525">
                <a:noFill/>
                <a:round/>
                <a:headEnd/>
                <a:tailEnd/>
              </a:ln>
            </p:spPr>
            <p:txBody>
              <a:bodyPr anchor="ctr"/>
              <a:lstStyle/>
              <a:p>
                <a:endParaRPr lang="en-US"/>
              </a:p>
            </p:txBody>
          </p:sp>
          <p:sp>
            <p:nvSpPr>
              <p:cNvPr id="56466" name="Freeform 21"/>
              <p:cNvSpPr>
                <a:spLocks/>
              </p:cNvSpPr>
              <p:nvPr/>
            </p:nvSpPr>
            <p:spPr bwMode="auto">
              <a:xfrm>
                <a:off x="1571" y="2785"/>
                <a:ext cx="361" cy="79"/>
              </a:xfrm>
              <a:custGeom>
                <a:avLst/>
                <a:gdLst>
                  <a:gd name="T0" fmla="*/ 1454437 w 78"/>
                  <a:gd name="T1" fmla="*/ 0 h 17"/>
                  <a:gd name="T2" fmla="*/ 8235048 w 78"/>
                  <a:gd name="T3" fmla="*/ 1731605 h 17"/>
                  <a:gd name="T4" fmla="*/ 14741730 w 78"/>
                  <a:gd name="T5" fmla="*/ 0 h 17"/>
                  <a:gd name="T6" fmla="*/ 16196171 w 78"/>
                  <a:gd name="T7" fmla="*/ 1540834 h 17"/>
                  <a:gd name="T8" fmla="*/ 8235048 w 78"/>
                  <a:gd name="T9" fmla="*/ 3694932 h 17"/>
                  <a:gd name="T10" fmla="*/ 0 w 78"/>
                  <a:gd name="T11" fmla="*/ 1540834 h 17"/>
                  <a:gd name="T12" fmla="*/ 1454437 w 78"/>
                  <a:gd name="T13" fmla="*/ 0 h 17"/>
                  <a:gd name="T14" fmla="*/ 0 60000 65536"/>
                  <a:gd name="T15" fmla="*/ 0 60000 65536"/>
                  <a:gd name="T16" fmla="*/ 0 60000 65536"/>
                  <a:gd name="T17" fmla="*/ 0 60000 65536"/>
                  <a:gd name="T18" fmla="*/ 0 60000 65536"/>
                  <a:gd name="T19" fmla="*/ 0 60000 65536"/>
                  <a:gd name="T20" fmla="*/ 0 60000 65536"/>
                  <a:gd name="T21" fmla="*/ 0 w 78"/>
                  <a:gd name="T22" fmla="*/ 0 h 17"/>
                  <a:gd name="T23" fmla="*/ 78 w 78"/>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8" h="17">
                    <a:moveTo>
                      <a:pt x="7" y="0"/>
                    </a:moveTo>
                    <a:cubicBezTo>
                      <a:pt x="7" y="5"/>
                      <a:pt x="21" y="8"/>
                      <a:pt x="39" y="8"/>
                    </a:cubicBezTo>
                    <a:cubicBezTo>
                      <a:pt x="56" y="8"/>
                      <a:pt x="70" y="5"/>
                      <a:pt x="70" y="0"/>
                    </a:cubicBezTo>
                    <a:cubicBezTo>
                      <a:pt x="75" y="0"/>
                      <a:pt x="78" y="2"/>
                      <a:pt x="77" y="7"/>
                    </a:cubicBezTo>
                    <a:cubicBezTo>
                      <a:pt x="77" y="13"/>
                      <a:pt x="60" y="17"/>
                      <a:pt x="39" y="17"/>
                    </a:cubicBezTo>
                    <a:cubicBezTo>
                      <a:pt x="17" y="17"/>
                      <a:pt x="0" y="13"/>
                      <a:pt x="0" y="7"/>
                    </a:cubicBezTo>
                    <a:cubicBezTo>
                      <a:pt x="0" y="2"/>
                      <a:pt x="2" y="0"/>
                      <a:pt x="7" y="0"/>
                    </a:cubicBezTo>
                    <a:close/>
                  </a:path>
                </a:pathLst>
              </a:custGeom>
              <a:gradFill rotWithShape="1">
                <a:gsLst>
                  <a:gs pos="0">
                    <a:srgbClr val="4D4D4D"/>
                  </a:gs>
                  <a:gs pos="50000">
                    <a:srgbClr val="B2B2B2"/>
                  </a:gs>
                  <a:gs pos="100000">
                    <a:srgbClr val="4D4D4D"/>
                  </a:gs>
                </a:gsLst>
                <a:lin ang="0" scaled="1"/>
              </a:gradFill>
              <a:ln w="9525">
                <a:noFill/>
                <a:round/>
                <a:headEnd/>
                <a:tailEnd/>
              </a:ln>
            </p:spPr>
            <p:txBody>
              <a:bodyPr anchor="ctr"/>
              <a:lstStyle/>
              <a:p>
                <a:endParaRPr lang="en-US"/>
              </a:p>
            </p:txBody>
          </p:sp>
          <p:sp>
            <p:nvSpPr>
              <p:cNvPr id="56467" name="Freeform 22"/>
              <p:cNvSpPr>
                <a:spLocks/>
              </p:cNvSpPr>
              <p:nvPr/>
            </p:nvSpPr>
            <p:spPr bwMode="auto">
              <a:xfrm>
                <a:off x="1580" y="2744"/>
                <a:ext cx="338" cy="46"/>
              </a:xfrm>
              <a:custGeom>
                <a:avLst/>
                <a:gdLst>
                  <a:gd name="T0" fmla="*/ 1457859 w 73"/>
                  <a:gd name="T1" fmla="*/ 0 h 10"/>
                  <a:gd name="T2" fmla="*/ 7803447 w 73"/>
                  <a:gd name="T3" fmla="*/ 1005183 h 10"/>
                  <a:gd name="T4" fmla="*/ 13961538 w 73"/>
                  <a:gd name="T5" fmla="*/ 0 h 10"/>
                  <a:gd name="T6" fmla="*/ 15419401 w 73"/>
                  <a:gd name="T7" fmla="*/ 786664 h 10"/>
                  <a:gd name="T8" fmla="*/ 7803447 w 73"/>
                  <a:gd name="T9" fmla="*/ 2008148 h 10"/>
                  <a:gd name="T10" fmla="*/ 2098091 w 73"/>
                  <a:gd name="T11" fmla="*/ 1610529 h 10"/>
                  <a:gd name="T12" fmla="*/ 225617 w 73"/>
                  <a:gd name="T13" fmla="*/ 786664 h 10"/>
                  <a:gd name="T14" fmla="*/ 1457859 w 73"/>
                  <a:gd name="T15" fmla="*/ 0 h 10"/>
                  <a:gd name="T16" fmla="*/ 0 60000 65536"/>
                  <a:gd name="T17" fmla="*/ 0 60000 65536"/>
                  <a:gd name="T18" fmla="*/ 0 60000 65536"/>
                  <a:gd name="T19" fmla="*/ 0 60000 65536"/>
                  <a:gd name="T20" fmla="*/ 0 60000 65536"/>
                  <a:gd name="T21" fmla="*/ 0 60000 65536"/>
                  <a:gd name="T22" fmla="*/ 0 60000 65536"/>
                  <a:gd name="T23" fmla="*/ 0 60000 65536"/>
                  <a:gd name="T24" fmla="*/ 0 w 73"/>
                  <a:gd name="T25" fmla="*/ 0 h 10"/>
                  <a:gd name="T26" fmla="*/ 73 w 73"/>
                  <a:gd name="T27" fmla="*/ 10 h 1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3" h="10">
                    <a:moveTo>
                      <a:pt x="7" y="0"/>
                    </a:moveTo>
                    <a:cubicBezTo>
                      <a:pt x="7" y="2"/>
                      <a:pt x="20" y="5"/>
                      <a:pt x="37" y="5"/>
                    </a:cubicBezTo>
                    <a:cubicBezTo>
                      <a:pt x="53" y="5"/>
                      <a:pt x="66" y="2"/>
                      <a:pt x="66" y="0"/>
                    </a:cubicBezTo>
                    <a:cubicBezTo>
                      <a:pt x="71" y="0"/>
                      <a:pt x="73" y="1"/>
                      <a:pt x="73" y="4"/>
                    </a:cubicBezTo>
                    <a:cubicBezTo>
                      <a:pt x="73" y="7"/>
                      <a:pt x="56" y="10"/>
                      <a:pt x="37" y="10"/>
                    </a:cubicBezTo>
                    <a:cubicBezTo>
                      <a:pt x="26" y="10"/>
                      <a:pt x="17" y="9"/>
                      <a:pt x="10" y="8"/>
                    </a:cubicBezTo>
                    <a:cubicBezTo>
                      <a:pt x="4" y="7"/>
                      <a:pt x="1" y="5"/>
                      <a:pt x="1" y="4"/>
                    </a:cubicBezTo>
                    <a:cubicBezTo>
                      <a:pt x="0" y="1"/>
                      <a:pt x="3" y="0"/>
                      <a:pt x="7" y="0"/>
                    </a:cubicBezTo>
                    <a:close/>
                  </a:path>
                </a:pathLst>
              </a:custGeom>
              <a:gradFill rotWithShape="1">
                <a:gsLst>
                  <a:gs pos="0">
                    <a:srgbClr val="4D4D4D"/>
                  </a:gs>
                  <a:gs pos="50000">
                    <a:srgbClr val="B2B2B2"/>
                  </a:gs>
                  <a:gs pos="100000">
                    <a:srgbClr val="4D4D4D"/>
                  </a:gs>
                </a:gsLst>
                <a:lin ang="0" scaled="1"/>
              </a:gradFill>
              <a:ln w="9525">
                <a:noFill/>
                <a:round/>
                <a:headEnd/>
                <a:tailEnd/>
              </a:ln>
            </p:spPr>
            <p:txBody>
              <a:bodyPr anchor="ctr"/>
              <a:lstStyle/>
              <a:p>
                <a:endParaRPr lang="en-US"/>
              </a:p>
            </p:txBody>
          </p:sp>
          <p:sp>
            <p:nvSpPr>
              <p:cNvPr id="56468" name="Freeform 23"/>
              <p:cNvSpPr>
                <a:spLocks/>
              </p:cNvSpPr>
              <p:nvPr/>
            </p:nvSpPr>
            <p:spPr bwMode="auto">
              <a:xfrm>
                <a:off x="1590" y="1757"/>
                <a:ext cx="323" cy="69"/>
              </a:xfrm>
              <a:custGeom>
                <a:avLst/>
                <a:gdLst>
                  <a:gd name="T0" fmla="*/ 1244390 w 70"/>
                  <a:gd name="T1" fmla="*/ 3003009 h 15"/>
                  <a:gd name="T2" fmla="*/ 7218883 w 70"/>
                  <a:gd name="T3" fmla="*/ 1392498 h 15"/>
                  <a:gd name="T4" fmla="*/ 12963023 w 70"/>
                  <a:gd name="T5" fmla="*/ 3003009 h 15"/>
                  <a:gd name="T6" fmla="*/ 14159460 w 70"/>
                  <a:gd name="T7" fmla="*/ 1610529 h 15"/>
                  <a:gd name="T8" fmla="*/ 7218883 w 70"/>
                  <a:gd name="T9" fmla="*/ 0 h 15"/>
                  <a:gd name="T10" fmla="*/ 0 w 70"/>
                  <a:gd name="T11" fmla="*/ 1610529 h 15"/>
                  <a:gd name="T12" fmla="*/ 1244390 w 70"/>
                  <a:gd name="T13" fmla="*/ 3003009 h 15"/>
                  <a:gd name="T14" fmla="*/ 0 60000 65536"/>
                  <a:gd name="T15" fmla="*/ 0 60000 65536"/>
                  <a:gd name="T16" fmla="*/ 0 60000 65536"/>
                  <a:gd name="T17" fmla="*/ 0 60000 65536"/>
                  <a:gd name="T18" fmla="*/ 0 60000 65536"/>
                  <a:gd name="T19" fmla="*/ 0 60000 65536"/>
                  <a:gd name="T20" fmla="*/ 0 60000 65536"/>
                  <a:gd name="T21" fmla="*/ 0 w 70"/>
                  <a:gd name="T22" fmla="*/ 0 h 15"/>
                  <a:gd name="T23" fmla="*/ 70 w 70"/>
                  <a:gd name="T24" fmla="*/ 15 h 1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0" h="15">
                    <a:moveTo>
                      <a:pt x="6" y="15"/>
                    </a:moveTo>
                    <a:cubicBezTo>
                      <a:pt x="6" y="11"/>
                      <a:pt x="19" y="7"/>
                      <a:pt x="35" y="7"/>
                    </a:cubicBezTo>
                    <a:cubicBezTo>
                      <a:pt x="50" y="7"/>
                      <a:pt x="63" y="11"/>
                      <a:pt x="63" y="15"/>
                    </a:cubicBezTo>
                    <a:cubicBezTo>
                      <a:pt x="67" y="15"/>
                      <a:pt x="70" y="13"/>
                      <a:pt x="69" y="8"/>
                    </a:cubicBezTo>
                    <a:cubicBezTo>
                      <a:pt x="69" y="4"/>
                      <a:pt x="54" y="0"/>
                      <a:pt x="35" y="0"/>
                    </a:cubicBezTo>
                    <a:cubicBezTo>
                      <a:pt x="16" y="0"/>
                      <a:pt x="0" y="4"/>
                      <a:pt x="0" y="8"/>
                    </a:cubicBezTo>
                    <a:cubicBezTo>
                      <a:pt x="0" y="13"/>
                      <a:pt x="2" y="15"/>
                      <a:pt x="6" y="15"/>
                    </a:cubicBezTo>
                    <a:close/>
                  </a:path>
                </a:pathLst>
              </a:custGeom>
              <a:gradFill rotWithShape="1">
                <a:gsLst>
                  <a:gs pos="0">
                    <a:srgbClr val="4D4D4D"/>
                  </a:gs>
                  <a:gs pos="50000">
                    <a:srgbClr val="B2B2B2"/>
                  </a:gs>
                  <a:gs pos="100000">
                    <a:srgbClr val="4D4D4D"/>
                  </a:gs>
                </a:gsLst>
                <a:lin ang="0" scaled="1"/>
              </a:gradFill>
              <a:ln w="9525">
                <a:noFill/>
                <a:round/>
                <a:headEnd/>
                <a:tailEnd/>
              </a:ln>
            </p:spPr>
            <p:txBody>
              <a:bodyPr anchor="ctr"/>
              <a:lstStyle/>
              <a:p>
                <a:endParaRPr lang="en-US"/>
              </a:p>
            </p:txBody>
          </p:sp>
          <p:sp>
            <p:nvSpPr>
              <p:cNvPr id="56469" name="Freeform 24"/>
              <p:cNvSpPr>
                <a:spLocks/>
              </p:cNvSpPr>
              <p:nvPr/>
            </p:nvSpPr>
            <p:spPr bwMode="auto">
              <a:xfrm>
                <a:off x="1599" y="1826"/>
                <a:ext cx="300" cy="37"/>
              </a:xfrm>
              <a:custGeom>
                <a:avLst/>
                <a:gdLst>
                  <a:gd name="T0" fmla="*/ 1246048 w 65"/>
                  <a:gd name="T1" fmla="*/ 1673732 h 8"/>
                  <a:gd name="T2" fmla="*/ 6785575 w 65"/>
                  <a:gd name="T3" fmla="*/ 861101 h 8"/>
                  <a:gd name="T4" fmla="*/ 12130014 w 65"/>
                  <a:gd name="T5" fmla="*/ 1673732 h 8"/>
                  <a:gd name="T6" fmla="*/ 13386986 w 65"/>
                  <a:gd name="T7" fmla="*/ 1036805 h 8"/>
                  <a:gd name="T8" fmla="*/ 6785575 w 65"/>
                  <a:gd name="T9" fmla="*/ 0 h 8"/>
                  <a:gd name="T10" fmla="*/ 1874492 w 65"/>
                  <a:gd name="T11" fmla="*/ 224174 h 8"/>
                  <a:gd name="T12" fmla="*/ 221898 w 65"/>
                  <a:gd name="T13" fmla="*/ 1036805 h 8"/>
                  <a:gd name="T14" fmla="*/ 1246048 w 65"/>
                  <a:gd name="T15" fmla="*/ 1673732 h 8"/>
                  <a:gd name="T16" fmla="*/ 0 60000 65536"/>
                  <a:gd name="T17" fmla="*/ 0 60000 65536"/>
                  <a:gd name="T18" fmla="*/ 0 60000 65536"/>
                  <a:gd name="T19" fmla="*/ 0 60000 65536"/>
                  <a:gd name="T20" fmla="*/ 0 60000 65536"/>
                  <a:gd name="T21" fmla="*/ 0 60000 65536"/>
                  <a:gd name="T22" fmla="*/ 0 60000 65536"/>
                  <a:gd name="T23" fmla="*/ 0 60000 65536"/>
                  <a:gd name="T24" fmla="*/ 0 w 65"/>
                  <a:gd name="T25" fmla="*/ 0 h 8"/>
                  <a:gd name="T26" fmla="*/ 65 w 65"/>
                  <a:gd name="T27" fmla="*/ 8 h 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5" h="8">
                    <a:moveTo>
                      <a:pt x="6" y="8"/>
                    </a:moveTo>
                    <a:cubicBezTo>
                      <a:pt x="6" y="6"/>
                      <a:pt x="18" y="4"/>
                      <a:pt x="33" y="4"/>
                    </a:cubicBezTo>
                    <a:cubicBezTo>
                      <a:pt x="47" y="4"/>
                      <a:pt x="59" y="6"/>
                      <a:pt x="59" y="8"/>
                    </a:cubicBezTo>
                    <a:cubicBezTo>
                      <a:pt x="63" y="8"/>
                      <a:pt x="65" y="7"/>
                      <a:pt x="65" y="5"/>
                    </a:cubicBezTo>
                    <a:cubicBezTo>
                      <a:pt x="65" y="2"/>
                      <a:pt x="50" y="0"/>
                      <a:pt x="33" y="0"/>
                    </a:cubicBezTo>
                    <a:cubicBezTo>
                      <a:pt x="23" y="0"/>
                      <a:pt x="15" y="0"/>
                      <a:pt x="9" y="1"/>
                    </a:cubicBezTo>
                    <a:cubicBezTo>
                      <a:pt x="4" y="2"/>
                      <a:pt x="1" y="3"/>
                      <a:pt x="1" y="5"/>
                    </a:cubicBezTo>
                    <a:cubicBezTo>
                      <a:pt x="0" y="7"/>
                      <a:pt x="2" y="8"/>
                      <a:pt x="6" y="8"/>
                    </a:cubicBezTo>
                    <a:close/>
                  </a:path>
                </a:pathLst>
              </a:custGeom>
              <a:gradFill rotWithShape="1">
                <a:gsLst>
                  <a:gs pos="0">
                    <a:srgbClr val="4D4D4D"/>
                  </a:gs>
                  <a:gs pos="50000">
                    <a:srgbClr val="B2B2B2"/>
                  </a:gs>
                  <a:gs pos="100000">
                    <a:srgbClr val="4D4D4D"/>
                  </a:gs>
                </a:gsLst>
                <a:lin ang="0" scaled="1"/>
              </a:gradFill>
              <a:ln w="9525">
                <a:noFill/>
                <a:round/>
                <a:headEnd/>
                <a:tailEnd/>
              </a:ln>
            </p:spPr>
            <p:txBody>
              <a:bodyPr anchor="ctr"/>
              <a:lstStyle/>
              <a:p>
                <a:endParaRPr lang="en-US"/>
              </a:p>
            </p:txBody>
          </p:sp>
          <p:sp>
            <p:nvSpPr>
              <p:cNvPr id="56470" name="Freeform 25"/>
              <p:cNvSpPr>
                <a:spLocks/>
              </p:cNvSpPr>
              <p:nvPr/>
            </p:nvSpPr>
            <p:spPr bwMode="auto">
              <a:xfrm>
                <a:off x="1613" y="1845"/>
                <a:ext cx="273" cy="921"/>
              </a:xfrm>
              <a:custGeom>
                <a:avLst/>
                <a:gdLst>
                  <a:gd name="T0" fmla="*/ 11756955 w 59"/>
                  <a:gd name="T1" fmla="*/ 864347 h 199"/>
                  <a:gd name="T2" fmla="*/ 11756955 w 59"/>
                  <a:gd name="T3" fmla="*/ 864347 h 199"/>
                  <a:gd name="T4" fmla="*/ 12395534 w 59"/>
                  <a:gd name="T5" fmla="*/ 40843533 h 199"/>
                  <a:gd name="T6" fmla="*/ 12395534 w 59"/>
                  <a:gd name="T7" fmla="*/ 40843533 h 199"/>
                  <a:gd name="T8" fmla="*/ 6310322 w 59"/>
                  <a:gd name="T9" fmla="*/ 41894639 h 199"/>
                  <a:gd name="T10" fmla="*/ 0 w 59"/>
                  <a:gd name="T11" fmla="*/ 40843533 h 199"/>
                  <a:gd name="T12" fmla="*/ 638580 w 59"/>
                  <a:gd name="T13" fmla="*/ 864347 h 199"/>
                  <a:gd name="T14" fmla="*/ 6310322 w 59"/>
                  <a:gd name="T15" fmla="*/ 0 h 199"/>
                  <a:gd name="T16" fmla="*/ 11756955 w 59"/>
                  <a:gd name="T17" fmla="*/ 864347 h 19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9"/>
                  <a:gd name="T28" fmla="*/ 0 h 199"/>
                  <a:gd name="T29" fmla="*/ 59 w 59"/>
                  <a:gd name="T30" fmla="*/ 199 h 19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9" h="199">
                    <a:moveTo>
                      <a:pt x="56" y="4"/>
                    </a:moveTo>
                    <a:lnTo>
                      <a:pt x="56" y="4"/>
                    </a:lnTo>
                    <a:lnTo>
                      <a:pt x="59" y="194"/>
                    </a:lnTo>
                    <a:cubicBezTo>
                      <a:pt x="58" y="197"/>
                      <a:pt x="45" y="199"/>
                      <a:pt x="30" y="199"/>
                    </a:cubicBezTo>
                    <a:cubicBezTo>
                      <a:pt x="13" y="199"/>
                      <a:pt x="0" y="196"/>
                      <a:pt x="0" y="194"/>
                    </a:cubicBezTo>
                    <a:lnTo>
                      <a:pt x="3" y="4"/>
                    </a:lnTo>
                    <a:cubicBezTo>
                      <a:pt x="3" y="2"/>
                      <a:pt x="15" y="0"/>
                      <a:pt x="30" y="0"/>
                    </a:cubicBezTo>
                    <a:cubicBezTo>
                      <a:pt x="44" y="0"/>
                      <a:pt x="56" y="2"/>
                      <a:pt x="56" y="4"/>
                    </a:cubicBezTo>
                    <a:close/>
                  </a:path>
                </a:pathLst>
              </a:custGeom>
              <a:gradFill rotWithShape="1">
                <a:gsLst>
                  <a:gs pos="0">
                    <a:srgbClr val="808080"/>
                  </a:gs>
                  <a:gs pos="50000">
                    <a:srgbClr val="EAEAEA"/>
                  </a:gs>
                  <a:gs pos="100000">
                    <a:srgbClr val="808080"/>
                  </a:gs>
                </a:gsLst>
                <a:lin ang="0" scaled="1"/>
              </a:gradFill>
              <a:ln w="9525">
                <a:noFill/>
                <a:round/>
                <a:headEnd/>
                <a:tailEnd/>
              </a:ln>
            </p:spPr>
            <p:txBody>
              <a:bodyPr anchor="ctr"/>
              <a:lstStyle/>
              <a:p>
                <a:endParaRPr lang="en-US"/>
              </a:p>
            </p:txBody>
          </p:sp>
          <p:sp>
            <p:nvSpPr>
              <p:cNvPr id="56471" name="Freeform 26"/>
              <p:cNvSpPr>
                <a:spLocks/>
              </p:cNvSpPr>
              <p:nvPr/>
            </p:nvSpPr>
            <p:spPr bwMode="auto">
              <a:xfrm>
                <a:off x="1738" y="1864"/>
                <a:ext cx="27" cy="884"/>
              </a:xfrm>
              <a:custGeom>
                <a:avLst/>
                <a:gdLst>
                  <a:gd name="T0" fmla="*/ 863604 w 6"/>
                  <a:gd name="T1" fmla="*/ 864524 h 191"/>
                  <a:gd name="T2" fmla="*/ 863604 w 6"/>
                  <a:gd name="T3" fmla="*/ 864524 h 191"/>
                  <a:gd name="T4" fmla="*/ 1003833 w 6"/>
                  <a:gd name="T5" fmla="*/ 39169704 h 191"/>
                  <a:gd name="T6" fmla="*/ 1003833 w 6"/>
                  <a:gd name="T7" fmla="*/ 39345874 h 191"/>
                  <a:gd name="T8" fmla="*/ 522427 w 6"/>
                  <a:gd name="T9" fmla="*/ 40210398 h 191"/>
                  <a:gd name="T10" fmla="*/ 0 w 6"/>
                  <a:gd name="T11" fmla="*/ 39169704 h 191"/>
                  <a:gd name="T12" fmla="*/ 0 w 6"/>
                  <a:gd name="T13" fmla="*/ 864524 h 191"/>
                  <a:gd name="T14" fmla="*/ 522427 w 6"/>
                  <a:gd name="T15" fmla="*/ 0 h 191"/>
                  <a:gd name="T16" fmla="*/ 863604 w 6"/>
                  <a:gd name="T17" fmla="*/ 864524 h 19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
                  <a:gd name="T28" fmla="*/ 0 h 191"/>
                  <a:gd name="T29" fmla="*/ 6 w 6"/>
                  <a:gd name="T30" fmla="*/ 191 h 19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 h="191">
                    <a:moveTo>
                      <a:pt x="5" y="4"/>
                    </a:moveTo>
                    <a:lnTo>
                      <a:pt x="5" y="4"/>
                    </a:lnTo>
                    <a:lnTo>
                      <a:pt x="6" y="186"/>
                    </a:lnTo>
                    <a:lnTo>
                      <a:pt x="6" y="187"/>
                    </a:lnTo>
                    <a:cubicBezTo>
                      <a:pt x="6" y="189"/>
                      <a:pt x="4" y="191"/>
                      <a:pt x="3" y="191"/>
                    </a:cubicBezTo>
                    <a:cubicBezTo>
                      <a:pt x="1" y="191"/>
                      <a:pt x="0" y="189"/>
                      <a:pt x="0" y="186"/>
                    </a:cubicBezTo>
                    <a:lnTo>
                      <a:pt x="0" y="4"/>
                    </a:lnTo>
                    <a:cubicBezTo>
                      <a:pt x="0" y="2"/>
                      <a:pt x="1" y="0"/>
                      <a:pt x="3" y="0"/>
                    </a:cubicBezTo>
                    <a:cubicBezTo>
                      <a:pt x="4" y="0"/>
                      <a:pt x="5" y="1"/>
                      <a:pt x="5" y="4"/>
                    </a:cubicBezTo>
                    <a:close/>
                  </a:path>
                </a:pathLst>
              </a:custGeom>
              <a:gradFill rotWithShape="1">
                <a:gsLst>
                  <a:gs pos="0">
                    <a:srgbClr val="808080"/>
                  </a:gs>
                  <a:gs pos="50000">
                    <a:srgbClr val="EAEAEA"/>
                  </a:gs>
                  <a:gs pos="100000">
                    <a:srgbClr val="808080"/>
                  </a:gs>
                </a:gsLst>
                <a:lin ang="0" scaled="1"/>
              </a:gradFill>
              <a:ln w="9525">
                <a:noFill/>
                <a:round/>
                <a:headEnd/>
                <a:tailEnd/>
              </a:ln>
            </p:spPr>
            <p:txBody>
              <a:bodyPr anchor="ctr"/>
              <a:lstStyle/>
              <a:p>
                <a:endParaRPr lang="en-US"/>
              </a:p>
            </p:txBody>
          </p:sp>
          <p:sp>
            <p:nvSpPr>
              <p:cNvPr id="56472" name="Freeform 27"/>
              <p:cNvSpPr>
                <a:spLocks/>
              </p:cNvSpPr>
              <p:nvPr/>
            </p:nvSpPr>
            <p:spPr bwMode="auto">
              <a:xfrm>
                <a:off x="1803" y="1869"/>
                <a:ext cx="27" cy="870"/>
              </a:xfrm>
              <a:custGeom>
                <a:avLst/>
                <a:gdLst>
                  <a:gd name="T0" fmla="*/ 673677 w 6"/>
                  <a:gd name="T1" fmla="*/ 863568 h 188"/>
                  <a:gd name="T2" fmla="*/ 673677 w 6"/>
                  <a:gd name="T3" fmla="*/ 863568 h 188"/>
                  <a:gd name="T4" fmla="*/ 1003833 w 6"/>
                  <a:gd name="T5" fmla="*/ 38676587 h 188"/>
                  <a:gd name="T6" fmla="*/ 1003833 w 6"/>
                  <a:gd name="T7" fmla="*/ 38676587 h 188"/>
                  <a:gd name="T8" fmla="*/ 673677 w 6"/>
                  <a:gd name="T9" fmla="*/ 39540654 h 188"/>
                  <a:gd name="T10" fmla="*/ 191912 w 6"/>
                  <a:gd name="T11" fmla="*/ 38676587 h 188"/>
                  <a:gd name="T12" fmla="*/ 0 w 6"/>
                  <a:gd name="T13" fmla="*/ 863568 h 188"/>
                  <a:gd name="T14" fmla="*/ 341537 w 6"/>
                  <a:gd name="T15" fmla="*/ 0 h 188"/>
                  <a:gd name="T16" fmla="*/ 673677 w 6"/>
                  <a:gd name="T17" fmla="*/ 863568 h 18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
                  <a:gd name="T28" fmla="*/ 0 h 188"/>
                  <a:gd name="T29" fmla="*/ 6 w 6"/>
                  <a:gd name="T30" fmla="*/ 188 h 18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 h="188">
                    <a:moveTo>
                      <a:pt x="4" y="4"/>
                    </a:moveTo>
                    <a:lnTo>
                      <a:pt x="4" y="4"/>
                    </a:lnTo>
                    <a:lnTo>
                      <a:pt x="6" y="184"/>
                    </a:lnTo>
                    <a:cubicBezTo>
                      <a:pt x="6" y="186"/>
                      <a:pt x="5" y="188"/>
                      <a:pt x="4" y="188"/>
                    </a:cubicBezTo>
                    <a:cubicBezTo>
                      <a:pt x="2" y="188"/>
                      <a:pt x="1" y="186"/>
                      <a:pt x="1" y="184"/>
                    </a:cubicBezTo>
                    <a:lnTo>
                      <a:pt x="0" y="4"/>
                    </a:lnTo>
                    <a:cubicBezTo>
                      <a:pt x="0" y="2"/>
                      <a:pt x="1" y="0"/>
                      <a:pt x="2" y="0"/>
                    </a:cubicBezTo>
                    <a:cubicBezTo>
                      <a:pt x="3" y="0"/>
                      <a:pt x="4" y="2"/>
                      <a:pt x="4" y="4"/>
                    </a:cubicBezTo>
                    <a:close/>
                  </a:path>
                </a:pathLst>
              </a:custGeom>
              <a:gradFill rotWithShape="1">
                <a:gsLst>
                  <a:gs pos="0">
                    <a:srgbClr val="808080"/>
                  </a:gs>
                  <a:gs pos="50000">
                    <a:srgbClr val="EAEAEA"/>
                  </a:gs>
                  <a:gs pos="100000">
                    <a:srgbClr val="808080"/>
                  </a:gs>
                </a:gsLst>
                <a:lin ang="0" scaled="1"/>
              </a:gradFill>
              <a:ln w="9525">
                <a:noFill/>
                <a:round/>
                <a:headEnd/>
                <a:tailEnd/>
              </a:ln>
            </p:spPr>
            <p:txBody>
              <a:bodyPr anchor="ctr"/>
              <a:lstStyle/>
              <a:p>
                <a:endParaRPr lang="en-US"/>
              </a:p>
            </p:txBody>
          </p:sp>
          <p:sp>
            <p:nvSpPr>
              <p:cNvPr id="56473" name="Freeform 28"/>
              <p:cNvSpPr>
                <a:spLocks/>
              </p:cNvSpPr>
              <p:nvPr/>
            </p:nvSpPr>
            <p:spPr bwMode="auto">
              <a:xfrm>
                <a:off x="1844" y="1882"/>
                <a:ext cx="19" cy="848"/>
              </a:xfrm>
              <a:custGeom>
                <a:avLst/>
                <a:gdLst>
                  <a:gd name="T0" fmla="*/ 539063 w 4"/>
                  <a:gd name="T1" fmla="*/ 643178 h 183"/>
                  <a:gd name="T2" fmla="*/ 539063 w 4"/>
                  <a:gd name="T3" fmla="*/ 643178 h 183"/>
                  <a:gd name="T4" fmla="*/ 1032393 w 4"/>
                  <a:gd name="T5" fmla="*/ 38029154 h 183"/>
                  <a:gd name="T6" fmla="*/ 1032393 w 4"/>
                  <a:gd name="T7" fmla="*/ 38029154 h 183"/>
                  <a:gd name="T8" fmla="*/ 756950 w 4"/>
                  <a:gd name="T9" fmla="*/ 38909879 h 183"/>
                  <a:gd name="T10" fmla="*/ 539063 w 4"/>
                  <a:gd name="T11" fmla="*/ 38029154 h 183"/>
                  <a:gd name="T12" fmla="*/ 0 w 4"/>
                  <a:gd name="T13" fmla="*/ 643178 h 183"/>
                  <a:gd name="T14" fmla="*/ 275419 w 4"/>
                  <a:gd name="T15" fmla="*/ 0 h 183"/>
                  <a:gd name="T16" fmla="*/ 539063 w 4"/>
                  <a:gd name="T17" fmla="*/ 643178 h 18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
                  <a:gd name="T28" fmla="*/ 0 h 183"/>
                  <a:gd name="T29" fmla="*/ 4 w 4"/>
                  <a:gd name="T30" fmla="*/ 183 h 18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 h="183">
                    <a:moveTo>
                      <a:pt x="2" y="3"/>
                    </a:moveTo>
                    <a:lnTo>
                      <a:pt x="2" y="3"/>
                    </a:lnTo>
                    <a:lnTo>
                      <a:pt x="4" y="179"/>
                    </a:lnTo>
                    <a:cubicBezTo>
                      <a:pt x="4" y="181"/>
                      <a:pt x="4" y="183"/>
                      <a:pt x="3" y="183"/>
                    </a:cubicBezTo>
                    <a:cubicBezTo>
                      <a:pt x="3" y="183"/>
                      <a:pt x="2" y="181"/>
                      <a:pt x="2" y="179"/>
                    </a:cubicBezTo>
                    <a:lnTo>
                      <a:pt x="0" y="3"/>
                    </a:lnTo>
                    <a:cubicBezTo>
                      <a:pt x="0" y="1"/>
                      <a:pt x="1" y="0"/>
                      <a:pt x="1" y="0"/>
                    </a:cubicBezTo>
                    <a:cubicBezTo>
                      <a:pt x="2" y="0"/>
                      <a:pt x="2" y="1"/>
                      <a:pt x="2" y="3"/>
                    </a:cubicBezTo>
                    <a:close/>
                  </a:path>
                </a:pathLst>
              </a:custGeom>
              <a:gradFill rotWithShape="1">
                <a:gsLst>
                  <a:gs pos="0">
                    <a:srgbClr val="808080"/>
                  </a:gs>
                  <a:gs pos="50000">
                    <a:srgbClr val="EAEAEA"/>
                  </a:gs>
                  <a:gs pos="100000">
                    <a:srgbClr val="808080"/>
                  </a:gs>
                </a:gsLst>
                <a:lin ang="0" scaled="1"/>
              </a:gradFill>
              <a:ln w="9525">
                <a:noFill/>
                <a:round/>
                <a:headEnd/>
                <a:tailEnd/>
              </a:ln>
            </p:spPr>
            <p:txBody>
              <a:bodyPr anchor="ctr"/>
              <a:lstStyle/>
              <a:p>
                <a:endParaRPr lang="en-US"/>
              </a:p>
            </p:txBody>
          </p:sp>
          <p:sp>
            <p:nvSpPr>
              <p:cNvPr id="56474" name="Freeform 29"/>
              <p:cNvSpPr>
                <a:spLocks/>
              </p:cNvSpPr>
              <p:nvPr/>
            </p:nvSpPr>
            <p:spPr bwMode="auto">
              <a:xfrm>
                <a:off x="1863" y="1882"/>
                <a:ext cx="14" cy="842"/>
              </a:xfrm>
              <a:custGeom>
                <a:avLst/>
                <a:gdLst>
                  <a:gd name="T0" fmla="*/ 236703 w 3"/>
                  <a:gd name="T1" fmla="*/ 862555 h 182"/>
                  <a:gd name="T2" fmla="*/ 236703 w 3"/>
                  <a:gd name="T3" fmla="*/ 862555 h 182"/>
                  <a:gd name="T4" fmla="*/ 670647 w 3"/>
                  <a:gd name="T5" fmla="*/ 37336682 h 182"/>
                  <a:gd name="T6" fmla="*/ 670647 w 3"/>
                  <a:gd name="T7" fmla="*/ 37563449 h 182"/>
                  <a:gd name="T8" fmla="*/ 670647 w 3"/>
                  <a:gd name="T9" fmla="*/ 38190637 h 182"/>
                  <a:gd name="T10" fmla="*/ 433967 w 3"/>
                  <a:gd name="T11" fmla="*/ 37336682 h 182"/>
                  <a:gd name="T12" fmla="*/ 0 w 3"/>
                  <a:gd name="T13" fmla="*/ 862555 h 182"/>
                  <a:gd name="T14" fmla="*/ 236703 w 3"/>
                  <a:gd name="T15" fmla="*/ 0 h 182"/>
                  <a:gd name="T16" fmla="*/ 236703 w 3"/>
                  <a:gd name="T17" fmla="*/ 862555 h 18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
                  <a:gd name="T28" fmla="*/ 0 h 182"/>
                  <a:gd name="T29" fmla="*/ 3 w 3"/>
                  <a:gd name="T30" fmla="*/ 182 h 18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 h="182">
                    <a:moveTo>
                      <a:pt x="1" y="4"/>
                    </a:moveTo>
                    <a:lnTo>
                      <a:pt x="1" y="4"/>
                    </a:lnTo>
                    <a:lnTo>
                      <a:pt x="3" y="178"/>
                    </a:lnTo>
                    <a:lnTo>
                      <a:pt x="3" y="179"/>
                    </a:lnTo>
                    <a:cubicBezTo>
                      <a:pt x="3" y="181"/>
                      <a:pt x="3" y="182"/>
                      <a:pt x="3" y="182"/>
                    </a:cubicBezTo>
                    <a:cubicBezTo>
                      <a:pt x="2" y="182"/>
                      <a:pt x="2" y="181"/>
                      <a:pt x="2" y="178"/>
                    </a:cubicBezTo>
                    <a:lnTo>
                      <a:pt x="0" y="4"/>
                    </a:lnTo>
                    <a:cubicBezTo>
                      <a:pt x="0" y="2"/>
                      <a:pt x="0" y="0"/>
                      <a:pt x="1" y="0"/>
                    </a:cubicBezTo>
                    <a:cubicBezTo>
                      <a:pt x="1" y="0"/>
                      <a:pt x="1" y="2"/>
                      <a:pt x="1" y="4"/>
                    </a:cubicBezTo>
                    <a:close/>
                  </a:path>
                </a:pathLst>
              </a:custGeom>
              <a:gradFill rotWithShape="1">
                <a:gsLst>
                  <a:gs pos="0">
                    <a:srgbClr val="808080"/>
                  </a:gs>
                  <a:gs pos="50000">
                    <a:srgbClr val="EAEAEA"/>
                  </a:gs>
                  <a:gs pos="100000">
                    <a:srgbClr val="808080"/>
                  </a:gs>
                </a:gsLst>
                <a:lin ang="0" scaled="1"/>
              </a:gradFill>
              <a:ln w="9525">
                <a:noFill/>
                <a:round/>
                <a:headEnd/>
                <a:tailEnd/>
              </a:ln>
            </p:spPr>
            <p:txBody>
              <a:bodyPr anchor="ctr"/>
              <a:lstStyle/>
              <a:p>
                <a:endParaRPr lang="en-US"/>
              </a:p>
            </p:txBody>
          </p:sp>
          <p:sp>
            <p:nvSpPr>
              <p:cNvPr id="56475" name="Freeform 30"/>
              <p:cNvSpPr>
                <a:spLocks/>
              </p:cNvSpPr>
              <p:nvPr/>
            </p:nvSpPr>
            <p:spPr bwMode="auto">
              <a:xfrm>
                <a:off x="1669" y="1869"/>
                <a:ext cx="27" cy="870"/>
              </a:xfrm>
              <a:custGeom>
                <a:avLst/>
                <a:gdLst>
                  <a:gd name="T0" fmla="*/ 341537 w 6"/>
                  <a:gd name="T1" fmla="*/ 863568 h 188"/>
                  <a:gd name="T2" fmla="*/ 341537 w 6"/>
                  <a:gd name="T3" fmla="*/ 863568 h 188"/>
                  <a:gd name="T4" fmla="*/ 0 w 6"/>
                  <a:gd name="T5" fmla="*/ 38676587 h 188"/>
                  <a:gd name="T6" fmla="*/ 0 w 6"/>
                  <a:gd name="T7" fmla="*/ 38676587 h 188"/>
                  <a:gd name="T8" fmla="*/ 341537 w 6"/>
                  <a:gd name="T9" fmla="*/ 39540654 h 188"/>
                  <a:gd name="T10" fmla="*/ 863604 w 6"/>
                  <a:gd name="T11" fmla="*/ 38676587 h 188"/>
                  <a:gd name="T12" fmla="*/ 1003833 w 6"/>
                  <a:gd name="T13" fmla="*/ 863568 h 188"/>
                  <a:gd name="T14" fmla="*/ 673677 w 6"/>
                  <a:gd name="T15" fmla="*/ 0 h 188"/>
                  <a:gd name="T16" fmla="*/ 341537 w 6"/>
                  <a:gd name="T17" fmla="*/ 863568 h 18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
                  <a:gd name="T28" fmla="*/ 0 h 188"/>
                  <a:gd name="T29" fmla="*/ 6 w 6"/>
                  <a:gd name="T30" fmla="*/ 188 h 18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 h="188">
                    <a:moveTo>
                      <a:pt x="2" y="4"/>
                    </a:moveTo>
                    <a:lnTo>
                      <a:pt x="2" y="4"/>
                    </a:lnTo>
                    <a:lnTo>
                      <a:pt x="0" y="184"/>
                    </a:lnTo>
                    <a:cubicBezTo>
                      <a:pt x="0" y="186"/>
                      <a:pt x="1" y="188"/>
                      <a:pt x="2" y="188"/>
                    </a:cubicBezTo>
                    <a:cubicBezTo>
                      <a:pt x="4" y="188"/>
                      <a:pt x="5" y="186"/>
                      <a:pt x="5" y="184"/>
                    </a:cubicBezTo>
                    <a:lnTo>
                      <a:pt x="6" y="4"/>
                    </a:lnTo>
                    <a:cubicBezTo>
                      <a:pt x="6" y="2"/>
                      <a:pt x="6" y="0"/>
                      <a:pt x="4" y="0"/>
                    </a:cubicBezTo>
                    <a:cubicBezTo>
                      <a:pt x="3" y="0"/>
                      <a:pt x="3" y="2"/>
                      <a:pt x="2" y="4"/>
                    </a:cubicBezTo>
                    <a:close/>
                  </a:path>
                </a:pathLst>
              </a:custGeom>
              <a:gradFill rotWithShape="1">
                <a:gsLst>
                  <a:gs pos="0">
                    <a:srgbClr val="808080"/>
                  </a:gs>
                  <a:gs pos="50000">
                    <a:srgbClr val="EAEAEA"/>
                  </a:gs>
                  <a:gs pos="100000">
                    <a:srgbClr val="808080"/>
                  </a:gs>
                </a:gsLst>
                <a:lin ang="0" scaled="1"/>
              </a:gradFill>
              <a:ln w="9525">
                <a:noFill/>
                <a:round/>
                <a:headEnd/>
                <a:tailEnd/>
              </a:ln>
            </p:spPr>
            <p:txBody>
              <a:bodyPr anchor="ctr"/>
              <a:lstStyle/>
              <a:p>
                <a:endParaRPr lang="en-US"/>
              </a:p>
            </p:txBody>
          </p:sp>
          <p:sp>
            <p:nvSpPr>
              <p:cNvPr id="56476" name="Freeform 31"/>
              <p:cNvSpPr>
                <a:spLocks/>
              </p:cNvSpPr>
              <p:nvPr/>
            </p:nvSpPr>
            <p:spPr bwMode="auto">
              <a:xfrm>
                <a:off x="1636" y="1882"/>
                <a:ext cx="18" cy="848"/>
              </a:xfrm>
              <a:custGeom>
                <a:avLst/>
                <a:gdLst>
                  <a:gd name="T0" fmla="*/ 332140 w 4"/>
                  <a:gd name="T1" fmla="*/ 643178 h 183"/>
                  <a:gd name="T2" fmla="*/ 332140 w 4"/>
                  <a:gd name="T3" fmla="*/ 643178 h 183"/>
                  <a:gd name="T4" fmla="*/ 0 w 4"/>
                  <a:gd name="T5" fmla="*/ 38029154 h 183"/>
                  <a:gd name="T6" fmla="*/ 0 w 4"/>
                  <a:gd name="T7" fmla="*/ 38029154 h 183"/>
                  <a:gd name="T8" fmla="*/ 182430 w 4"/>
                  <a:gd name="T9" fmla="*/ 38909879 h 183"/>
                  <a:gd name="T10" fmla="*/ 332140 w 4"/>
                  <a:gd name="T11" fmla="*/ 38029154 h 183"/>
                  <a:gd name="T12" fmla="*/ 671670 w 4"/>
                  <a:gd name="T13" fmla="*/ 643178 h 183"/>
                  <a:gd name="T14" fmla="*/ 481401 w 4"/>
                  <a:gd name="T15" fmla="*/ 0 h 183"/>
                  <a:gd name="T16" fmla="*/ 332140 w 4"/>
                  <a:gd name="T17" fmla="*/ 643178 h 18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
                  <a:gd name="T28" fmla="*/ 0 h 183"/>
                  <a:gd name="T29" fmla="*/ 4 w 4"/>
                  <a:gd name="T30" fmla="*/ 183 h 18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 h="183">
                    <a:moveTo>
                      <a:pt x="2" y="3"/>
                    </a:moveTo>
                    <a:lnTo>
                      <a:pt x="2" y="3"/>
                    </a:lnTo>
                    <a:lnTo>
                      <a:pt x="0" y="179"/>
                    </a:lnTo>
                    <a:cubicBezTo>
                      <a:pt x="0" y="181"/>
                      <a:pt x="0" y="183"/>
                      <a:pt x="1" y="183"/>
                    </a:cubicBezTo>
                    <a:cubicBezTo>
                      <a:pt x="2" y="183"/>
                      <a:pt x="2" y="181"/>
                      <a:pt x="2" y="179"/>
                    </a:cubicBezTo>
                    <a:lnTo>
                      <a:pt x="4" y="3"/>
                    </a:lnTo>
                    <a:cubicBezTo>
                      <a:pt x="4" y="1"/>
                      <a:pt x="4" y="0"/>
                      <a:pt x="3" y="0"/>
                    </a:cubicBezTo>
                    <a:cubicBezTo>
                      <a:pt x="2" y="0"/>
                      <a:pt x="2" y="1"/>
                      <a:pt x="2" y="3"/>
                    </a:cubicBezTo>
                    <a:close/>
                  </a:path>
                </a:pathLst>
              </a:custGeom>
              <a:gradFill rotWithShape="1">
                <a:gsLst>
                  <a:gs pos="0">
                    <a:srgbClr val="808080"/>
                  </a:gs>
                  <a:gs pos="50000">
                    <a:srgbClr val="EAEAEA"/>
                  </a:gs>
                  <a:gs pos="100000">
                    <a:srgbClr val="808080"/>
                  </a:gs>
                </a:gsLst>
                <a:lin ang="0" scaled="1"/>
              </a:gradFill>
              <a:ln w="9525">
                <a:noFill/>
                <a:round/>
                <a:headEnd/>
                <a:tailEnd/>
              </a:ln>
            </p:spPr>
            <p:txBody>
              <a:bodyPr anchor="ctr"/>
              <a:lstStyle/>
              <a:p>
                <a:endParaRPr lang="en-US"/>
              </a:p>
            </p:txBody>
          </p:sp>
          <p:sp>
            <p:nvSpPr>
              <p:cNvPr id="56477" name="Freeform 32"/>
              <p:cNvSpPr>
                <a:spLocks/>
              </p:cNvSpPr>
              <p:nvPr/>
            </p:nvSpPr>
            <p:spPr bwMode="auto">
              <a:xfrm>
                <a:off x="1623" y="1882"/>
                <a:ext cx="13" cy="842"/>
              </a:xfrm>
              <a:custGeom>
                <a:avLst/>
                <a:gdLst>
                  <a:gd name="T0" fmla="*/ 258102 w 3"/>
                  <a:gd name="T1" fmla="*/ 862555 h 182"/>
                  <a:gd name="T2" fmla="*/ 258102 w 3"/>
                  <a:gd name="T3" fmla="*/ 862555 h 182"/>
                  <a:gd name="T4" fmla="*/ 0 w 3"/>
                  <a:gd name="T5" fmla="*/ 37336682 h 182"/>
                  <a:gd name="T6" fmla="*/ 0 w 3"/>
                  <a:gd name="T7" fmla="*/ 37563449 h 182"/>
                  <a:gd name="T8" fmla="*/ 113191 w 3"/>
                  <a:gd name="T9" fmla="*/ 38190637 h 182"/>
                  <a:gd name="T10" fmla="*/ 113191 w 3"/>
                  <a:gd name="T11" fmla="*/ 37336682 h 182"/>
                  <a:gd name="T12" fmla="*/ 371293 w 3"/>
                  <a:gd name="T13" fmla="*/ 862555 h 182"/>
                  <a:gd name="T14" fmla="*/ 371293 w 3"/>
                  <a:gd name="T15" fmla="*/ 0 h 182"/>
                  <a:gd name="T16" fmla="*/ 258102 w 3"/>
                  <a:gd name="T17" fmla="*/ 862555 h 18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
                  <a:gd name="T28" fmla="*/ 0 h 182"/>
                  <a:gd name="T29" fmla="*/ 3 w 3"/>
                  <a:gd name="T30" fmla="*/ 182 h 18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 h="182">
                    <a:moveTo>
                      <a:pt x="2" y="4"/>
                    </a:moveTo>
                    <a:lnTo>
                      <a:pt x="2" y="4"/>
                    </a:lnTo>
                    <a:lnTo>
                      <a:pt x="0" y="178"/>
                    </a:lnTo>
                    <a:lnTo>
                      <a:pt x="0" y="179"/>
                    </a:lnTo>
                    <a:cubicBezTo>
                      <a:pt x="0" y="181"/>
                      <a:pt x="0" y="182"/>
                      <a:pt x="1" y="182"/>
                    </a:cubicBezTo>
                    <a:cubicBezTo>
                      <a:pt x="1" y="182"/>
                      <a:pt x="1" y="181"/>
                      <a:pt x="1" y="178"/>
                    </a:cubicBezTo>
                    <a:lnTo>
                      <a:pt x="3" y="4"/>
                    </a:lnTo>
                    <a:cubicBezTo>
                      <a:pt x="3" y="2"/>
                      <a:pt x="3" y="0"/>
                      <a:pt x="3" y="0"/>
                    </a:cubicBezTo>
                    <a:cubicBezTo>
                      <a:pt x="2" y="0"/>
                      <a:pt x="2" y="2"/>
                      <a:pt x="2" y="4"/>
                    </a:cubicBezTo>
                    <a:close/>
                  </a:path>
                </a:pathLst>
              </a:custGeom>
              <a:gradFill rotWithShape="1">
                <a:gsLst>
                  <a:gs pos="0">
                    <a:srgbClr val="808080"/>
                  </a:gs>
                  <a:gs pos="50000">
                    <a:srgbClr val="EAEAEA"/>
                  </a:gs>
                  <a:gs pos="100000">
                    <a:srgbClr val="808080"/>
                  </a:gs>
                </a:gsLst>
                <a:lin ang="0" scaled="1"/>
              </a:gradFill>
              <a:ln w="9525">
                <a:noFill/>
                <a:round/>
                <a:headEnd/>
                <a:tailEnd/>
              </a:ln>
            </p:spPr>
            <p:txBody>
              <a:bodyPr anchor="ctr"/>
              <a:lstStyle/>
              <a:p>
                <a:endParaRPr lang="en-US"/>
              </a:p>
            </p:txBody>
          </p:sp>
        </p:grpSp>
        <p:grpSp>
          <p:nvGrpSpPr>
            <p:cNvPr id="56359" name="Group 33"/>
            <p:cNvGrpSpPr>
              <a:grpSpLocks/>
            </p:cNvGrpSpPr>
            <p:nvPr/>
          </p:nvGrpSpPr>
          <p:grpSpPr bwMode="auto">
            <a:xfrm>
              <a:off x="4409" y="1960"/>
              <a:ext cx="325" cy="1131"/>
              <a:chOff x="1571" y="1757"/>
              <a:chExt cx="361" cy="1107"/>
            </a:xfrm>
          </p:grpSpPr>
          <p:sp>
            <p:nvSpPr>
              <p:cNvPr id="56450" name="Freeform 34"/>
              <p:cNvSpPr>
                <a:spLocks/>
              </p:cNvSpPr>
              <p:nvPr/>
            </p:nvSpPr>
            <p:spPr bwMode="auto">
              <a:xfrm>
                <a:off x="1604" y="2776"/>
                <a:ext cx="291" cy="46"/>
              </a:xfrm>
              <a:custGeom>
                <a:avLst/>
                <a:gdLst>
                  <a:gd name="T0" fmla="*/ 13053079 w 63"/>
                  <a:gd name="T1" fmla="*/ 389050 h 10"/>
                  <a:gd name="T2" fmla="*/ 12655702 w 63"/>
                  <a:gd name="T3" fmla="*/ 0 h 10"/>
                  <a:gd name="T4" fmla="*/ 630916 w 63"/>
                  <a:gd name="T5" fmla="*/ 0 h 10"/>
                  <a:gd name="T6" fmla="*/ 0 w 63"/>
                  <a:gd name="T7" fmla="*/ 389050 h 10"/>
                  <a:gd name="T8" fmla="*/ 6642371 w 63"/>
                  <a:gd name="T9" fmla="*/ 2008148 h 10"/>
                  <a:gd name="T10" fmla="*/ 13053079 w 63"/>
                  <a:gd name="T11" fmla="*/ 389050 h 10"/>
                  <a:gd name="T12" fmla="*/ 0 60000 65536"/>
                  <a:gd name="T13" fmla="*/ 0 60000 65536"/>
                  <a:gd name="T14" fmla="*/ 0 60000 65536"/>
                  <a:gd name="T15" fmla="*/ 0 60000 65536"/>
                  <a:gd name="T16" fmla="*/ 0 60000 65536"/>
                  <a:gd name="T17" fmla="*/ 0 60000 65536"/>
                  <a:gd name="T18" fmla="*/ 0 w 63"/>
                  <a:gd name="T19" fmla="*/ 0 h 10"/>
                  <a:gd name="T20" fmla="*/ 63 w 63"/>
                  <a:gd name="T21" fmla="*/ 10 h 10"/>
                </a:gdLst>
                <a:ahLst/>
                <a:cxnLst>
                  <a:cxn ang="T12">
                    <a:pos x="T0" y="T1"/>
                  </a:cxn>
                  <a:cxn ang="T13">
                    <a:pos x="T2" y="T3"/>
                  </a:cxn>
                  <a:cxn ang="T14">
                    <a:pos x="T4" y="T5"/>
                  </a:cxn>
                  <a:cxn ang="T15">
                    <a:pos x="T6" y="T7"/>
                  </a:cxn>
                  <a:cxn ang="T16">
                    <a:pos x="T8" y="T9"/>
                  </a:cxn>
                  <a:cxn ang="T17">
                    <a:pos x="T10" y="T11"/>
                  </a:cxn>
                </a:cxnLst>
                <a:rect l="T18" t="T19" r="T20" b="T21"/>
                <a:pathLst>
                  <a:path w="63" h="10">
                    <a:moveTo>
                      <a:pt x="63" y="2"/>
                    </a:moveTo>
                    <a:cubicBezTo>
                      <a:pt x="62" y="2"/>
                      <a:pt x="61" y="1"/>
                      <a:pt x="61" y="0"/>
                    </a:cubicBezTo>
                    <a:cubicBezTo>
                      <a:pt x="47" y="3"/>
                      <a:pt x="16" y="3"/>
                      <a:pt x="3" y="0"/>
                    </a:cubicBezTo>
                    <a:cubicBezTo>
                      <a:pt x="2" y="1"/>
                      <a:pt x="1" y="2"/>
                      <a:pt x="0" y="2"/>
                    </a:cubicBezTo>
                    <a:cubicBezTo>
                      <a:pt x="0" y="7"/>
                      <a:pt x="14" y="10"/>
                      <a:pt x="32" y="10"/>
                    </a:cubicBezTo>
                    <a:cubicBezTo>
                      <a:pt x="49" y="10"/>
                      <a:pt x="63" y="7"/>
                      <a:pt x="63" y="2"/>
                    </a:cubicBezTo>
                    <a:close/>
                  </a:path>
                </a:pathLst>
              </a:custGeom>
              <a:gradFill rotWithShape="1">
                <a:gsLst>
                  <a:gs pos="0">
                    <a:srgbClr val="333333"/>
                  </a:gs>
                  <a:gs pos="50000">
                    <a:srgbClr val="777777"/>
                  </a:gs>
                  <a:gs pos="100000">
                    <a:srgbClr val="333333"/>
                  </a:gs>
                </a:gsLst>
                <a:lin ang="0" scaled="1"/>
              </a:gradFill>
              <a:ln w="9525">
                <a:noFill/>
                <a:round/>
                <a:headEnd/>
                <a:tailEnd/>
              </a:ln>
            </p:spPr>
            <p:txBody>
              <a:bodyPr anchor="ctr"/>
              <a:lstStyle/>
              <a:p>
                <a:endParaRPr lang="en-US"/>
              </a:p>
            </p:txBody>
          </p:sp>
          <p:sp>
            <p:nvSpPr>
              <p:cNvPr id="56451" name="Freeform 35"/>
              <p:cNvSpPr>
                <a:spLocks/>
              </p:cNvSpPr>
              <p:nvPr/>
            </p:nvSpPr>
            <p:spPr bwMode="auto">
              <a:xfrm>
                <a:off x="1618" y="1790"/>
                <a:ext cx="263" cy="46"/>
              </a:xfrm>
              <a:custGeom>
                <a:avLst/>
                <a:gdLst>
                  <a:gd name="T0" fmla="*/ 11704766 w 57"/>
                  <a:gd name="T1" fmla="*/ 1610529 h 10"/>
                  <a:gd name="T2" fmla="*/ 11309574 w 57"/>
                  <a:gd name="T3" fmla="*/ 2008148 h 10"/>
                  <a:gd name="T4" fmla="*/ 627292 w 57"/>
                  <a:gd name="T5" fmla="*/ 2008148 h 10"/>
                  <a:gd name="T6" fmla="*/ 0 w 57"/>
                  <a:gd name="T7" fmla="*/ 1610529 h 10"/>
                  <a:gd name="T8" fmla="*/ 5962354 w 57"/>
                  <a:gd name="T9" fmla="*/ 0 h 10"/>
                  <a:gd name="T10" fmla="*/ 11704766 w 57"/>
                  <a:gd name="T11" fmla="*/ 1610529 h 10"/>
                  <a:gd name="T12" fmla="*/ 0 60000 65536"/>
                  <a:gd name="T13" fmla="*/ 0 60000 65536"/>
                  <a:gd name="T14" fmla="*/ 0 60000 65536"/>
                  <a:gd name="T15" fmla="*/ 0 60000 65536"/>
                  <a:gd name="T16" fmla="*/ 0 60000 65536"/>
                  <a:gd name="T17" fmla="*/ 0 60000 65536"/>
                  <a:gd name="T18" fmla="*/ 0 w 57"/>
                  <a:gd name="T19" fmla="*/ 0 h 10"/>
                  <a:gd name="T20" fmla="*/ 57 w 57"/>
                  <a:gd name="T21" fmla="*/ 10 h 10"/>
                </a:gdLst>
                <a:ahLst/>
                <a:cxnLst>
                  <a:cxn ang="T12">
                    <a:pos x="T0" y="T1"/>
                  </a:cxn>
                  <a:cxn ang="T13">
                    <a:pos x="T2" y="T3"/>
                  </a:cxn>
                  <a:cxn ang="T14">
                    <a:pos x="T4" y="T5"/>
                  </a:cxn>
                  <a:cxn ang="T15">
                    <a:pos x="T6" y="T7"/>
                  </a:cxn>
                  <a:cxn ang="T16">
                    <a:pos x="T8" y="T9"/>
                  </a:cxn>
                  <a:cxn ang="T17">
                    <a:pos x="T10" y="T11"/>
                  </a:cxn>
                </a:cxnLst>
                <a:rect l="T18" t="T19" r="T20" b="T21"/>
                <a:pathLst>
                  <a:path w="57" h="10">
                    <a:moveTo>
                      <a:pt x="57" y="8"/>
                    </a:moveTo>
                    <a:cubicBezTo>
                      <a:pt x="56" y="8"/>
                      <a:pt x="55" y="9"/>
                      <a:pt x="55" y="10"/>
                    </a:cubicBezTo>
                    <a:cubicBezTo>
                      <a:pt x="43" y="7"/>
                      <a:pt x="15" y="7"/>
                      <a:pt x="3" y="10"/>
                    </a:cubicBezTo>
                    <a:cubicBezTo>
                      <a:pt x="2" y="9"/>
                      <a:pt x="2" y="8"/>
                      <a:pt x="0" y="8"/>
                    </a:cubicBezTo>
                    <a:cubicBezTo>
                      <a:pt x="0" y="4"/>
                      <a:pt x="13" y="0"/>
                      <a:pt x="29" y="0"/>
                    </a:cubicBezTo>
                    <a:cubicBezTo>
                      <a:pt x="44" y="0"/>
                      <a:pt x="57" y="4"/>
                      <a:pt x="57" y="8"/>
                    </a:cubicBezTo>
                    <a:close/>
                  </a:path>
                </a:pathLst>
              </a:custGeom>
              <a:gradFill rotWithShape="1">
                <a:gsLst>
                  <a:gs pos="0">
                    <a:srgbClr val="333333"/>
                  </a:gs>
                  <a:gs pos="50000">
                    <a:srgbClr val="777777"/>
                  </a:gs>
                  <a:gs pos="100000">
                    <a:srgbClr val="333333"/>
                  </a:gs>
                </a:gsLst>
                <a:lin ang="0" scaled="1"/>
              </a:gradFill>
              <a:ln w="9525">
                <a:noFill/>
                <a:round/>
                <a:headEnd/>
                <a:tailEnd/>
              </a:ln>
            </p:spPr>
            <p:txBody>
              <a:bodyPr anchor="ctr"/>
              <a:lstStyle/>
              <a:p>
                <a:endParaRPr lang="en-US"/>
              </a:p>
            </p:txBody>
          </p:sp>
          <p:sp>
            <p:nvSpPr>
              <p:cNvPr id="56452" name="Freeform 36"/>
              <p:cNvSpPr>
                <a:spLocks/>
              </p:cNvSpPr>
              <p:nvPr/>
            </p:nvSpPr>
            <p:spPr bwMode="auto">
              <a:xfrm>
                <a:off x="1571" y="2785"/>
                <a:ext cx="361" cy="79"/>
              </a:xfrm>
              <a:custGeom>
                <a:avLst/>
                <a:gdLst>
                  <a:gd name="T0" fmla="*/ 1454437 w 78"/>
                  <a:gd name="T1" fmla="*/ 0 h 17"/>
                  <a:gd name="T2" fmla="*/ 8235048 w 78"/>
                  <a:gd name="T3" fmla="*/ 1731605 h 17"/>
                  <a:gd name="T4" fmla="*/ 14741730 w 78"/>
                  <a:gd name="T5" fmla="*/ 0 h 17"/>
                  <a:gd name="T6" fmla="*/ 16196171 w 78"/>
                  <a:gd name="T7" fmla="*/ 1540834 h 17"/>
                  <a:gd name="T8" fmla="*/ 8235048 w 78"/>
                  <a:gd name="T9" fmla="*/ 3694932 h 17"/>
                  <a:gd name="T10" fmla="*/ 0 w 78"/>
                  <a:gd name="T11" fmla="*/ 1540834 h 17"/>
                  <a:gd name="T12" fmla="*/ 1454437 w 78"/>
                  <a:gd name="T13" fmla="*/ 0 h 17"/>
                  <a:gd name="T14" fmla="*/ 0 60000 65536"/>
                  <a:gd name="T15" fmla="*/ 0 60000 65536"/>
                  <a:gd name="T16" fmla="*/ 0 60000 65536"/>
                  <a:gd name="T17" fmla="*/ 0 60000 65536"/>
                  <a:gd name="T18" fmla="*/ 0 60000 65536"/>
                  <a:gd name="T19" fmla="*/ 0 60000 65536"/>
                  <a:gd name="T20" fmla="*/ 0 60000 65536"/>
                  <a:gd name="T21" fmla="*/ 0 w 78"/>
                  <a:gd name="T22" fmla="*/ 0 h 17"/>
                  <a:gd name="T23" fmla="*/ 78 w 78"/>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8" h="17">
                    <a:moveTo>
                      <a:pt x="7" y="0"/>
                    </a:moveTo>
                    <a:cubicBezTo>
                      <a:pt x="7" y="5"/>
                      <a:pt x="21" y="8"/>
                      <a:pt x="39" y="8"/>
                    </a:cubicBezTo>
                    <a:cubicBezTo>
                      <a:pt x="56" y="8"/>
                      <a:pt x="70" y="5"/>
                      <a:pt x="70" y="0"/>
                    </a:cubicBezTo>
                    <a:cubicBezTo>
                      <a:pt x="75" y="0"/>
                      <a:pt x="78" y="2"/>
                      <a:pt x="77" y="7"/>
                    </a:cubicBezTo>
                    <a:cubicBezTo>
                      <a:pt x="77" y="13"/>
                      <a:pt x="60" y="17"/>
                      <a:pt x="39" y="17"/>
                    </a:cubicBezTo>
                    <a:cubicBezTo>
                      <a:pt x="17" y="17"/>
                      <a:pt x="0" y="13"/>
                      <a:pt x="0" y="7"/>
                    </a:cubicBezTo>
                    <a:cubicBezTo>
                      <a:pt x="0" y="2"/>
                      <a:pt x="2" y="0"/>
                      <a:pt x="7" y="0"/>
                    </a:cubicBezTo>
                    <a:close/>
                  </a:path>
                </a:pathLst>
              </a:custGeom>
              <a:gradFill rotWithShape="1">
                <a:gsLst>
                  <a:gs pos="0">
                    <a:srgbClr val="4D4D4D"/>
                  </a:gs>
                  <a:gs pos="50000">
                    <a:srgbClr val="B2B2B2"/>
                  </a:gs>
                  <a:gs pos="100000">
                    <a:srgbClr val="4D4D4D"/>
                  </a:gs>
                </a:gsLst>
                <a:lin ang="0" scaled="1"/>
              </a:gradFill>
              <a:ln w="9525">
                <a:noFill/>
                <a:round/>
                <a:headEnd/>
                <a:tailEnd/>
              </a:ln>
            </p:spPr>
            <p:txBody>
              <a:bodyPr anchor="ctr"/>
              <a:lstStyle/>
              <a:p>
                <a:endParaRPr lang="en-US"/>
              </a:p>
            </p:txBody>
          </p:sp>
          <p:sp>
            <p:nvSpPr>
              <p:cNvPr id="56453" name="Freeform 37"/>
              <p:cNvSpPr>
                <a:spLocks/>
              </p:cNvSpPr>
              <p:nvPr/>
            </p:nvSpPr>
            <p:spPr bwMode="auto">
              <a:xfrm>
                <a:off x="1580" y="2744"/>
                <a:ext cx="338" cy="46"/>
              </a:xfrm>
              <a:custGeom>
                <a:avLst/>
                <a:gdLst>
                  <a:gd name="T0" fmla="*/ 1457859 w 73"/>
                  <a:gd name="T1" fmla="*/ 0 h 10"/>
                  <a:gd name="T2" fmla="*/ 7803447 w 73"/>
                  <a:gd name="T3" fmla="*/ 1005183 h 10"/>
                  <a:gd name="T4" fmla="*/ 13961538 w 73"/>
                  <a:gd name="T5" fmla="*/ 0 h 10"/>
                  <a:gd name="T6" fmla="*/ 15419401 w 73"/>
                  <a:gd name="T7" fmla="*/ 786664 h 10"/>
                  <a:gd name="T8" fmla="*/ 7803447 w 73"/>
                  <a:gd name="T9" fmla="*/ 2008148 h 10"/>
                  <a:gd name="T10" fmla="*/ 2098091 w 73"/>
                  <a:gd name="T11" fmla="*/ 1610529 h 10"/>
                  <a:gd name="T12" fmla="*/ 225617 w 73"/>
                  <a:gd name="T13" fmla="*/ 786664 h 10"/>
                  <a:gd name="T14" fmla="*/ 1457859 w 73"/>
                  <a:gd name="T15" fmla="*/ 0 h 10"/>
                  <a:gd name="T16" fmla="*/ 0 60000 65536"/>
                  <a:gd name="T17" fmla="*/ 0 60000 65536"/>
                  <a:gd name="T18" fmla="*/ 0 60000 65536"/>
                  <a:gd name="T19" fmla="*/ 0 60000 65536"/>
                  <a:gd name="T20" fmla="*/ 0 60000 65536"/>
                  <a:gd name="T21" fmla="*/ 0 60000 65536"/>
                  <a:gd name="T22" fmla="*/ 0 60000 65536"/>
                  <a:gd name="T23" fmla="*/ 0 60000 65536"/>
                  <a:gd name="T24" fmla="*/ 0 w 73"/>
                  <a:gd name="T25" fmla="*/ 0 h 10"/>
                  <a:gd name="T26" fmla="*/ 73 w 73"/>
                  <a:gd name="T27" fmla="*/ 10 h 1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3" h="10">
                    <a:moveTo>
                      <a:pt x="7" y="0"/>
                    </a:moveTo>
                    <a:cubicBezTo>
                      <a:pt x="7" y="2"/>
                      <a:pt x="20" y="5"/>
                      <a:pt x="37" y="5"/>
                    </a:cubicBezTo>
                    <a:cubicBezTo>
                      <a:pt x="53" y="5"/>
                      <a:pt x="66" y="2"/>
                      <a:pt x="66" y="0"/>
                    </a:cubicBezTo>
                    <a:cubicBezTo>
                      <a:pt x="71" y="0"/>
                      <a:pt x="73" y="1"/>
                      <a:pt x="73" y="4"/>
                    </a:cubicBezTo>
                    <a:cubicBezTo>
                      <a:pt x="73" y="7"/>
                      <a:pt x="56" y="10"/>
                      <a:pt x="37" y="10"/>
                    </a:cubicBezTo>
                    <a:cubicBezTo>
                      <a:pt x="26" y="10"/>
                      <a:pt x="17" y="9"/>
                      <a:pt x="10" y="8"/>
                    </a:cubicBezTo>
                    <a:cubicBezTo>
                      <a:pt x="4" y="7"/>
                      <a:pt x="1" y="5"/>
                      <a:pt x="1" y="4"/>
                    </a:cubicBezTo>
                    <a:cubicBezTo>
                      <a:pt x="0" y="1"/>
                      <a:pt x="3" y="0"/>
                      <a:pt x="7" y="0"/>
                    </a:cubicBezTo>
                    <a:close/>
                  </a:path>
                </a:pathLst>
              </a:custGeom>
              <a:gradFill rotWithShape="1">
                <a:gsLst>
                  <a:gs pos="0">
                    <a:srgbClr val="4D4D4D"/>
                  </a:gs>
                  <a:gs pos="50000">
                    <a:srgbClr val="B2B2B2"/>
                  </a:gs>
                  <a:gs pos="100000">
                    <a:srgbClr val="4D4D4D"/>
                  </a:gs>
                </a:gsLst>
                <a:lin ang="0" scaled="1"/>
              </a:gradFill>
              <a:ln w="9525">
                <a:noFill/>
                <a:round/>
                <a:headEnd/>
                <a:tailEnd/>
              </a:ln>
            </p:spPr>
            <p:txBody>
              <a:bodyPr anchor="ctr"/>
              <a:lstStyle/>
              <a:p>
                <a:endParaRPr lang="en-US"/>
              </a:p>
            </p:txBody>
          </p:sp>
          <p:sp>
            <p:nvSpPr>
              <p:cNvPr id="56454" name="Freeform 38"/>
              <p:cNvSpPr>
                <a:spLocks/>
              </p:cNvSpPr>
              <p:nvPr/>
            </p:nvSpPr>
            <p:spPr bwMode="auto">
              <a:xfrm>
                <a:off x="1590" y="1757"/>
                <a:ext cx="323" cy="69"/>
              </a:xfrm>
              <a:custGeom>
                <a:avLst/>
                <a:gdLst>
                  <a:gd name="T0" fmla="*/ 1244390 w 70"/>
                  <a:gd name="T1" fmla="*/ 3003009 h 15"/>
                  <a:gd name="T2" fmla="*/ 7218883 w 70"/>
                  <a:gd name="T3" fmla="*/ 1392498 h 15"/>
                  <a:gd name="T4" fmla="*/ 12963023 w 70"/>
                  <a:gd name="T5" fmla="*/ 3003009 h 15"/>
                  <a:gd name="T6" fmla="*/ 14159460 w 70"/>
                  <a:gd name="T7" fmla="*/ 1610529 h 15"/>
                  <a:gd name="T8" fmla="*/ 7218883 w 70"/>
                  <a:gd name="T9" fmla="*/ 0 h 15"/>
                  <a:gd name="T10" fmla="*/ 0 w 70"/>
                  <a:gd name="T11" fmla="*/ 1610529 h 15"/>
                  <a:gd name="T12" fmla="*/ 1244390 w 70"/>
                  <a:gd name="T13" fmla="*/ 3003009 h 15"/>
                  <a:gd name="T14" fmla="*/ 0 60000 65536"/>
                  <a:gd name="T15" fmla="*/ 0 60000 65536"/>
                  <a:gd name="T16" fmla="*/ 0 60000 65536"/>
                  <a:gd name="T17" fmla="*/ 0 60000 65536"/>
                  <a:gd name="T18" fmla="*/ 0 60000 65536"/>
                  <a:gd name="T19" fmla="*/ 0 60000 65536"/>
                  <a:gd name="T20" fmla="*/ 0 60000 65536"/>
                  <a:gd name="T21" fmla="*/ 0 w 70"/>
                  <a:gd name="T22" fmla="*/ 0 h 15"/>
                  <a:gd name="T23" fmla="*/ 70 w 70"/>
                  <a:gd name="T24" fmla="*/ 15 h 1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0" h="15">
                    <a:moveTo>
                      <a:pt x="6" y="15"/>
                    </a:moveTo>
                    <a:cubicBezTo>
                      <a:pt x="6" y="11"/>
                      <a:pt x="19" y="7"/>
                      <a:pt x="35" y="7"/>
                    </a:cubicBezTo>
                    <a:cubicBezTo>
                      <a:pt x="50" y="7"/>
                      <a:pt x="63" y="11"/>
                      <a:pt x="63" y="15"/>
                    </a:cubicBezTo>
                    <a:cubicBezTo>
                      <a:pt x="67" y="15"/>
                      <a:pt x="70" y="13"/>
                      <a:pt x="69" y="8"/>
                    </a:cubicBezTo>
                    <a:cubicBezTo>
                      <a:pt x="69" y="4"/>
                      <a:pt x="54" y="0"/>
                      <a:pt x="35" y="0"/>
                    </a:cubicBezTo>
                    <a:cubicBezTo>
                      <a:pt x="16" y="0"/>
                      <a:pt x="0" y="4"/>
                      <a:pt x="0" y="8"/>
                    </a:cubicBezTo>
                    <a:cubicBezTo>
                      <a:pt x="0" y="13"/>
                      <a:pt x="2" y="15"/>
                      <a:pt x="6" y="15"/>
                    </a:cubicBezTo>
                    <a:close/>
                  </a:path>
                </a:pathLst>
              </a:custGeom>
              <a:gradFill rotWithShape="1">
                <a:gsLst>
                  <a:gs pos="0">
                    <a:srgbClr val="4D4D4D"/>
                  </a:gs>
                  <a:gs pos="50000">
                    <a:srgbClr val="B2B2B2"/>
                  </a:gs>
                  <a:gs pos="100000">
                    <a:srgbClr val="4D4D4D"/>
                  </a:gs>
                </a:gsLst>
                <a:lin ang="0" scaled="1"/>
              </a:gradFill>
              <a:ln w="9525">
                <a:noFill/>
                <a:round/>
                <a:headEnd/>
                <a:tailEnd/>
              </a:ln>
            </p:spPr>
            <p:txBody>
              <a:bodyPr anchor="ctr"/>
              <a:lstStyle/>
              <a:p>
                <a:endParaRPr lang="en-US"/>
              </a:p>
            </p:txBody>
          </p:sp>
          <p:sp>
            <p:nvSpPr>
              <p:cNvPr id="56455" name="Freeform 39"/>
              <p:cNvSpPr>
                <a:spLocks/>
              </p:cNvSpPr>
              <p:nvPr/>
            </p:nvSpPr>
            <p:spPr bwMode="auto">
              <a:xfrm>
                <a:off x="1599" y="1826"/>
                <a:ext cx="300" cy="37"/>
              </a:xfrm>
              <a:custGeom>
                <a:avLst/>
                <a:gdLst>
                  <a:gd name="T0" fmla="*/ 1246048 w 65"/>
                  <a:gd name="T1" fmla="*/ 1673732 h 8"/>
                  <a:gd name="T2" fmla="*/ 6785575 w 65"/>
                  <a:gd name="T3" fmla="*/ 861101 h 8"/>
                  <a:gd name="T4" fmla="*/ 12130014 w 65"/>
                  <a:gd name="T5" fmla="*/ 1673732 h 8"/>
                  <a:gd name="T6" fmla="*/ 13386986 w 65"/>
                  <a:gd name="T7" fmla="*/ 1036805 h 8"/>
                  <a:gd name="T8" fmla="*/ 6785575 w 65"/>
                  <a:gd name="T9" fmla="*/ 0 h 8"/>
                  <a:gd name="T10" fmla="*/ 1874492 w 65"/>
                  <a:gd name="T11" fmla="*/ 224174 h 8"/>
                  <a:gd name="T12" fmla="*/ 221898 w 65"/>
                  <a:gd name="T13" fmla="*/ 1036805 h 8"/>
                  <a:gd name="T14" fmla="*/ 1246048 w 65"/>
                  <a:gd name="T15" fmla="*/ 1673732 h 8"/>
                  <a:gd name="T16" fmla="*/ 0 60000 65536"/>
                  <a:gd name="T17" fmla="*/ 0 60000 65536"/>
                  <a:gd name="T18" fmla="*/ 0 60000 65536"/>
                  <a:gd name="T19" fmla="*/ 0 60000 65536"/>
                  <a:gd name="T20" fmla="*/ 0 60000 65536"/>
                  <a:gd name="T21" fmla="*/ 0 60000 65536"/>
                  <a:gd name="T22" fmla="*/ 0 60000 65536"/>
                  <a:gd name="T23" fmla="*/ 0 60000 65536"/>
                  <a:gd name="T24" fmla="*/ 0 w 65"/>
                  <a:gd name="T25" fmla="*/ 0 h 8"/>
                  <a:gd name="T26" fmla="*/ 65 w 65"/>
                  <a:gd name="T27" fmla="*/ 8 h 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5" h="8">
                    <a:moveTo>
                      <a:pt x="6" y="8"/>
                    </a:moveTo>
                    <a:cubicBezTo>
                      <a:pt x="6" y="6"/>
                      <a:pt x="18" y="4"/>
                      <a:pt x="33" y="4"/>
                    </a:cubicBezTo>
                    <a:cubicBezTo>
                      <a:pt x="47" y="4"/>
                      <a:pt x="59" y="6"/>
                      <a:pt x="59" y="8"/>
                    </a:cubicBezTo>
                    <a:cubicBezTo>
                      <a:pt x="63" y="8"/>
                      <a:pt x="65" y="7"/>
                      <a:pt x="65" y="5"/>
                    </a:cubicBezTo>
                    <a:cubicBezTo>
                      <a:pt x="65" y="2"/>
                      <a:pt x="50" y="0"/>
                      <a:pt x="33" y="0"/>
                    </a:cubicBezTo>
                    <a:cubicBezTo>
                      <a:pt x="23" y="0"/>
                      <a:pt x="15" y="0"/>
                      <a:pt x="9" y="1"/>
                    </a:cubicBezTo>
                    <a:cubicBezTo>
                      <a:pt x="4" y="2"/>
                      <a:pt x="1" y="3"/>
                      <a:pt x="1" y="5"/>
                    </a:cubicBezTo>
                    <a:cubicBezTo>
                      <a:pt x="0" y="7"/>
                      <a:pt x="2" y="8"/>
                      <a:pt x="6" y="8"/>
                    </a:cubicBezTo>
                    <a:close/>
                  </a:path>
                </a:pathLst>
              </a:custGeom>
              <a:gradFill rotWithShape="1">
                <a:gsLst>
                  <a:gs pos="0">
                    <a:srgbClr val="4D4D4D"/>
                  </a:gs>
                  <a:gs pos="50000">
                    <a:srgbClr val="B2B2B2"/>
                  </a:gs>
                  <a:gs pos="100000">
                    <a:srgbClr val="4D4D4D"/>
                  </a:gs>
                </a:gsLst>
                <a:lin ang="0" scaled="1"/>
              </a:gradFill>
              <a:ln w="9525">
                <a:noFill/>
                <a:round/>
                <a:headEnd/>
                <a:tailEnd/>
              </a:ln>
            </p:spPr>
            <p:txBody>
              <a:bodyPr anchor="ctr"/>
              <a:lstStyle/>
              <a:p>
                <a:endParaRPr lang="en-US"/>
              </a:p>
            </p:txBody>
          </p:sp>
          <p:sp>
            <p:nvSpPr>
              <p:cNvPr id="56456" name="Freeform 40"/>
              <p:cNvSpPr>
                <a:spLocks/>
              </p:cNvSpPr>
              <p:nvPr/>
            </p:nvSpPr>
            <p:spPr bwMode="auto">
              <a:xfrm>
                <a:off x="1613" y="1845"/>
                <a:ext cx="273" cy="921"/>
              </a:xfrm>
              <a:custGeom>
                <a:avLst/>
                <a:gdLst>
                  <a:gd name="T0" fmla="*/ 11756955 w 59"/>
                  <a:gd name="T1" fmla="*/ 864347 h 199"/>
                  <a:gd name="T2" fmla="*/ 11756955 w 59"/>
                  <a:gd name="T3" fmla="*/ 864347 h 199"/>
                  <a:gd name="T4" fmla="*/ 12395534 w 59"/>
                  <a:gd name="T5" fmla="*/ 40843533 h 199"/>
                  <a:gd name="T6" fmla="*/ 12395534 w 59"/>
                  <a:gd name="T7" fmla="*/ 40843533 h 199"/>
                  <a:gd name="T8" fmla="*/ 6310322 w 59"/>
                  <a:gd name="T9" fmla="*/ 41894639 h 199"/>
                  <a:gd name="T10" fmla="*/ 0 w 59"/>
                  <a:gd name="T11" fmla="*/ 40843533 h 199"/>
                  <a:gd name="T12" fmla="*/ 638580 w 59"/>
                  <a:gd name="T13" fmla="*/ 864347 h 199"/>
                  <a:gd name="T14" fmla="*/ 6310322 w 59"/>
                  <a:gd name="T15" fmla="*/ 0 h 199"/>
                  <a:gd name="T16" fmla="*/ 11756955 w 59"/>
                  <a:gd name="T17" fmla="*/ 864347 h 19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9"/>
                  <a:gd name="T28" fmla="*/ 0 h 199"/>
                  <a:gd name="T29" fmla="*/ 59 w 59"/>
                  <a:gd name="T30" fmla="*/ 199 h 19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9" h="199">
                    <a:moveTo>
                      <a:pt x="56" y="4"/>
                    </a:moveTo>
                    <a:lnTo>
                      <a:pt x="56" y="4"/>
                    </a:lnTo>
                    <a:lnTo>
                      <a:pt x="59" y="194"/>
                    </a:lnTo>
                    <a:cubicBezTo>
                      <a:pt x="58" y="197"/>
                      <a:pt x="45" y="199"/>
                      <a:pt x="30" y="199"/>
                    </a:cubicBezTo>
                    <a:cubicBezTo>
                      <a:pt x="13" y="199"/>
                      <a:pt x="0" y="196"/>
                      <a:pt x="0" y="194"/>
                    </a:cubicBezTo>
                    <a:lnTo>
                      <a:pt x="3" y="4"/>
                    </a:lnTo>
                    <a:cubicBezTo>
                      <a:pt x="3" y="2"/>
                      <a:pt x="15" y="0"/>
                      <a:pt x="30" y="0"/>
                    </a:cubicBezTo>
                    <a:cubicBezTo>
                      <a:pt x="44" y="0"/>
                      <a:pt x="56" y="2"/>
                      <a:pt x="56" y="4"/>
                    </a:cubicBezTo>
                    <a:close/>
                  </a:path>
                </a:pathLst>
              </a:custGeom>
              <a:gradFill rotWithShape="1">
                <a:gsLst>
                  <a:gs pos="0">
                    <a:srgbClr val="808080"/>
                  </a:gs>
                  <a:gs pos="50000">
                    <a:srgbClr val="EAEAEA"/>
                  </a:gs>
                  <a:gs pos="100000">
                    <a:srgbClr val="808080"/>
                  </a:gs>
                </a:gsLst>
                <a:lin ang="0" scaled="1"/>
              </a:gradFill>
              <a:ln w="9525">
                <a:noFill/>
                <a:round/>
                <a:headEnd/>
                <a:tailEnd/>
              </a:ln>
            </p:spPr>
            <p:txBody>
              <a:bodyPr anchor="ctr"/>
              <a:lstStyle/>
              <a:p>
                <a:endParaRPr lang="en-US"/>
              </a:p>
            </p:txBody>
          </p:sp>
          <p:sp>
            <p:nvSpPr>
              <p:cNvPr id="56457" name="Freeform 41"/>
              <p:cNvSpPr>
                <a:spLocks/>
              </p:cNvSpPr>
              <p:nvPr/>
            </p:nvSpPr>
            <p:spPr bwMode="auto">
              <a:xfrm>
                <a:off x="1738" y="1864"/>
                <a:ext cx="27" cy="884"/>
              </a:xfrm>
              <a:custGeom>
                <a:avLst/>
                <a:gdLst>
                  <a:gd name="T0" fmla="*/ 863604 w 6"/>
                  <a:gd name="T1" fmla="*/ 864524 h 191"/>
                  <a:gd name="T2" fmla="*/ 863604 w 6"/>
                  <a:gd name="T3" fmla="*/ 864524 h 191"/>
                  <a:gd name="T4" fmla="*/ 1003833 w 6"/>
                  <a:gd name="T5" fmla="*/ 39169704 h 191"/>
                  <a:gd name="T6" fmla="*/ 1003833 w 6"/>
                  <a:gd name="T7" fmla="*/ 39345874 h 191"/>
                  <a:gd name="T8" fmla="*/ 522427 w 6"/>
                  <a:gd name="T9" fmla="*/ 40210398 h 191"/>
                  <a:gd name="T10" fmla="*/ 0 w 6"/>
                  <a:gd name="T11" fmla="*/ 39169704 h 191"/>
                  <a:gd name="T12" fmla="*/ 0 w 6"/>
                  <a:gd name="T13" fmla="*/ 864524 h 191"/>
                  <a:gd name="T14" fmla="*/ 522427 w 6"/>
                  <a:gd name="T15" fmla="*/ 0 h 191"/>
                  <a:gd name="T16" fmla="*/ 863604 w 6"/>
                  <a:gd name="T17" fmla="*/ 864524 h 19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
                  <a:gd name="T28" fmla="*/ 0 h 191"/>
                  <a:gd name="T29" fmla="*/ 6 w 6"/>
                  <a:gd name="T30" fmla="*/ 191 h 19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 h="191">
                    <a:moveTo>
                      <a:pt x="5" y="4"/>
                    </a:moveTo>
                    <a:lnTo>
                      <a:pt x="5" y="4"/>
                    </a:lnTo>
                    <a:lnTo>
                      <a:pt x="6" y="186"/>
                    </a:lnTo>
                    <a:lnTo>
                      <a:pt x="6" y="187"/>
                    </a:lnTo>
                    <a:cubicBezTo>
                      <a:pt x="6" y="189"/>
                      <a:pt x="4" y="191"/>
                      <a:pt x="3" y="191"/>
                    </a:cubicBezTo>
                    <a:cubicBezTo>
                      <a:pt x="1" y="191"/>
                      <a:pt x="0" y="189"/>
                      <a:pt x="0" y="186"/>
                    </a:cubicBezTo>
                    <a:lnTo>
                      <a:pt x="0" y="4"/>
                    </a:lnTo>
                    <a:cubicBezTo>
                      <a:pt x="0" y="2"/>
                      <a:pt x="1" y="0"/>
                      <a:pt x="3" y="0"/>
                    </a:cubicBezTo>
                    <a:cubicBezTo>
                      <a:pt x="4" y="0"/>
                      <a:pt x="5" y="1"/>
                      <a:pt x="5" y="4"/>
                    </a:cubicBezTo>
                    <a:close/>
                  </a:path>
                </a:pathLst>
              </a:custGeom>
              <a:gradFill rotWithShape="1">
                <a:gsLst>
                  <a:gs pos="0">
                    <a:srgbClr val="808080"/>
                  </a:gs>
                  <a:gs pos="50000">
                    <a:srgbClr val="EAEAEA"/>
                  </a:gs>
                  <a:gs pos="100000">
                    <a:srgbClr val="808080"/>
                  </a:gs>
                </a:gsLst>
                <a:lin ang="0" scaled="1"/>
              </a:gradFill>
              <a:ln w="9525">
                <a:noFill/>
                <a:round/>
                <a:headEnd/>
                <a:tailEnd/>
              </a:ln>
            </p:spPr>
            <p:txBody>
              <a:bodyPr anchor="ctr"/>
              <a:lstStyle/>
              <a:p>
                <a:endParaRPr lang="en-US"/>
              </a:p>
            </p:txBody>
          </p:sp>
          <p:sp>
            <p:nvSpPr>
              <p:cNvPr id="56458" name="Freeform 42"/>
              <p:cNvSpPr>
                <a:spLocks/>
              </p:cNvSpPr>
              <p:nvPr/>
            </p:nvSpPr>
            <p:spPr bwMode="auto">
              <a:xfrm>
                <a:off x="1803" y="1869"/>
                <a:ext cx="27" cy="870"/>
              </a:xfrm>
              <a:custGeom>
                <a:avLst/>
                <a:gdLst>
                  <a:gd name="T0" fmla="*/ 673677 w 6"/>
                  <a:gd name="T1" fmla="*/ 863568 h 188"/>
                  <a:gd name="T2" fmla="*/ 673677 w 6"/>
                  <a:gd name="T3" fmla="*/ 863568 h 188"/>
                  <a:gd name="T4" fmla="*/ 1003833 w 6"/>
                  <a:gd name="T5" fmla="*/ 38676587 h 188"/>
                  <a:gd name="T6" fmla="*/ 1003833 w 6"/>
                  <a:gd name="T7" fmla="*/ 38676587 h 188"/>
                  <a:gd name="T8" fmla="*/ 673677 w 6"/>
                  <a:gd name="T9" fmla="*/ 39540654 h 188"/>
                  <a:gd name="T10" fmla="*/ 191912 w 6"/>
                  <a:gd name="T11" fmla="*/ 38676587 h 188"/>
                  <a:gd name="T12" fmla="*/ 0 w 6"/>
                  <a:gd name="T13" fmla="*/ 863568 h 188"/>
                  <a:gd name="T14" fmla="*/ 341537 w 6"/>
                  <a:gd name="T15" fmla="*/ 0 h 188"/>
                  <a:gd name="T16" fmla="*/ 673677 w 6"/>
                  <a:gd name="T17" fmla="*/ 863568 h 18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
                  <a:gd name="T28" fmla="*/ 0 h 188"/>
                  <a:gd name="T29" fmla="*/ 6 w 6"/>
                  <a:gd name="T30" fmla="*/ 188 h 18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 h="188">
                    <a:moveTo>
                      <a:pt x="4" y="4"/>
                    </a:moveTo>
                    <a:lnTo>
                      <a:pt x="4" y="4"/>
                    </a:lnTo>
                    <a:lnTo>
                      <a:pt x="6" y="184"/>
                    </a:lnTo>
                    <a:cubicBezTo>
                      <a:pt x="6" y="186"/>
                      <a:pt x="5" y="188"/>
                      <a:pt x="4" y="188"/>
                    </a:cubicBezTo>
                    <a:cubicBezTo>
                      <a:pt x="2" y="188"/>
                      <a:pt x="1" y="186"/>
                      <a:pt x="1" y="184"/>
                    </a:cubicBezTo>
                    <a:lnTo>
                      <a:pt x="0" y="4"/>
                    </a:lnTo>
                    <a:cubicBezTo>
                      <a:pt x="0" y="2"/>
                      <a:pt x="1" y="0"/>
                      <a:pt x="2" y="0"/>
                    </a:cubicBezTo>
                    <a:cubicBezTo>
                      <a:pt x="3" y="0"/>
                      <a:pt x="4" y="2"/>
                      <a:pt x="4" y="4"/>
                    </a:cubicBezTo>
                    <a:close/>
                  </a:path>
                </a:pathLst>
              </a:custGeom>
              <a:gradFill rotWithShape="1">
                <a:gsLst>
                  <a:gs pos="0">
                    <a:srgbClr val="808080"/>
                  </a:gs>
                  <a:gs pos="50000">
                    <a:srgbClr val="EAEAEA"/>
                  </a:gs>
                  <a:gs pos="100000">
                    <a:srgbClr val="808080"/>
                  </a:gs>
                </a:gsLst>
                <a:lin ang="0" scaled="1"/>
              </a:gradFill>
              <a:ln w="9525">
                <a:noFill/>
                <a:round/>
                <a:headEnd/>
                <a:tailEnd/>
              </a:ln>
            </p:spPr>
            <p:txBody>
              <a:bodyPr anchor="ctr"/>
              <a:lstStyle/>
              <a:p>
                <a:endParaRPr lang="en-US"/>
              </a:p>
            </p:txBody>
          </p:sp>
          <p:sp>
            <p:nvSpPr>
              <p:cNvPr id="56459" name="Freeform 43"/>
              <p:cNvSpPr>
                <a:spLocks/>
              </p:cNvSpPr>
              <p:nvPr/>
            </p:nvSpPr>
            <p:spPr bwMode="auto">
              <a:xfrm>
                <a:off x="1844" y="1882"/>
                <a:ext cx="19" cy="848"/>
              </a:xfrm>
              <a:custGeom>
                <a:avLst/>
                <a:gdLst>
                  <a:gd name="T0" fmla="*/ 539063 w 4"/>
                  <a:gd name="T1" fmla="*/ 643178 h 183"/>
                  <a:gd name="T2" fmla="*/ 539063 w 4"/>
                  <a:gd name="T3" fmla="*/ 643178 h 183"/>
                  <a:gd name="T4" fmla="*/ 1032393 w 4"/>
                  <a:gd name="T5" fmla="*/ 38029154 h 183"/>
                  <a:gd name="T6" fmla="*/ 1032393 w 4"/>
                  <a:gd name="T7" fmla="*/ 38029154 h 183"/>
                  <a:gd name="T8" fmla="*/ 756950 w 4"/>
                  <a:gd name="T9" fmla="*/ 38909879 h 183"/>
                  <a:gd name="T10" fmla="*/ 539063 w 4"/>
                  <a:gd name="T11" fmla="*/ 38029154 h 183"/>
                  <a:gd name="T12" fmla="*/ 0 w 4"/>
                  <a:gd name="T13" fmla="*/ 643178 h 183"/>
                  <a:gd name="T14" fmla="*/ 275419 w 4"/>
                  <a:gd name="T15" fmla="*/ 0 h 183"/>
                  <a:gd name="T16" fmla="*/ 539063 w 4"/>
                  <a:gd name="T17" fmla="*/ 643178 h 18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
                  <a:gd name="T28" fmla="*/ 0 h 183"/>
                  <a:gd name="T29" fmla="*/ 4 w 4"/>
                  <a:gd name="T30" fmla="*/ 183 h 18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 h="183">
                    <a:moveTo>
                      <a:pt x="2" y="3"/>
                    </a:moveTo>
                    <a:lnTo>
                      <a:pt x="2" y="3"/>
                    </a:lnTo>
                    <a:lnTo>
                      <a:pt x="4" y="179"/>
                    </a:lnTo>
                    <a:cubicBezTo>
                      <a:pt x="4" y="181"/>
                      <a:pt x="4" y="183"/>
                      <a:pt x="3" y="183"/>
                    </a:cubicBezTo>
                    <a:cubicBezTo>
                      <a:pt x="3" y="183"/>
                      <a:pt x="2" y="181"/>
                      <a:pt x="2" y="179"/>
                    </a:cubicBezTo>
                    <a:lnTo>
                      <a:pt x="0" y="3"/>
                    </a:lnTo>
                    <a:cubicBezTo>
                      <a:pt x="0" y="1"/>
                      <a:pt x="1" y="0"/>
                      <a:pt x="1" y="0"/>
                    </a:cubicBezTo>
                    <a:cubicBezTo>
                      <a:pt x="2" y="0"/>
                      <a:pt x="2" y="1"/>
                      <a:pt x="2" y="3"/>
                    </a:cubicBezTo>
                    <a:close/>
                  </a:path>
                </a:pathLst>
              </a:custGeom>
              <a:gradFill rotWithShape="1">
                <a:gsLst>
                  <a:gs pos="0">
                    <a:srgbClr val="808080"/>
                  </a:gs>
                  <a:gs pos="50000">
                    <a:srgbClr val="EAEAEA"/>
                  </a:gs>
                  <a:gs pos="100000">
                    <a:srgbClr val="808080"/>
                  </a:gs>
                </a:gsLst>
                <a:lin ang="0" scaled="1"/>
              </a:gradFill>
              <a:ln w="9525">
                <a:noFill/>
                <a:round/>
                <a:headEnd/>
                <a:tailEnd/>
              </a:ln>
            </p:spPr>
            <p:txBody>
              <a:bodyPr anchor="ctr"/>
              <a:lstStyle/>
              <a:p>
                <a:endParaRPr lang="en-US"/>
              </a:p>
            </p:txBody>
          </p:sp>
          <p:sp>
            <p:nvSpPr>
              <p:cNvPr id="56460" name="Freeform 44"/>
              <p:cNvSpPr>
                <a:spLocks/>
              </p:cNvSpPr>
              <p:nvPr/>
            </p:nvSpPr>
            <p:spPr bwMode="auto">
              <a:xfrm>
                <a:off x="1863" y="1882"/>
                <a:ext cx="14" cy="842"/>
              </a:xfrm>
              <a:custGeom>
                <a:avLst/>
                <a:gdLst>
                  <a:gd name="T0" fmla="*/ 236703 w 3"/>
                  <a:gd name="T1" fmla="*/ 862555 h 182"/>
                  <a:gd name="T2" fmla="*/ 236703 w 3"/>
                  <a:gd name="T3" fmla="*/ 862555 h 182"/>
                  <a:gd name="T4" fmla="*/ 670647 w 3"/>
                  <a:gd name="T5" fmla="*/ 37336682 h 182"/>
                  <a:gd name="T6" fmla="*/ 670647 w 3"/>
                  <a:gd name="T7" fmla="*/ 37563449 h 182"/>
                  <a:gd name="T8" fmla="*/ 670647 w 3"/>
                  <a:gd name="T9" fmla="*/ 38190637 h 182"/>
                  <a:gd name="T10" fmla="*/ 433967 w 3"/>
                  <a:gd name="T11" fmla="*/ 37336682 h 182"/>
                  <a:gd name="T12" fmla="*/ 0 w 3"/>
                  <a:gd name="T13" fmla="*/ 862555 h 182"/>
                  <a:gd name="T14" fmla="*/ 236703 w 3"/>
                  <a:gd name="T15" fmla="*/ 0 h 182"/>
                  <a:gd name="T16" fmla="*/ 236703 w 3"/>
                  <a:gd name="T17" fmla="*/ 862555 h 18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
                  <a:gd name="T28" fmla="*/ 0 h 182"/>
                  <a:gd name="T29" fmla="*/ 3 w 3"/>
                  <a:gd name="T30" fmla="*/ 182 h 18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 h="182">
                    <a:moveTo>
                      <a:pt x="1" y="4"/>
                    </a:moveTo>
                    <a:lnTo>
                      <a:pt x="1" y="4"/>
                    </a:lnTo>
                    <a:lnTo>
                      <a:pt x="3" y="178"/>
                    </a:lnTo>
                    <a:lnTo>
                      <a:pt x="3" y="179"/>
                    </a:lnTo>
                    <a:cubicBezTo>
                      <a:pt x="3" y="181"/>
                      <a:pt x="3" y="182"/>
                      <a:pt x="3" y="182"/>
                    </a:cubicBezTo>
                    <a:cubicBezTo>
                      <a:pt x="2" y="182"/>
                      <a:pt x="2" y="181"/>
                      <a:pt x="2" y="178"/>
                    </a:cubicBezTo>
                    <a:lnTo>
                      <a:pt x="0" y="4"/>
                    </a:lnTo>
                    <a:cubicBezTo>
                      <a:pt x="0" y="2"/>
                      <a:pt x="0" y="0"/>
                      <a:pt x="1" y="0"/>
                    </a:cubicBezTo>
                    <a:cubicBezTo>
                      <a:pt x="1" y="0"/>
                      <a:pt x="1" y="2"/>
                      <a:pt x="1" y="4"/>
                    </a:cubicBezTo>
                    <a:close/>
                  </a:path>
                </a:pathLst>
              </a:custGeom>
              <a:gradFill rotWithShape="1">
                <a:gsLst>
                  <a:gs pos="0">
                    <a:srgbClr val="808080"/>
                  </a:gs>
                  <a:gs pos="50000">
                    <a:srgbClr val="EAEAEA"/>
                  </a:gs>
                  <a:gs pos="100000">
                    <a:srgbClr val="808080"/>
                  </a:gs>
                </a:gsLst>
                <a:lin ang="0" scaled="1"/>
              </a:gradFill>
              <a:ln w="9525">
                <a:noFill/>
                <a:round/>
                <a:headEnd/>
                <a:tailEnd/>
              </a:ln>
            </p:spPr>
            <p:txBody>
              <a:bodyPr anchor="ctr"/>
              <a:lstStyle/>
              <a:p>
                <a:endParaRPr lang="en-US"/>
              </a:p>
            </p:txBody>
          </p:sp>
          <p:sp>
            <p:nvSpPr>
              <p:cNvPr id="56461" name="Freeform 45"/>
              <p:cNvSpPr>
                <a:spLocks/>
              </p:cNvSpPr>
              <p:nvPr/>
            </p:nvSpPr>
            <p:spPr bwMode="auto">
              <a:xfrm>
                <a:off x="1669" y="1869"/>
                <a:ext cx="27" cy="870"/>
              </a:xfrm>
              <a:custGeom>
                <a:avLst/>
                <a:gdLst>
                  <a:gd name="T0" fmla="*/ 341537 w 6"/>
                  <a:gd name="T1" fmla="*/ 863568 h 188"/>
                  <a:gd name="T2" fmla="*/ 341537 w 6"/>
                  <a:gd name="T3" fmla="*/ 863568 h 188"/>
                  <a:gd name="T4" fmla="*/ 0 w 6"/>
                  <a:gd name="T5" fmla="*/ 38676587 h 188"/>
                  <a:gd name="T6" fmla="*/ 0 w 6"/>
                  <a:gd name="T7" fmla="*/ 38676587 h 188"/>
                  <a:gd name="T8" fmla="*/ 341537 w 6"/>
                  <a:gd name="T9" fmla="*/ 39540654 h 188"/>
                  <a:gd name="T10" fmla="*/ 863604 w 6"/>
                  <a:gd name="T11" fmla="*/ 38676587 h 188"/>
                  <a:gd name="T12" fmla="*/ 1003833 w 6"/>
                  <a:gd name="T13" fmla="*/ 863568 h 188"/>
                  <a:gd name="T14" fmla="*/ 673677 w 6"/>
                  <a:gd name="T15" fmla="*/ 0 h 188"/>
                  <a:gd name="T16" fmla="*/ 341537 w 6"/>
                  <a:gd name="T17" fmla="*/ 863568 h 18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
                  <a:gd name="T28" fmla="*/ 0 h 188"/>
                  <a:gd name="T29" fmla="*/ 6 w 6"/>
                  <a:gd name="T30" fmla="*/ 188 h 18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 h="188">
                    <a:moveTo>
                      <a:pt x="2" y="4"/>
                    </a:moveTo>
                    <a:lnTo>
                      <a:pt x="2" y="4"/>
                    </a:lnTo>
                    <a:lnTo>
                      <a:pt x="0" y="184"/>
                    </a:lnTo>
                    <a:cubicBezTo>
                      <a:pt x="0" y="186"/>
                      <a:pt x="1" y="188"/>
                      <a:pt x="2" y="188"/>
                    </a:cubicBezTo>
                    <a:cubicBezTo>
                      <a:pt x="4" y="188"/>
                      <a:pt x="5" y="186"/>
                      <a:pt x="5" y="184"/>
                    </a:cubicBezTo>
                    <a:lnTo>
                      <a:pt x="6" y="4"/>
                    </a:lnTo>
                    <a:cubicBezTo>
                      <a:pt x="6" y="2"/>
                      <a:pt x="6" y="0"/>
                      <a:pt x="4" y="0"/>
                    </a:cubicBezTo>
                    <a:cubicBezTo>
                      <a:pt x="3" y="0"/>
                      <a:pt x="3" y="2"/>
                      <a:pt x="2" y="4"/>
                    </a:cubicBezTo>
                    <a:close/>
                  </a:path>
                </a:pathLst>
              </a:custGeom>
              <a:gradFill rotWithShape="1">
                <a:gsLst>
                  <a:gs pos="0">
                    <a:srgbClr val="808080"/>
                  </a:gs>
                  <a:gs pos="50000">
                    <a:srgbClr val="EAEAEA"/>
                  </a:gs>
                  <a:gs pos="100000">
                    <a:srgbClr val="808080"/>
                  </a:gs>
                </a:gsLst>
                <a:lin ang="0" scaled="1"/>
              </a:gradFill>
              <a:ln w="9525">
                <a:noFill/>
                <a:round/>
                <a:headEnd/>
                <a:tailEnd/>
              </a:ln>
            </p:spPr>
            <p:txBody>
              <a:bodyPr anchor="ctr"/>
              <a:lstStyle/>
              <a:p>
                <a:endParaRPr lang="en-US"/>
              </a:p>
            </p:txBody>
          </p:sp>
          <p:sp>
            <p:nvSpPr>
              <p:cNvPr id="56462" name="Freeform 46"/>
              <p:cNvSpPr>
                <a:spLocks/>
              </p:cNvSpPr>
              <p:nvPr/>
            </p:nvSpPr>
            <p:spPr bwMode="auto">
              <a:xfrm>
                <a:off x="1636" y="1882"/>
                <a:ext cx="18" cy="848"/>
              </a:xfrm>
              <a:custGeom>
                <a:avLst/>
                <a:gdLst>
                  <a:gd name="T0" fmla="*/ 332140 w 4"/>
                  <a:gd name="T1" fmla="*/ 643178 h 183"/>
                  <a:gd name="T2" fmla="*/ 332140 w 4"/>
                  <a:gd name="T3" fmla="*/ 643178 h 183"/>
                  <a:gd name="T4" fmla="*/ 0 w 4"/>
                  <a:gd name="T5" fmla="*/ 38029154 h 183"/>
                  <a:gd name="T6" fmla="*/ 0 w 4"/>
                  <a:gd name="T7" fmla="*/ 38029154 h 183"/>
                  <a:gd name="T8" fmla="*/ 182430 w 4"/>
                  <a:gd name="T9" fmla="*/ 38909879 h 183"/>
                  <a:gd name="T10" fmla="*/ 332140 w 4"/>
                  <a:gd name="T11" fmla="*/ 38029154 h 183"/>
                  <a:gd name="T12" fmla="*/ 671670 w 4"/>
                  <a:gd name="T13" fmla="*/ 643178 h 183"/>
                  <a:gd name="T14" fmla="*/ 481401 w 4"/>
                  <a:gd name="T15" fmla="*/ 0 h 183"/>
                  <a:gd name="T16" fmla="*/ 332140 w 4"/>
                  <a:gd name="T17" fmla="*/ 643178 h 18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
                  <a:gd name="T28" fmla="*/ 0 h 183"/>
                  <a:gd name="T29" fmla="*/ 4 w 4"/>
                  <a:gd name="T30" fmla="*/ 183 h 18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 h="183">
                    <a:moveTo>
                      <a:pt x="2" y="3"/>
                    </a:moveTo>
                    <a:lnTo>
                      <a:pt x="2" y="3"/>
                    </a:lnTo>
                    <a:lnTo>
                      <a:pt x="0" y="179"/>
                    </a:lnTo>
                    <a:cubicBezTo>
                      <a:pt x="0" y="181"/>
                      <a:pt x="0" y="183"/>
                      <a:pt x="1" y="183"/>
                    </a:cubicBezTo>
                    <a:cubicBezTo>
                      <a:pt x="2" y="183"/>
                      <a:pt x="2" y="181"/>
                      <a:pt x="2" y="179"/>
                    </a:cubicBezTo>
                    <a:lnTo>
                      <a:pt x="4" y="3"/>
                    </a:lnTo>
                    <a:cubicBezTo>
                      <a:pt x="4" y="1"/>
                      <a:pt x="4" y="0"/>
                      <a:pt x="3" y="0"/>
                    </a:cubicBezTo>
                    <a:cubicBezTo>
                      <a:pt x="2" y="0"/>
                      <a:pt x="2" y="1"/>
                      <a:pt x="2" y="3"/>
                    </a:cubicBezTo>
                    <a:close/>
                  </a:path>
                </a:pathLst>
              </a:custGeom>
              <a:gradFill rotWithShape="1">
                <a:gsLst>
                  <a:gs pos="0">
                    <a:srgbClr val="808080"/>
                  </a:gs>
                  <a:gs pos="50000">
                    <a:srgbClr val="EAEAEA"/>
                  </a:gs>
                  <a:gs pos="100000">
                    <a:srgbClr val="808080"/>
                  </a:gs>
                </a:gsLst>
                <a:lin ang="0" scaled="1"/>
              </a:gradFill>
              <a:ln w="9525">
                <a:noFill/>
                <a:round/>
                <a:headEnd/>
                <a:tailEnd/>
              </a:ln>
            </p:spPr>
            <p:txBody>
              <a:bodyPr anchor="ctr"/>
              <a:lstStyle/>
              <a:p>
                <a:endParaRPr lang="en-US"/>
              </a:p>
            </p:txBody>
          </p:sp>
          <p:sp>
            <p:nvSpPr>
              <p:cNvPr id="56463" name="Freeform 47"/>
              <p:cNvSpPr>
                <a:spLocks/>
              </p:cNvSpPr>
              <p:nvPr/>
            </p:nvSpPr>
            <p:spPr bwMode="auto">
              <a:xfrm>
                <a:off x="1623" y="1882"/>
                <a:ext cx="13" cy="842"/>
              </a:xfrm>
              <a:custGeom>
                <a:avLst/>
                <a:gdLst>
                  <a:gd name="T0" fmla="*/ 258102 w 3"/>
                  <a:gd name="T1" fmla="*/ 862555 h 182"/>
                  <a:gd name="T2" fmla="*/ 258102 w 3"/>
                  <a:gd name="T3" fmla="*/ 862555 h 182"/>
                  <a:gd name="T4" fmla="*/ 0 w 3"/>
                  <a:gd name="T5" fmla="*/ 37336682 h 182"/>
                  <a:gd name="T6" fmla="*/ 0 w 3"/>
                  <a:gd name="T7" fmla="*/ 37563449 h 182"/>
                  <a:gd name="T8" fmla="*/ 113191 w 3"/>
                  <a:gd name="T9" fmla="*/ 38190637 h 182"/>
                  <a:gd name="T10" fmla="*/ 113191 w 3"/>
                  <a:gd name="T11" fmla="*/ 37336682 h 182"/>
                  <a:gd name="T12" fmla="*/ 371293 w 3"/>
                  <a:gd name="T13" fmla="*/ 862555 h 182"/>
                  <a:gd name="T14" fmla="*/ 371293 w 3"/>
                  <a:gd name="T15" fmla="*/ 0 h 182"/>
                  <a:gd name="T16" fmla="*/ 258102 w 3"/>
                  <a:gd name="T17" fmla="*/ 862555 h 18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
                  <a:gd name="T28" fmla="*/ 0 h 182"/>
                  <a:gd name="T29" fmla="*/ 3 w 3"/>
                  <a:gd name="T30" fmla="*/ 182 h 18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 h="182">
                    <a:moveTo>
                      <a:pt x="2" y="4"/>
                    </a:moveTo>
                    <a:lnTo>
                      <a:pt x="2" y="4"/>
                    </a:lnTo>
                    <a:lnTo>
                      <a:pt x="0" y="178"/>
                    </a:lnTo>
                    <a:lnTo>
                      <a:pt x="0" y="179"/>
                    </a:lnTo>
                    <a:cubicBezTo>
                      <a:pt x="0" y="181"/>
                      <a:pt x="0" y="182"/>
                      <a:pt x="1" y="182"/>
                    </a:cubicBezTo>
                    <a:cubicBezTo>
                      <a:pt x="1" y="182"/>
                      <a:pt x="1" y="181"/>
                      <a:pt x="1" y="178"/>
                    </a:cubicBezTo>
                    <a:lnTo>
                      <a:pt x="3" y="4"/>
                    </a:lnTo>
                    <a:cubicBezTo>
                      <a:pt x="3" y="2"/>
                      <a:pt x="3" y="0"/>
                      <a:pt x="3" y="0"/>
                    </a:cubicBezTo>
                    <a:cubicBezTo>
                      <a:pt x="2" y="0"/>
                      <a:pt x="2" y="2"/>
                      <a:pt x="2" y="4"/>
                    </a:cubicBezTo>
                    <a:close/>
                  </a:path>
                </a:pathLst>
              </a:custGeom>
              <a:gradFill rotWithShape="1">
                <a:gsLst>
                  <a:gs pos="0">
                    <a:srgbClr val="808080"/>
                  </a:gs>
                  <a:gs pos="50000">
                    <a:srgbClr val="EAEAEA"/>
                  </a:gs>
                  <a:gs pos="100000">
                    <a:srgbClr val="808080"/>
                  </a:gs>
                </a:gsLst>
                <a:lin ang="0" scaled="1"/>
              </a:gradFill>
              <a:ln w="9525">
                <a:noFill/>
                <a:round/>
                <a:headEnd/>
                <a:tailEnd/>
              </a:ln>
            </p:spPr>
            <p:txBody>
              <a:bodyPr anchor="ctr"/>
              <a:lstStyle/>
              <a:p>
                <a:endParaRPr lang="en-US"/>
              </a:p>
            </p:txBody>
          </p:sp>
        </p:grpSp>
        <p:grpSp>
          <p:nvGrpSpPr>
            <p:cNvPr id="56360" name="Group 69"/>
            <p:cNvGrpSpPr>
              <a:grpSpLocks/>
            </p:cNvGrpSpPr>
            <p:nvPr/>
          </p:nvGrpSpPr>
          <p:grpSpPr bwMode="auto">
            <a:xfrm>
              <a:off x="3922" y="1960"/>
              <a:ext cx="325" cy="1131"/>
              <a:chOff x="1571" y="1757"/>
              <a:chExt cx="361" cy="1107"/>
            </a:xfrm>
          </p:grpSpPr>
          <p:sp>
            <p:nvSpPr>
              <p:cNvPr id="56436" name="Freeform 49"/>
              <p:cNvSpPr>
                <a:spLocks/>
              </p:cNvSpPr>
              <p:nvPr/>
            </p:nvSpPr>
            <p:spPr bwMode="auto">
              <a:xfrm>
                <a:off x="1604" y="2776"/>
                <a:ext cx="291" cy="46"/>
              </a:xfrm>
              <a:custGeom>
                <a:avLst/>
                <a:gdLst>
                  <a:gd name="T0" fmla="*/ 13053079 w 63"/>
                  <a:gd name="T1" fmla="*/ 389050 h 10"/>
                  <a:gd name="T2" fmla="*/ 12655702 w 63"/>
                  <a:gd name="T3" fmla="*/ 0 h 10"/>
                  <a:gd name="T4" fmla="*/ 630916 w 63"/>
                  <a:gd name="T5" fmla="*/ 0 h 10"/>
                  <a:gd name="T6" fmla="*/ 0 w 63"/>
                  <a:gd name="T7" fmla="*/ 389050 h 10"/>
                  <a:gd name="T8" fmla="*/ 6642371 w 63"/>
                  <a:gd name="T9" fmla="*/ 2008148 h 10"/>
                  <a:gd name="T10" fmla="*/ 13053079 w 63"/>
                  <a:gd name="T11" fmla="*/ 389050 h 10"/>
                  <a:gd name="T12" fmla="*/ 0 60000 65536"/>
                  <a:gd name="T13" fmla="*/ 0 60000 65536"/>
                  <a:gd name="T14" fmla="*/ 0 60000 65536"/>
                  <a:gd name="T15" fmla="*/ 0 60000 65536"/>
                  <a:gd name="T16" fmla="*/ 0 60000 65536"/>
                  <a:gd name="T17" fmla="*/ 0 60000 65536"/>
                  <a:gd name="T18" fmla="*/ 0 w 63"/>
                  <a:gd name="T19" fmla="*/ 0 h 10"/>
                  <a:gd name="T20" fmla="*/ 63 w 63"/>
                  <a:gd name="T21" fmla="*/ 10 h 10"/>
                </a:gdLst>
                <a:ahLst/>
                <a:cxnLst>
                  <a:cxn ang="T12">
                    <a:pos x="T0" y="T1"/>
                  </a:cxn>
                  <a:cxn ang="T13">
                    <a:pos x="T2" y="T3"/>
                  </a:cxn>
                  <a:cxn ang="T14">
                    <a:pos x="T4" y="T5"/>
                  </a:cxn>
                  <a:cxn ang="T15">
                    <a:pos x="T6" y="T7"/>
                  </a:cxn>
                  <a:cxn ang="T16">
                    <a:pos x="T8" y="T9"/>
                  </a:cxn>
                  <a:cxn ang="T17">
                    <a:pos x="T10" y="T11"/>
                  </a:cxn>
                </a:cxnLst>
                <a:rect l="T18" t="T19" r="T20" b="T21"/>
                <a:pathLst>
                  <a:path w="63" h="10">
                    <a:moveTo>
                      <a:pt x="63" y="2"/>
                    </a:moveTo>
                    <a:cubicBezTo>
                      <a:pt x="62" y="2"/>
                      <a:pt x="61" y="1"/>
                      <a:pt x="61" y="0"/>
                    </a:cubicBezTo>
                    <a:cubicBezTo>
                      <a:pt x="47" y="3"/>
                      <a:pt x="16" y="3"/>
                      <a:pt x="3" y="0"/>
                    </a:cubicBezTo>
                    <a:cubicBezTo>
                      <a:pt x="2" y="1"/>
                      <a:pt x="1" y="2"/>
                      <a:pt x="0" y="2"/>
                    </a:cubicBezTo>
                    <a:cubicBezTo>
                      <a:pt x="0" y="7"/>
                      <a:pt x="14" y="10"/>
                      <a:pt x="32" y="10"/>
                    </a:cubicBezTo>
                    <a:cubicBezTo>
                      <a:pt x="49" y="10"/>
                      <a:pt x="63" y="7"/>
                      <a:pt x="63" y="2"/>
                    </a:cubicBezTo>
                    <a:close/>
                  </a:path>
                </a:pathLst>
              </a:custGeom>
              <a:gradFill rotWithShape="1">
                <a:gsLst>
                  <a:gs pos="0">
                    <a:srgbClr val="333333"/>
                  </a:gs>
                  <a:gs pos="50000">
                    <a:srgbClr val="777777"/>
                  </a:gs>
                  <a:gs pos="100000">
                    <a:srgbClr val="333333"/>
                  </a:gs>
                </a:gsLst>
                <a:lin ang="0" scaled="1"/>
              </a:gradFill>
              <a:ln w="9525">
                <a:noFill/>
                <a:round/>
                <a:headEnd/>
                <a:tailEnd/>
              </a:ln>
            </p:spPr>
            <p:txBody>
              <a:bodyPr anchor="ctr"/>
              <a:lstStyle/>
              <a:p>
                <a:endParaRPr lang="en-US"/>
              </a:p>
            </p:txBody>
          </p:sp>
          <p:sp>
            <p:nvSpPr>
              <p:cNvPr id="56437" name="Freeform 50"/>
              <p:cNvSpPr>
                <a:spLocks/>
              </p:cNvSpPr>
              <p:nvPr/>
            </p:nvSpPr>
            <p:spPr bwMode="auto">
              <a:xfrm>
                <a:off x="1618" y="1790"/>
                <a:ext cx="263" cy="46"/>
              </a:xfrm>
              <a:custGeom>
                <a:avLst/>
                <a:gdLst>
                  <a:gd name="T0" fmla="*/ 11704766 w 57"/>
                  <a:gd name="T1" fmla="*/ 1610529 h 10"/>
                  <a:gd name="T2" fmla="*/ 11309574 w 57"/>
                  <a:gd name="T3" fmla="*/ 2008148 h 10"/>
                  <a:gd name="T4" fmla="*/ 627292 w 57"/>
                  <a:gd name="T5" fmla="*/ 2008148 h 10"/>
                  <a:gd name="T6" fmla="*/ 0 w 57"/>
                  <a:gd name="T7" fmla="*/ 1610529 h 10"/>
                  <a:gd name="T8" fmla="*/ 5962354 w 57"/>
                  <a:gd name="T9" fmla="*/ 0 h 10"/>
                  <a:gd name="T10" fmla="*/ 11704766 w 57"/>
                  <a:gd name="T11" fmla="*/ 1610529 h 10"/>
                  <a:gd name="T12" fmla="*/ 0 60000 65536"/>
                  <a:gd name="T13" fmla="*/ 0 60000 65536"/>
                  <a:gd name="T14" fmla="*/ 0 60000 65536"/>
                  <a:gd name="T15" fmla="*/ 0 60000 65536"/>
                  <a:gd name="T16" fmla="*/ 0 60000 65536"/>
                  <a:gd name="T17" fmla="*/ 0 60000 65536"/>
                  <a:gd name="T18" fmla="*/ 0 w 57"/>
                  <a:gd name="T19" fmla="*/ 0 h 10"/>
                  <a:gd name="T20" fmla="*/ 57 w 57"/>
                  <a:gd name="T21" fmla="*/ 10 h 10"/>
                </a:gdLst>
                <a:ahLst/>
                <a:cxnLst>
                  <a:cxn ang="T12">
                    <a:pos x="T0" y="T1"/>
                  </a:cxn>
                  <a:cxn ang="T13">
                    <a:pos x="T2" y="T3"/>
                  </a:cxn>
                  <a:cxn ang="T14">
                    <a:pos x="T4" y="T5"/>
                  </a:cxn>
                  <a:cxn ang="T15">
                    <a:pos x="T6" y="T7"/>
                  </a:cxn>
                  <a:cxn ang="T16">
                    <a:pos x="T8" y="T9"/>
                  </a:cxn>
                  <a:cxn ang="T17">
                    <a:pos x="T10" y="T11"/>
                  </a:cxn>
                </a:cxnLst>
                <a:rect l="T18" t="T19" r="T20" b="T21"/>
                <a:pathLst>
                  <a:path w="57" h="10">
                    <a:moveTo>
                      <a:pt x="57" y="8"/>
                    </a:moveTo>
                    <a:cubicBezTo>
                      <a:pt x="56" y="8"/>
                      <a:pt x="55" y="9"/>
                      <a:pt x="55" y="10"/>
                    </a:cubicBezTo>
                    <a:cubicBezTo>
                      <a:pt x="43" y="7"/>
                      <a:pt x="15" y="7"/>
                      <a:pt x="3" y="10"/>
                    </a:cubicBezTo>
                    <a:cubicBezTo>
                      <a:pt x="2" y="9"/>
                      <a:pt x="2" y="8"/>
                      <a:pt x="0" y="8"/>
                    </a:cubicBezTo>
                    <a:cubicBezTo>
                      <a:pt x="0" y="4"/>
                      <a:pt x="13" y="0"/>
                      <a:pt x="29" y="0"/>
                    </a:cubicBezTo>
                    <a:cubicBezTo>
                      <a:pt x="44" y="0"/>
                      <a:pt x="57" y="4"/>
                      <a:pt x="57" y="8"/>
                    </a:cubicBezTo>
                    <a:close/>
                  </a:path>
                </a:pathLst>
              </a:custGeom>
              <a:gradFill rotWithShape="1">
                <a:gsLst>
                  <a:gs pos="0">
                    <a:srgbClr val="333333"/>
                  </a:gs>
                  <a:gs pos="50000">
                    <a:srgbClr val="777777"/>
                  </a:gs>
                  <a:gs pos="100000">
                    <a:srgbClr val="333333"/>
                  </a:gs>
                </a:gsLst>
                <a:lin ang="0" scaled="1"/>
              </a:gradFill>
              <a:ln w="9525">
                <a:noFill/>
                <a:round/>
                <a:headEnd/>
                <a:tailEnd/>
              </a:ln>
            </p:spPr>
            <p:txBody>
              <a:bodyPr anchor="ctr"/>
              <a:lstStyle/>
              <a:p>
                <a:endParaRPr lang="en-US"/>
              </a:p>
            </p:txBody>
          </p:sp>
          <p:sp>
            <p:nvSpPr>
              <p:cNvPr id="56438" name="Freeform 51"/>
              <p:cNvSpPr>
                <a:spLocks/>
              </p:cNvSpPr>
              <p:nvPr/>
            </p:nvSpPr>
            <p:spPr bwMode="auto">
              <a:xfrm>
                <a:off x="1571" y="2785"/>
                <a:ext cx="361" cy="79"/>
              </a:xfrm>
              <a:custGeom>
                <a:avLst/>
                <a:gdLst>
                  <a:gd name="T0" fmla="*/ 1454437 w 78"/>
                  <a:gd name="T1" fmla="*/ 0 h 17"/>
                  <a:gd name="T2" fmla="*/ 8235048 w 78"/>
                  <a:gd name="T3" fmla="*/ 1731605 h 17"/>
                  <a:gd name="T4" fmla="*/ 14741730 w 78"/>
                  <a:gd name="T5" fmla="*/ 0 h 17"/>
                  <a:gd name="T6" fmla="*/ 16196171 w 78"/>
                  <a:gd name="T7" fmla="*/ 1540834 h 17"/>
                  <a:gd name="T8" fmla="*/ 8235048 w 78"/>
                  <a:gd name="T9" fmla="*/ 3694932 h 17"/>
                  <a:gd name="T10" fmla="*/ 0 w 78"/>
                  <a:gd name="T11" fmla="*/ 1540834 h 17"/>
                  <a:gd name="T12" fmla="*/ 1454437 w 78"/>
                  <a:gd name="T13" fmla="*/ 0 h 17"/>
                  <a:gd name="T14" fmla="*/ 0 60000 65536"/>
                  <a:gd name="T15" fmla="*/ 0 60000 65536"/>
                  <a:gd name="T16" fmla="*/ 0 60000 65536"/>
                  <a:gd name="T17" fmla="*/ 0 60000 65536"/>
                  <a:gd name="T18" fmla="*/ 0 60000 65536"/>
                  <a:gd name="T19" fmla="*/ 0 60000 65536"/>
                  <a:gd name="T20" fmla="*/ 0 60000 65536"/>
                  <a:gd name="T21" fmla="*/ 0 w 78"/>
                  <a:gd name="T22" fmla="*/ 0 h 17"/>
                  <a:gd name="T23" fmla="*/ 78 w 78"/>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8" h="17">
                    <a:moveTo>
                      <a:pt x="7" y="0"/>
                    </a:moveTo>
                    <a:cubicBezTo>
                      <a:pt x="7" y="5"/>
                      <a:pt x="21" y="8"/>
                      <a:pt x="39" y="8"/>
                    </a:cubicBezTo>
                    <a:cubicBezTo>
                      <a:pt x="56" y="8"/>
                      <a:pt x="70" y="5"/>
                      <a:pt x="70" y="0"/>
                    </a:cubicBezTo>
                    <a:cubicBezTo>
                      <a:pt x="75" y="0"/>
                      <a:pt x="78" y="2"/>
                      <a:pt x="77" y="7"/>
                    </a:cubicBezTo>
                    <a:cubicBezTo>
                      <a:pt x="77" y="13"/>
                      <a:pt x="60" y="17"/>
                      <a:pt x="39" y="17"/>
                    </a:cubicBezTo>
                    <a:cubicBezTo>
                      <a:pt x="17" y="17"/>
                      <a:pt x="0" y="13"/>
                      <a:pt x="0" y="7"/>
                    </a:cubicBezTo>
                    <a:cubicBezTo>
                      <a:pt x="0" y="2"/>
                      <a:pt x="2" y="0"/>
                      <a:pt x="7" y="0"/>
                    </a:cubicBezTo>
                    <a:close/>
                  </a:path>
                </a:pathLst>
              </a:custGeom>
              <a:gradFill rotWithShape="1">
                <a:gsLst>
                  <a:gs pos="0">
                    <a:srgbClr val="4D4D4D"/>
                  </a:gs>
                  <a:gs pos="50000">
                    <a:srgbClr val="B2B2B2"/>
                  </a:gs>
                  <a:gs pos="100000">
                    <a:srgbClr val="4D4D4D"/>
                  </a:gs>
                </a:gsLst>
                <a:lin ang="0" scaled="1"/>
              </a:gradFill>
              <a:ln w="9525">
                <a:noFill/>
                <a:round/>
                <a:headEnd/>
                <a:tailEnd/>
              </a:ln>
            </p:spPr>
            <p:txBody>
              <a:bodyPr anchor="ctr"/>
              <a:lstStyle/>
              <a:p>
                <a:endParaRPr lang="en-US"/>
              </a:p>
            </p:txBody>
          </p:sp>
          <p:sp>
            <p:nvSpPr>
              <p:cNvPr id="56439" name="Freeform 52"/>
              <p:cNvSpPr>
                <a:spLocks/>
              </p:cNvSpPr>
              <p:nvPr/>
            </p:nvSpPr>
            <p:spPr bwMode="auto">
              <a:xfrm>
                <a:off x="1580" y="2744"/>
                <a:ext cx="338" cy="46"/>
              </a:xfrm>
              <a:custGeom>
                <a:avLst/>
                <a:gdLst>
                  <a:gd name="T0" fmla="*/ 1457859 w 73"/>
                  <a:gd name="T1" fmla="*/ 0 h 10"/>
                  <a:gd name="T2" fmla="*/ 7803447 w 73"/>
                  <a:gd name="T3" fmla="*/ 1005183 h 10"/>
                  <a:gd name="T4" fmla="*/ 13961538 w 73"/>
                  <a:gd name="T5" fmla="*/ 0 h 10"/>
                  <a:gd name="T6" fmla="*/ 15419401 w 73"/>
                  <a:gd name="T7" fmla="*/ 786664 h 10"/>
                  <a:gd name="T8" fmla="*/ 7803447 w 73"/>
                  <a:gd name="T9" fmla="*/ 2008148 h 10"/>
                  <a:gd name="T10" fmla="*/ 2098091 w 73"/>
                  <a:gd name="T11" fmla="*/ 1610529 h 10"/>
                  <a:gd name="T12" fmla="*/ 225617 w 73"/>
                  <a:gd name="T13" fmla="*/ 786664 h 10"/>
                  <a:gd name="T14" fmla="*/ 1457859 w 73"/>
                  <a:gd name="T15" fmla="*/ 0 h 10"/>
                  <a:gd name="T16" fmla="*/ 0 60000 65536"/>
                  <a:gd name="T17" fmla="*/ 0 60000 65536"/>
                  <a:gd name="T18" fmla="*/ 0 60000 65536"/>
                  <a:gd name="T19" fmla="*/ 0 60000 65536"/>
                  <a:gd name="T20" fmla="*/ 0 60000 65536"/>
                  <a:gd name="T21" fmla="*/ 0 60000 65536"/>
                  <a:gd name="T22" fmla="*/ 0 60000 65536"/>
                  <a:gd name="T23" fmla="*/ 0 60000 65536"/>
                  <a:gd name="T24" fmla="*/ 0 w 73"/>
                  <a:gd name="T25" fmla="*/ 0 h 10"/>
                  <a:gd name="T26" fmla="*/ 73 w 73"/>
                  <a:gd name="T27" fmla="*/ 10 h 1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3" h="10">
                    <a:moveTo>
                      <a:pt x="7" y="0"/>
                    </a:moveTo>
                    <a:cubicBezTo>
                      <a:pt x="7" y="2"/>
                      <a:pt x="20" y="5"/>
                      <a:pt x="37" y="5"/>
                    </a:cubicBezTo>
                    <a:cubicBezTo>
                      <a:pt x="53" y="5"/>
                      <a:pt x="66" y="2"/>
                      <a:pt x="66" y="0"/>
                    </a:cubicBezTo>
                    <a:cubicBezTo>
                      <a:pt x="71" y="0"/>
                      <a:pt x="73" y="1"/>
                      <a:pt x="73" y="4"/>
                    </a:cubicBezTo>
                    <a:cubicBezTo>
                      <a:pt x="73" y="7"/>
                      <a:pt x="56" y="10"/>
                      <a:pt x="37" y="10"/>
                    </a:cubicBezTo>
                    <a:cubicBezTo>
                      <a:pt x="26" y="10"/>
                      <a:pt x="17" y="9"/>
                      <a:pt x="10" y="8"/>
                    </a:cubicBezTo>
                    <a:cubicBezTo>
                      <a:pt x="4" y="7"/>
                      <a:pt x="1" y="5"/>
                      <a:pt x="1" y="4"/>
                    </a:cubicBezTo>
                    <a:cubicBezTo>
                      <a:pt x="0" y="1"/>
                      <a:pt x="3" y="0"/>
                      <a:pt x="7" y="0"/>
                    </a:cubicBezTo>
                    <a:close/>
                  </a:path>
                </a:pathLst>
              </a:custGeom>
              <a:gradFill rotWithShape="1">
                <a:gsLst>
                  <a:gs pos="0">
                    <a:srgbClr val="4D4D4D"/>
                  </a:gs>
                  <a:gs pos="50000">
                    <a:srgbClr val="B2B2B2"/>
                  </a:gs>
                  <a:gs pos="100000">
                    <a:srgbClr val="4D4D4D"/>
                  </a:gs>
                </a:gsLst>
                <a:lin ang="0" scaled="1"/>
              </a:gradFill>
              <a:ln w="9525">
                <a:noFill/>
                <a:round/>
                <a:headEnd/>
                <a:tailEnd/>
              </a:ln>
            </p:spPr>
            <p:txBody>
              <a:bodyPr anchor="ctr"/>
              <a:lstStyle/>
              <a:p>
                <a:endParaRPr lang="en-US"/>
              </a:p>
            </p:txBody>
          </p:sp>
          <p:sp>
            <p:nvSpPr>
              <p:cNvPr id="56440" name="Freeform 53"/>
              <p:cNvSpPr>
                <a:spLocks/>
              </p:cNvSpPr>
              <p:nvPr/>
            </p:nvSpPr>
            <p:spPr bwMode="auto">
              <a:xfrm>
                <a:off x="1590" y="1757"/>
                <a:ext cx="323" cy="69"/>
              </a:xfrm>
              <a:custGeom>
                <a:avLst/>
                <a:gdLst>
                  <a:gd name="T0" fmla="*/ 1244390 w 70"/>
                  <a:gd name="T1" fmla="*/ 3003009 h 15"/>
                  <a:gd name="T2" fmla="*/ 7218883 w 70"/>
                  <a:gd name="T3" fmla="*/ 1392498 h 15"/>
                  <a:gd name="T4" fmla="*/ 12963023 w 70"/>
                  <a:gd name="T5" fmla="*/ 3003009 h 15"/>
                  <a:gd name="T6" fmla="*/ 14159460 w 70"/>
                  <a:gd name="T7" fmla="*/ 1610529 h 15"/>
                  <a:gd name="T8" fmla="*/ 7218883 w 70"/>
                  <a:gd name="T9" fmla="*/ 0 h 15"/>
                  <a:gd name="T10" fmla="*/ 0 w 70"/>
                  <a:gd name="T11" fmla="*/ 1610529 h 15"/>
                  <a:gd name="T12" fmla="*/ 1244390 w 70"/>
                  <a:gd name="T13" fmla="*/ 3003009 h 15"/>
                  <a:gd name="T14" fmla="*/ 0 60000 65536"/>
                  <a:gd name="T15" fmla="*/ 0 60000 65536"/>
                  <a:gd name="T16" fmla="*/ 0 60000 65536"/>
                  <a:gd name="T17" fmla="*/ 0 60000 65536"/>
                  <a:gd name="T18" fmla="*/ 0 60000 65536"/>
                  <a:gd name="T19" fmla="*/ 0 60000 65536"/>
                  <a:gd name="T20" fmla="*/ 0 60000 65536"/>
                  <a:gd name="T21" fmla="*/ 0 w 70"/>
                  <a:gd name="T22" fmla="*/ 0 h 15"/>
                  <a:gd name="T23" fmla="*/ 70 w 70"/>
                  <a:gd name="T24" fmla="*/ 15 h 1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0" h="15">
                    <a:moveTo>
                      <a:pt x="6" y="15"/>
                    </a:moveTo>
                    <a:cubicBezTo>
                      <a:pt x="6" y="11"/>
                      <a:pt x="19" y="7"/>
                      <a:pt x="35" y="7"/>
                    </a:cubicBezTo>
                    <a:cubicBezTo>
                      <a:pt x="50" y="7"/>
                      <a:pt x="63" y="11"/>
                      <a:pt x="63" y="15"/>
                    </a:cubicBezTo>
                    <a:cubicBezTo>
                      <a:pt x="67" y="15"/>
                      <a:pt x="70" y="13"/>
                      <a:pt x="69" y="8"/>
                    </a:cubicBezTo>
                    <a:cubicBezTo>
                      <a:pt x="69" y="4"/>
                      <a:pt x="54" y="0"/>
                      <a:pt x="35" y="0"/>
                    </a:cubicBezTo>
                    <a:cubicBezTo>
                      <a:pt x="16" y="0"/>
                      <a:pt x="0" y="4"/>
                      <a:pt x="0" y="8"/>
                    </a:cubicBezTo>
                    <a:cubicBezTo>
                      <a:pt x="0" y="13"/>
                      <a:pt x="2" y="15"/>
                      <a:pt x="6" y="15"/>
                    </a:cubicBezTo>
                    <a:close/>
                  </a:path>
                </a:pathLst>
              </a:custGeom>
              <a:gradFill rotWithShape="1">
                <a:gsLst>
                  <a:gs pos="0">
                    <a:srgbClr val="4D4D4D"/>
                  </a:gs>
                  <a:gs pos="50000">
                    <a:srgbClr val="B2B2B2"/>
                  </a:gs>
                  <a:gs pos="100000">
                    <a:srgbClr val="4D4D4D"/>
                  </a:gs>
                </a:gsLst>
                <a:lin ang="0" scaled="1"/>
              </a:gradFill>
              <a:ln w="9525">
                <a:noFill/>
                <a:round/>
                <a:headEnd/>
                <a:tailEnd/>
              </a:ln>
            </p:spPr>
            <p:txBody>
              <a:bodyPr anchor="ctr"/>
              <a:lstStyle/>
              <a:p>
                <a:endParaRPr lang="en-US"/>
              </a:p>
            </p:txBody>
          </p:sp>
          <p:sp>
            <p:nvSpPr>
              <p:cNvPr id="56441" name="Freeform 54"/>
              <p:cNvSpPr>
                <a:spLocks/>
              </p:cNvSpPr>
              <p:nvPr/>
            </p:nvSpPr>
            <p:spPr bwMode="auto">
              <a:xfrm>
                <a:off x="1599" y="1826"/>
                <a:ext cx="300" cy="37"/>
              </a:xfrm>
              <a:custGeom>
                <a:avLst/>
                <a:gdLst>
                  <a:gd name="T0" fmla="*/ 1246048 w 65"/>
                  <a:gd name="T1" fmla="*/ 1673732 h 8"/>
                  <a:gd name="T2" fmla="*/ 6785575 w 65"/>
                  <a:gd name="T3" fmla="*/ 861101 h 8"/>
                  <a:gd name="T4" fmla="*/ 12130014 w 65"/>
                  <a:gd name="T5" fmla="*/ 1673732 h 8"/>
                  <a:gd name="T6" fmla="*/ 13386986 w 65"/>
                  <a:gd name="T7" fmla="*/ 1036805 h 8"/>
                  <a:gd name="T8" fmla="*/ 6785575 w 65"/>
                  <a:gd name="T9" fmla="*/ 0 h 8"/>
                  <a:gd name="T10" fmla="*/ 1874492 w 65"/>
                  <a:gd name="T11" fmla="*/ 224174 h 8"/>
                  <a:gd name="T12" fmla="*/ 221898 w 65"/>
                  <a:gd name="T13" fmla="*/ 1036805 h 8"/>
                  <a:gd name="T14" fmla="*/ 1246048 w 65"/>
                  <a:gd name="T15" fmla="*/ 1673732 h 8"/>
                  <a:gd name="T16" fmla="*/ 0 60000 65536"/>
                  <a:gd name="T17" fmla="*/ 0 60000 65536"/>
                  <a:gd name="T18" fmla="*/ 0 60000 65536"/>
                  <a:gd name="T19" fmla="*/ 0 60000 65536"/>
                  <a:gd name="T20" fmla="*/ 0 60000 65536"/>
                  <a:gd name="T21" fmla="*/ 0 60000 65536"/>
                  <a:gd name="T22" fmla="*/ 0 60000 65536"/>
                  <a:gd name="T23" fmla="*/ 0 60000 65536"/>
                  <a:gd name="T24" fmla="*/ 0 w 65"/>
                  <a:gd name="T25" fmla="*/ 0 h 8"/>
                  <a:gd name="T26" fmla="*/ 65 w 65"/>
                  <a:gd name="T27" fmla="*/ 8 h 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5" h="8">
                    <a:moveTo>
                      <a:pt x="6" y="8"/>
                    </a:moveTo>
                    <a:cubicBezTo>
                      <a:pt x="6" y="6"/>
                      <a:pt x="18" y="4"/>
                      <a:pt x="33" y="4"/>
                    </a:cubicBezTo>
                    <a:cubicBezTo>
                      <a:pt x="47" y="4"/>
                      <a:pt x="59" y="6"/>
                      <a:pt x="59" y="8"/>
                    </a:cubicBezTo>
                    <a:cubicBezTo>
                      <a:pt x="63" y="8"/>
                      <a:pt x="65" y="7"/>
                      <a:pt x="65" y="5"/>
                    </a:cubicBezTo>
                    <a:cubicBezTo>
                      <a:pt x="65" y="2"/>
                      <a:pt x="50" y="0"/>
                      <a:pt x="33" y="0"/>
                    </a:cubicBezTo>
                    <a:cubicBezTo>
                      <a:pt x="23" y="0"/>
                      <a:pt x="15" y="0"/>
                      <a:pt x="9" y="1"/>
                    </a:cubicBezTo>
                    <a:cubicBezTo>
                      <a:pt x="4" y="2"/>
                      <a:pt x="1" y="3"/>
                      <a:pt x="1" y="5"/>
                    </a:cubicBezTo>
                    <a:cubicBezTo>
                      <a:pt x="0" y="7"/>
                      <a:pt x="2" y="8"/>
                      <a:pt x="6" y="8"/>
                    </a:cubicBezTo>
                    <a:close/>
                  </a:path>
                </a:pathLst>
              </a:custGeom>
              <a:gradFill rotWithShape="1">
                <a:gsLst>
                  <a:gs pos="0">
                    <a:srgbClr val="4D4D4D"/>
                  </a:gs>
                  <a:gs pos="50000">
                    <a:srgbClr val="B2B2B2"/>
                  </a:gs>
                  <a:gs pos="100000">
                    <a:srgbClr val="4D4D4D"/>
                  </a:gs>
                </a:gsLst>
                <a:lin ang="0" scaled="1"/>
              </a:gradFill>
              <a:ln w="9525">
                <a:noFill/>
                <a:round/>
                <a:headEnd/>
                <a:tailEnd/>
              </a:ln>
            </p:spPr>
            <p:txBody>
              <a:bodyPr anchor="ctr"/>
              <a:lstStyle/>
              <a:p>
                <a:endParaRPr lang="en-US"/>
              </a:p>
            </p:txBody>
          </p:sp>
          <p:sp>
            <p:nvSpPr>
              <p:cNvPr id="56442" name="Freeform 55"/>
              <p:cNvSpPr>
                <a:spLocks/>
              </p:cNvSpPr>
              <p:nvPr/>
            </p:nvSpPr>
            <p:spPr bwMode="auto">
              <a:xfrm>
                <a:off x="1613" y="1845"/>
                <a:ext cx="273" cy="921"/>
              </a:xfrm>
              <a:custGeom>
                <a:avLst/>
                <a:gdLst>
                  <a:gd name="T0" fmla="*/ 11756955 w 59"/>
                  <a:gd name="T1" fmla="*/ 864347 h 199"/>
                  <a:gd name="T2" fmla="*/ 11756955 w 59"/>
                  <a:gd name="T3" fmla="*/ 864347 h 199"/>
                  <a:gd name="T4" fmla="*/ 12395534 w 59"/>
                  <a:gd name="T5" fmla="*/ 40843533 h 199"/>
                  <a:gd name="T6" fmla="*/ 12395534 w 59"/>
                  <a:gd name="T7" fmla="*/ 40843533 h 199"/>
                  <a:gd name="T8" fmla="*/ 6310322 w 59"/>
                  <a:gd name="T9" fmla="*/ 41894639 h 199"/>
                  <a:gd name="T10" fmla="*/ 0 w 59"/>
                  <a:gd name="T11" fmla="*/ 40843533 h 199"/>
                  <a:gd name="T12" fmla="*/ 638580 w 59"/>
                  <a:gd name="T13" fmla="*/ 864347 h 199"/>
                  <a:gd name="T14" fmla="*/ 6310322 w 59"/>
                  <a:gd name="T15" fmla="*/ 0 h 199"/>
                  <a:gd name="T16" fmla="*/ 11756955 w 59"/>
                  <a:gd name="T17" fmla="*/ 864347 h 19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9"/>
                  <a:gd name="T28" fmla="*/ 0 h 199"/>
                  <a:gd name="T29" fmla="*/ 59 w 59"/>
                  <a:gd name="T30" fmla="*/ 199 h 19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9" h="199">
                    <a:moveTo>
                      <a:pt x="56" y="4"/>
                    </a:moveTo>
                    <a:lnTo>
                      <a:pt x="56" y="4"/>
                    </a:lnTo>
                    <a:lnTo>
                      <a:pt x="59" y="194"/>
                    </a:lnTo>
                    <a:cubicBezTo>
                      <a:pt x="58" y="197"/>
                      <a:pt x="45" y="199"/>
                      <a:pt x="30" y="199"/>
                    </a:cubicBezTo>
                    <a:cubicBezTo>
                      <a:pt x="13" y="199"/>
                      <a:pt x="0" y="196"/>
                      <a:pt x="0" y="194"/>
                    </a:cubicBezTo>
                    <a:lnTo>
                      <a:pt x="3" y="4"/>
                    </a:lnTo>
                    <a:cubicBezTo>
                      <a:pt x="3" y="2"/>
                      <a:pt x="15" y="0"/>
                      <a:pt x="30" y="0"/>
                    </a:cubicBezTo>
                    <a:cubicBezTo>
                      <a:pt x="44" y="0"/>
                      <a:pt x="56" y="2"/>
                      <a:pt x="56" y="4"/>
                    </a:cubicBezTo>
                    <a:close/>
                  </a:path>
                </a:pathLst>
              </a:custGeom>
              <a:gradFill rotWithShape="1">
                <a:gsLst>
                  <a:gs pos="0">
                    <a:srgbClr val="808080"/>
                  </a:gs>
                  <a:gs pos="50000">
                    <a:srgbClr val="EAEAEA"/>
                  </a:gs>
                  <a:gs pos="100000">
                    <a:srgbClr val="808080"/>
                  </a:gs>
                </a:gsLst>
                <a:lin ang="0" scaled="1"/>
              </a:gradFill>
              <a:ln w="9525">
                <a:noFill/>
                <a:round/>
                <a:headEnd/>
                <a:tailEnd/>
              </a:ln>
            </p:spPr>
            <p:txBody>
              <a:bodyPr anchor="ctr"/>
              <a:lstStyle/>
              <a:p>
                <a:endParaRPr lang="en-US"/>
              </a:p>
            </p:txBody>
          </p:sp>
          <p:sp>
            <p:nvSpPr>
              <p:cNvPr id="56443" name="Freeform 56"/>
              <p:cNvSpPr>
                <a:spLocks/>
              </p:cNvSpPr>
              <p:nvPr/>
            </p:nvSpPr>
            <p:spPr bwMode="auto">
              <a:xfrm>
                <a:off x="1738" y="1864"/>
                <a:ext cx="27" cy="884"/>
              </a:xfrm>
              <a:custGeom>
                <a:avLst/>
                <a:gdLst>
                  <a:gd name="T0" fmla="*/ 863604 w 6"/>
                  <a:gd name="T1" fmla="*/ 864524 h 191"/>
                  <a:gd name="T2" fmla="*/ 863604 w 6"/>
                  <a:gd name="T3" fmla="*/ 864524 h 191"/>
                  <a:gd name="T4" fmla="*/ 1003833 w 6"/>
                  <a:gd name="T5" fmla="*/ 39169704 h 191"/>
                  <a:gd name="T6" fmla="*/ 1003833 w 6"/>
                  <a:gd name="T7" fmla="*/ 39345874 h 191"/>
                  <a:gd name="T8" fmla="*/ 522427 w 6"/>
                  <a:gd name="T9" fmla="*/ 40210398 h 191"/>
                  <a:gd name="T10" fmla="*/ 0 w 6"/>
                  <a:gd name="T11" fmla="*/ 39169704 h 191"/>
                  <a:gd name="T12" fmla="*/ 0 w 6"/>
                  <a:gd name="T13" fmla="*/ 864524 h 191"/>
                  <a:gd name="T14" fmla="*/ 522427 w 6"/>
                  <a:gd name="T15" fmla="*/ 0 h 191"/>
                  <a:gd name="T16" fmla="*/ 863604 w 6"/>
                  <a:gd name="T17" fmla="*/ 864524 h 19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
                  <a:gd name="T28" fmla="*/ 0 h 191"/>
                  <a:gd name="T29" fmla="*/ 6 w 6"/>
                  <a:gd name="T30" fmla="*/ 191 h 19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 h="191">
                    <a:moveTo>
                      <a:pt x="5" y="4"/>
                    </a:moveTo>
                    <a:lnTo>
                      <a:pt x="5" y="4"/>
                    </a:lnTo>
                    <a:lnTo>
                      <a:pt x="6" y="186"/>
                    </a:lnTo>
                    <a:lnTo>
                      <a:pt x="6" y="187"/>
                    </a:lnTo>
                    <a:cubicBezTo>
                      <a:pt x="6" y="189"/>
                      <a:pt x="4" y="191"/>
                      <a:pt x="3" y="191"/>
                    </a:cubicBezTo>
                    <a:cubicBezTo>
                      <a:pt x="1" y="191"/>
                      <a:pt x="0" y="189"/>
                      <a:pt x="0" y="186"/>
                    </a:cubicBezTo>
                    <a:lnTo>
                      <a:pt x="0" y="4"/>
                    </a:lnTo>
                    <a:cubicBezTo>
                      <a:pt x="0" y="2"/>
                      <a:pt x="1" y="0"/>
                      <a:pt x="3" y="0"/>
                    </a:cubicBezTo>
                    <a:cubicBezTo>
                      <a:pt x="4" y="0"/>
                      <a:pt x="5" y="1"/>
                      <a:pt x="5" y="4"/>
                    </a:cubicBezTo>
                    <a:close/>
                  </a:path>
                </a:pathLst>
              </a:custGeom>
              <a:gradFill rotWithShape="1">
                <a:gsLst>
                  <a:gs pos="0">
                    <a:srgbClr val="808080"/>
                  </a:gs>
                  <a:gs pos="50000">
                    <a:srgbClr val="EAEAEA"/>
                  </a:gs>
                  <a:gs pos="100000">
                    <a:srgbClr val="808080"/>
                  </a:gs>
                </a:gsLst>
                <a:lin ang="0" scaled="1"/>
              </a:gradFill>
              <a:ln w="9525">
                <a:noFill/>
                <a:round/>
                <a:headEnd/>
                <a:tailEnd/>
              </a:ln>
            </p:spPr>
            <p:txBody>
              <a:bodyPr anchor="ctr"/>
              <a:lstStyle/>
              <a:p>
                <a:endParaRPr lang="en-US"/>
              </a:p>
            </p:txBody>
          </p:sp>
          <p:sp>
            <p:nvSpPr>
              <p:cNvPr id="56444" name="Freeform 57"/>
              <p:cNvSpPr>
                <a:spLocks/>
              </p:cNvSpPr>
              <p:nvPr/>
            </p:nvSpPr>
            <p:spPr bwMode="auto">
              <a:xfrm>
                <a:off x="1803" y="1869"/>
                <a:ext cx="27" cy="870"/>
              </a:xfrm>
              <a:custGeom>
                <a:avLst/>
                <a:gdLst>
                  <a:gd name="T0" fmla="*/ 673677 w 6"/>
                  <a:gd name="T1" fmla="*/ 863568 h 188"/>
                  <a:gd name="T2" fmla="*/ 673677 w 6"/>
                  <a:gd name="T3" fmla="*/ 863568 h 188"/>
                  <a:gd name="T4" fmla="*/ 1003833 w 6"/>
                  <a:gd name="T5" fmla="*/ 38676587 h 188"/>
                  <a:gd name="T6" fmla="*/ 1003833 w 6"/>
                  <a:gd name="T7" fmla="*/ 38676587 h 188"/>
                  <a:gd name="T8" fmla="*/ 673677 w 6"/>
                  <a:gd name="T9" fmla="*/ 39540654 h 188"/>
                  <a:gd name="T10" fmla="*/ 191912 w 6"/>
                  <a:gd name="T11" fmla="*/ 38676587 h 188"/>
                  <a:gd name="T12" fmla="*/ 0 w 6"/>
                  <a:gd name="T13" fmla="*/ 863568 h 188"/>
                  <a:gd name="T14" fmla="*/ 341537 w 6"/>
                  <a:gd name="T15" fmla="*/ 0 h 188"/>
                  <a:gd name="T16" fmla="*/ 673677 w 6"/>
                  <a:gd name="T17" fmla="*/ 863568 h 18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
                  <a:gd name="T28" fmla="*/ 0 h 188"/>
                  <a:gd name="T29" fmla="*/ 6 w 6"/>
                  <a:gd name="T30" fmla="*/ 188 h 18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 h="188">
                    <a:moveTo>
                      <a:pt x="4" y="4"/>
                    </a:moveTo>
                    <a:lnTo>
                      <a:pt x="4" y="4"/>
                    </a:lnTo>
                    <a:lnTo>
                      <a:pt x="6" y="184"/>
                    </a:lnTo>
                    <a:cubicBezTo>
                      <a:pt x="6" y="186"/>
                      <a:pt x="5" y="188"/>
                      <a:pt x="4" y="188"/>
                    </a:cubicBezTo>
                    <a:cubicBezTo>
                      <a:pt x="2" y="188"/>
                      <a:pt x="1" y="186"/>
                      <a:pt x="1" y="184"/>
                    </a:cubicBezTo>
                    <a:lnTo>
                      <a:pt x="0" y="4"/>
                    </a:lnTo>
                    <a:cubicBezTo>
                      <a:pt x="0" y="2"/>
                      <a:pt x="1" y="0"/>
                      <a:pt x="2" y="0"/>
                    </a:cubicBezTo>
                    <a:cubicBezTo>
                      <a:pt x="3" y="0"/>
                      <a:pt x="4" y="2"/>
                      <a:pt x="4" y="4"/>
                    </a:cubicBezTo>
                    <a:close/>
                  </a:path>
                </a:pathLst>
              </a:custGeom>
              <a:gradFill rotWithShape="1">
                <a:gsLst>
                  <a:gs pos="0">
                    <a:srgbClr val="808080"/>
                  </a:gs>
                  <a:gs pos="50000">
                    <a:srgbClr val="EAEAEA"/>
                  </a:gs>
                  <a:gs pos="100000">
                    <a:srgbClr val="808080"/>
                  </a:gs>
                </a:gsLst>
                <a:lin ang="0" scaled="1"/>
              </a:gradFill>
              <a:ln w="9525">
                <a:noFill/>
                <a:round/>
                <a:headEnd/>
                <a:tailEnd/>
              </a:ln>
            </p:spPr>
            <p:txBody>
              <a:bodyPr anchor="ctr"/>
              <a:lstStyle/>
              <a:p>
                <a:endParaRPr lang="en-US"/>
              </a:p>
            </p:txBody>
          </p:sp>
          <p:sp>
            <p:nvSpPr>
              <p:cNvPr id="56445" name="Freeform 58"/>
              <p:cNvSpPr>
                <a:spLocks/>
              </p:cNvSpPr>
              <p:nvPr/>
            </p:nvSpPr>
            <p:spPr bwMode="auto">
              <a:xfrm>
                <a:off x="1844" y="1882"/>
                <a:ext cx="19" cy="848"/>
              </a:xfrm>
              <a:custGeom>
                <a:avLst/>
                <a:gdLst>
                  <a:gd name="T0" fmla="*/ 539063 w 4"/>
                  <a:gd name="T1" fmla="*/ 643178 h 183"/>
                  <a:gd name="T2" fmla="*/ 539063 w 4"/>
                  <a:gd name="T3" fmla="*/ 643178 h 183"/>
                  <a:gd name="T4" fmla="*/ 1032393 w 4"/>
                  <a:gd name="T5" fmla="*/ 38029154 h 183"/>
                  <a:gd name="T6" fmla="*/ 1032393 w 4"/>
                  <a:gd name="T7" fmla="*/ 38029154 h 183"/>
                  <a:gd name="T8" fmla="*/ 756950 w 4"/>
                  <a:gd name="T9" fmla="*/ 38909879 h 183"/>
                  <a:gd name="T10" fmla="*/ 539063 w 4"/>
                  <a:gd name="T11" fmla="*/ 38029154 h 183"/>
                  <a:gd name="T12" fmla="*/ 0 w 4"/>
                  <a:gd name="T13" fmla="*/ 643178 h 183"/>
                  <a:gd name="T14" fmla="*/ 275419 w 4"/>
                  <a:gd name="T15" fmla="*/ 0 h 183"/>
                  <a:gd name="T16" fmla="*/ 539063 w 4"/>
                  <a:gd name="T17" fmla="*/ 643178 h 18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
                  <a:gd name="T28" fmla="*/ 0 h 183"/>
                  <a:gd name="T29" fmla="*/ 4 w 4"/>
                  <a:gd name="T30" fmla="*/ 183 h 18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 h="183">
                    <a:moveTo>
                      <a:pt x="2" y="3"/>
                    </a:moveTo>
                    <a:lnTo>
                      <a:pt x="2" y="3"/>
                    </a:lnTo>
                    <a:lnTo>
                      <a:pt x="4" y="179"/>
                    </a:lnTo>
                    <a:cubicBezTo>
                      <a:pt x="4" y="181"/>
                      <a:pt x="4" y="183"/>
                      <a:pt x="3" y="183"/>
                    </a:cubicBezTo>
                    <a:cubicBezTo>
                      <a:pt x="3" y="183"/>
                      <a:pt x="2" y="181"/>
                      <a:pt x="2" y="179"/>
                    </a:cubicBezTo>
                    <a:lnTo>
                      <a:pt x="0" y="3"/>
                    </a:lnTo>
                    <a:cubicBezTo>
                      <a:pt x="0" y="1"/>
                      <a:pt x="1" y="0"/>
                      <a:pt x="1" y="0"/>
                    </a:cubicBezTo>
                    <a:cubicBezTo>
                      <a:pt x="2" y="0"/>
                      <a:pt x="2" y="1"/>
                      <a:pt x="2" y="3"/>
                    </a:cubicBezTo>
                    <a:close/>
                  </a:path>
                </a:pathLst>
              </a:custGeom>
              <a:gradFill rotWithShape="1">
                <a:gsLst>
                  <a:gs pos="0">
                    <a:srgbClr val="808080"/>
                  </a:gs>
                  <a:gs pos="50000">
                    <a:srgbClr val="EAEAEA"/>
                  </a:gs>
                  <a:gs pos="100000">
                    <a:srgbClr val="808080"/>
                  </a:gs>
                </a:gsLst>
                <a:lin ang="0" scaled="1"/>
              </a:gradFill>
              <a:ln w="9525">
                <a:noFill/>
                <a:round/>
                <a:headEnd/>
                <a:tailEnd/>
              </a:ln>
            </p:spPr>
            <p:txBody>
              <a:bodyPr anchor="ctr"/>
              <a:lstStyle/>
              <a:p>
                <a:endParaRPr lang="en-US"/>
              </a:p>
            </p:txBody>
          </p:sp>
          <p:sp>
            <p:nvSpPr>
              <p:cNvPr id="56446" name="Freeform 59"/>
              <p:cNvSpPr>
                <a:spLocks/>
              </p:cNvSpPr>
              <p:nvPr/>
            </p:nvSpPr>
            <p:spPr bwMode="auto">
              <a:xfrm>
                <a:off x="1863" y="1882"/>
                <a:ext cx="14" cy="842"/>
              </a:xfrm>
              <a:custGeom>
                <a:avLst/>
                <a:gdLst>
                  <a:gd name="T0" fmla="*/ 236703 w 3"/>
                  <a:gd name="T1" fmla="*/ 862555 h 182"/>
                  <a:gd name="T2" fmla="*/ 236703 w 3"/>
                  <a:gd name="T3" fmla="*/ 862555 h 182"/>
                  <a:gd name="T4" fmla="*/ 670647 w 3"/>
                  <a:gd name="T5" fmla="*/ 37336682 h 182"/>
                  <a:gd name="T6" fmla="*/ 670647 w 3"/>
                  <a:gd name="T7" fmla="*/ 37563449 h 182"/>
                  <a:gd name="T8" fmla="*/ 670647 w 3"/>
                  <a:gd name="T9" fmla="*/ 38190637 h 182"/>
                  <a:gd name="T10" fmla="*/ 433967 w 3"/>
                  <a:gd name="T11" fmla="*/ 37336682 h 182"/>
                  <a:gd name="T12" fmla="*/ 0 w 3"/>
                  <a:gd name="T13" fmla="*/ 862555 h 182"/>
                  <a:gd name="T14" fmla="*/ 236703 w 3"/>
                  <a:gd name="T15" fmla="*/ 0 h 182"/>
                  <a:gd name="T16" fmla="*/ 236703 w 3"/>
                  <a:gd name="T17" fmla="*/ 862555 h 18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
                  <a:gd name="T28" fmla="*/ 0 h 182"/>
                  <a:gd name="T29" fmla="*/ 3 w 3"/>
                  <a:gd name="T30" fmla="*/ 182 h 18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 h="182">
                    <a:moveTo>
                      <a:pt x="1" y="4"/>
                    </a:moveTo>
                    <a:lnTo>
                      <a:pt x="1" y="4"/>
                    </a:lnTo>
                    <a:lnTo>
                      <a:pt x="3" y="178"/>
                    </a:lnTo>
                    <a:lnTo>
                      <a:pt x="3" y="179"/>
                    </a:lnTo>
                    <a:cubicBezTo>
                      <a:pt x="3" y="181"/>
                      <a:pt x="3" y="182"/>
                      <a:pt x="3" y="182"/>
                    </a:cubicBezTo>
                    <a:cubicBezTo>
                      <a:pt x="2" y="182"/>
                      <a:pt x="2" y="181"/>
                      <a:pt x="2" y="178"/>
                    </a:cubicBezTo>
                    <a:lnTo>
                      <a:pt x="0" y="4"/>
                    </a:lnTo>
                    <a:cubicBezTo>
                      <a:pt x="0" y="2"/>
                      <a:pt x="0" y="0"/>
                      <a:pt x="1" y="0"/>
                    </a:cubicBezTo>
                    <a:cubicBezTo>
                      <a:pt x="1" y="0"/>
                      <a:pt x="1" y="2"/>
                      <a:pt x="1" y="4"/>
                    </a:cubicBezTo>
                    <a:close/>
                  </a:path>
                </a:pathLst>
              </a:custGeom>
              <a:gradFill rotWithShape="1">
                <a:gsLst>
                  <a:gs pos="0">
                    <a:srgbClr val="808080"/>
                  </a:gs>
                  <a:gs pos="50000">
                    <a:srgbClr val="EAEAEA"/>
                  </a:gs>
                  <a:gs pos="100000">
                    <a:srgbClr val="808080"/>
                  </a:gs>
                </a:gsLst>
                <a:lin ang="0" scaled="1"/>
              </a:gradFill>
              <a:ln w="9525">
                <a:noFill/>
                <a:round/>
                <a:headEnd/>
                <a:tailEnd/>
              </a:ln>
            </p:spPr>
            <p:txBody>
              <a:bodyPr anchor="ctr"/>
              <a:lstStyle/>
              <a:p>
                <a:endParaRPr lang="en-US"/>
              </a:p>
            </p:txBody>
          </p:sp>
          <p:sp>
            <p:nvSpPr>
              <p:cNvPr id="56447" name="Freeform 60"/>
              <p:cNvSpPr>
                <a:spLocks/>
              </p:cNvSpPr>
              <p:nvPr/>
            </p:nvSpPr>
            <p:spPr bwMode="auto">
              <a:xfrm>
                <a:off x="1669" y="1869"/>
                <a:ext cx="27" cy="870"/>
              </a:xfrm>
              <a:custGeom>
                <a:avLst/>
                <a:gdLst>
                  <a:gd name="T0" fmla="*/ 341537 w 6"/>
                  <a:gd name="T1" fmla="*/ 863568 h 188"/>
                  <a:gd name="T2" fmla="*/ 341537 w 6"/>
                  <a:gd name="T3" fmla="*/ 863568 h 188"/>
                  <a:gd name="T4" fmla="*/ 0 w 6"/>
                  <a:gd name="T5" fmla="*/ 38676587 h 188"/>
                  <a:gd name="T6" fmla="*/ 0 w 6"/>
                  <a:gd name="T7" fmla="*/ 38676587 h 188"/>
                  <a:gd name="T8" fmla="*/ 341537 w 6"/>
                  <a:gd name="T9" fmla="*/ 39540654 h 188"/>
                  <a:gd name="T10" fmla="*/ 863604 w 6"/>
                  <a:gd name="T11" fmla="*/ 38676587 h 188"/>
                  <a:gd name="T12" fmla="*/ 1003833 w 6"/>
                  <a:gd name="T13" fmla="*/ 863568 h 188"/>
                  <a:gd name="T14" fmla="*/ 673677 w 6"/>
                  <a:gd name="T15" fmla="*/ 0 h 188"/>
                  <a:gd name="T16" fmla="*/ 341537 w 6"/>
                  <a:gd name="T17" fmla="*/ 863568 h 18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
                  <a:gd name="T28" fmla="*/ 0 h 188"/>
                  <a:gd name="T29" fmla="*/ 6 w 6"/>
                  <a:gd name="T30" fmla="*/ 188 h 18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 h="188">
                    <a:moveTo>
                      <a:pt x="2" y="4"/>
                    </a:moveTo>
                    <a:lnTo>
                      <a:pt x="2" y="4"/>
                    </a:lnTo>
                    <a:lnTo>
                      <a:pt x="0" y="184"/>
                    </a:lnTo>
                    <a:cubicBezTo>
                      <a:pt x="0" y="186"/>
                      <a:pt x="1" y="188"/>
                      <a:pt x="2" y="188"/>
                    </a:cubicBezTo>
                    <a:cubicBezTo>
                      <a:pt x="4" y="188"/>
                      <a:pt x="5" y="186"/>
                      <a:pt x="5" y="184"/>
                    </a:cubicBezTo>
                    <a:lnTo>
                      <a:pt x="6" y="4"/>
                    </a:lnTo>
                    <a:cubicBezTo>
                      <a:pt x="6" y="2"/>
                      <a:pt x="6" y="0"/>
                      <a:pt x="4" y="0"/>
                    </a:cubicBezTo>
                    <a:cubicBezTo>
                      <a:pt x="3" y="0"/>
                      <a:pt x="3" y="2"/>
                      <a:pt x="2" y="4"/>
                    </a:cubicBezTo>
                    <a:close/>
                  </a:path>
                </a:pathLst>
              </a:custGeom>
              <a:gradFill rotWithShape="1">
                <a:gsLst>
                  <a:gs pos="0">
                    <a:srgbClr val="808080"/>
                  </a:gs>
                  <a:gs pos="50000">
                    <a:srgbClr val="EAEAEA"/>
                  </a:gs>
                  <a:gs pos="100000">
                    <a:srgbClr val="808080"/>
                  </a:gs>
                </a:gsLst>
                <a:lin ang="0" scaled="1"/>
              </a:gradFill>
              <a:ln w="9525">
                <a:noFill/>
                <a:round/>
                <a:headEnd/>
                <a:tailEnd/>
              </a:ln>
            </p:spPr>
            <p:txBody>
              <a:bodyPr anchor="ctr"/>
              <a:lstStyle/>
              <a:p>
                <a:endParaRPr lang="en-US"/>
              </a:p>
            </p:txBody>
          </p:sp>
          <p:sp>
            <p:nvSpPr>
              <p:cNvPr id="56448" name="Freeform 61"/>
              <p:cNvSpPr>
                <a:spLocks/>
              </p:cNvSpPr>
              <p:nvPr/>
            </p:nvSpPr>
            <p:spPr bwMode="auto">
              <a:xfrm>
                <a:off x="1636" y="1882"/>
                <a:ext cx="18" cy="848"/>
              </a:xfrm>
              <a:custGeom>
                <a:avLst/>
                <a:gdLst>
                  <a:gd name="T0" fmla="*/ 332140 w 4"/>
                  <a:gd name="T1" fmla="*/ 643178 h 183"/>
                  <a:gd name="T2" fmla="*/ 332140 w 4"/>
                  <a:gd name="T3" fmla="*/ 643178 h 183"/>
                  <a:gd name="T4" fmla="*/ 0 w 4"/>
                  <a:gd name="T5" fmla="*/ 38029154 h 183"/>
                  <a:gd name="T6" fmla="*/ 0 w 4"/>
                  <a:gd name="T7" fmla="*/ 38029154 h 183"/>
                  <a:gd name="T8" fmla="*/ 182430 w 4"/>
                  <a:gd name="T9" fmla="*/ 38909879 h 183"/>
                  <a:gd name="T10" fmla="*/ 332140 w 4"/>
                  <a:gd name="T11" fmla="*/ 38029154 h 183"/>
                  <a:gd name="T12" fmla="*/ 671670 w 4"/>
                  <a:gd name="T13" fmla="*/ 643178 h 183"/>
                  <a:gd name="T14" fmla="*/ 481401 w 4"/>
                  <a:gd name="T15" fmla="*/ 0 h 183"/>
                  <a:gd name="T16" fmla="*/ 332140 w 4"/>
                  <a:gd name="T17" fmla="*/ 643178 h 18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
                  <a:gd name="T28" fmla="*/ 0 h 183"/>
                  <a:gd name="T29" fmla="*/ 4 w 4"/>
                  <a:gd name="T30" fmla="*/ 183 h 18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 h="183">
                    <a:moveTo>
                      <a:pt x="2" y="3"/>
                    </a:moveTo>
                    <a:lnTo>
                      <a:pt x="2" y="3"/>
                    </a:lnTo>
                    <a:lnTo>
                      <a:pt x="0" y="179"/>
                    </a:lnTo>
                    <a:cubicBezTo>
                      <a:pt x="0" y="181"/>
                      <a:pt x="0" y="183"/>
                      <a:pt x="1" y="183"/>
                    </a:cubicBezTo>
                    <a:cubicBezTo>
                      <a:pt x="2" y="183"/>
                      <a:pt x="2" y="181"/>
                      <a:pt x="2" y="179"/>
                    </a:cubicBezTo>
                    <a:lnTo>
                      <a:pt x="4" y="3"/>
                    </a:lnTo>
                    <a:cubicBezTo>
                      <a:pt x="4" y="1"/>
                      <a:pt x="4" y="0"/>
                      <a:pt x="3" y="0"/>
                    </a:cubicBezTo>
                    <a:cubicBezTo>
                      <a:pt x="2" y="0"/>
                      <a:pt x="2" y="1"/>
                      <a:pt x="2" y="3"/>
                    </a:cubicBezTo>
                    <a:close/>
                  </a:path>
                </a:pathLst>
              </a:custGeom>
              <a:gradFill rotWithShape="1">
                <a:gsLst>
                  <a:gs pos="0">
                    <a:srgbClr val="808080"/>
                  </a:gs>
                  <a:gs pos="50000">
                    <a:srgbClr val="EAEAEA"/>
                  </a:gs>
                  <a:gs pos="100000">
                    <a:srgbClr val="808080"/>
                  </a:gs>
                </a:gsLst>
                <a:lin ang="0" scaled="1"/>
              </a:gradFill>
              <a:ln w="9525">
                <a:noFill/>
                <a:round/>
                <a:headEnd/>
                <a:tailEnd/>
              </a:ln>
            </p:spPr>
            <p:txBody>
              <a:bodyPr anchor="ctr"/>
              <a:lstStyle/>
              <a:p>
                <a:endParaRPr lang="en-US"/>
              </a:p>
            </p:txBody>
          </p:sp>
          <p:sp>
            <p:nvSpPr>
              <p:cNvPr id="56449" name="Freeform 62"/>
              <p:cNvSpPr>
                <a:spLocks/>
              </p:cNvSpPr>
              <p:nvPr/>
            </p:nvSpPr>
            <p:spPr bwMode="auto">
              <a:xfrm>
                <a:off x="1623" y="1882"/>
                <a:ext cx="13" cy="842"/>
              </a:xfrm>
              <a:custGeom>
                <a:avLst/>
                <a:gdLst>
                  <a:gd name="T0" fmla="*/ 258102 w 3"/>
                  <a:gd name="T1" fmla="*/ 862555 h 182"/>
                  <a:gd name="T2" fmla="*/ 258102 w 3"/>
                  <a:gd name="T3" fmla="*/ 862555 h 182"/>
                  <a:gd name="T4" fmla="*/ 0 w 3"/>
                  <a:gd name="T5" fmla="*/ 37336682 h 182"/>
                  <a:gd name="T6" fmla="*/ 0 w 3"/>
                  <a:gd name="T7" fmla="*/ 37563449 h 182"/>
                  <a:gd name="T8" fmla="*/ 113191 w 3"/>
                  <a:gd name="T9" fmla="*/ 38190637 h 182"/>
                  <a:gd name="T10" fmla="*/ 113191 w 3"/>
                  <a:gd name="T11" fmla="*/ 37336682 h 182"/>
                  <a:gd name="T12" fmla="*/ 371293 w 3"/>
                  <a:gd name="T13" fmla="*/ 862555 h 182"/>
                  <a:gd name="T14" fmla="*/ 371293 w 3"/>
                  <a:gd name="T15" fmla="*/ 0 h 182"/>
                  <a:gd name="T16" fmla="*/ 258102 w 3"/>
                  <a:gd name="T17" fmla="*/ 862555 h 18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
                  <a:gd name="T28" fmla="*/ 0 h 182"/>
                  <a:gd name="T29" fmla="*/ 3 w 3"/>
                  <a:gd name="T30" fmla="*/ 182 h 18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 h="182">
                    <a:moveTo>
                      <a:pt x="2" y="4"/>
                    </a:moveTo>
                    <a:lnTo>
                      <a:pt x="2" y="4"/>
                    </a:lnTo>
                    <a:lnTo>
                      <a:pt x="0" y="178"/>
                    </a:lnTo>
                    <a:lnTo>
                      <a:pt x="0" y="179"/>
                    </a:lnTo>
                    <a:cubicBezTo>
                      <a:pt x="0" y="181"/>
                      <a:pt x="0" y="182"/>
                      <a:pt x="1" y="182"/>
                    </a:cubicBezTo>
                    <a:cubicBezTo>
                      <a:pt x="1" y="182"/>
                      <a:pt x="1" y="181"/>
                      <a:pt x="1" y="178"/>
                    </a:cubicBezTo>
                    <a:lnTo>
                      <a:pt x="3" y="4"/>
                    </a:lnTo>
                    <a:cubicBezTo>
                      <a:pt x="3" y="2"/>
                      <a:pt x="3" y="0"/>
                      <a:pt x="3" y="0"/>
                    </a:cubicBezTo>
                    <a:cubicBezTo>
                      <a:pt x="2" y="0"/>
                      <a:pt x="2" y="2"/>
                      <a:pt x="2" y="4"/>
                    </a:cubicBezTo>
                    <a:close/>
                  </a:path>
                </a:pathLst>
              </a:custGeom>
              <a:gradFill rotWithShape="1">
                <a:gsLst>
                  <a:gs pos="0">
                    <a:srgbClr val="808080"/>
                  </a:gs>
                  <a:gs pos="50000">
                    <a:srgbClr val="EAEAEA"/>
                  </a:gs>
                  <a:gs pos="100000">
                    <a:srgbClr val="808080"/>
                  </a:gs>
                </a:gsLst>
                <a:lin ang="0" scaled="1"/>
              </a:gradFill>
              <a:ln w="9525">
                <a:noFill/>
                <a:round/>
                <a:headEnd/>
                <a:tailEnd/>
              </a:ln>
            </p:spPr>
            <p:txBody>
              <a:bodyPr anchor="ctr"/>
              <a:lstStyle/>
              <a:p>
                <a:endParaRPr lang="en-US"/>
              </a:p>
            </p:txBody>
          </p:sp>
        </p:grpSp>
        <p:grpSp>
          <p:nvGrpSpPr>
            <p:cNvPr id="56361" name="Group 63"/>
            <p:cNvGrpSpPr>
              <a:grpSpLocks/>
            </p:cNvGrpSpPr>
            <p:nvPr/>
          </p:nvGrpSpPr>
          <p:grpSpPr bwMode="auto">
            <a:xfrm>
              <a:off x="3436" y="1960"/>
              <a:ext cx="325" cy="1131"/>
              <a:chOff x="1571" y="1757"/>
              <a:chExt cx="361" cy="1107"/>
            </a:xfrm>
          </p:grpSpPr>
          <p:sp>
            <p:nvSpPr>
              <p:cNvPr id="56422" name="Freeform 64"/>
              <p:cNvSpPr>
                <a:spLocks/>
              </p:cNvSpPr>
              <p:nvPr/>
            </p:nvSpPr>
            <p:spPr bwMode="auto">
              <a:xfrm>
                <a:off x="1604" y="2776"/>
                <a:ext cx="291" cy="46"/>
              </a:xfrm>
              <a:custGeom>
                <a:avLst/>
                <a:gdLst>
                  <a:gd name="T0" fmla="*/ 13053079 w 63"/>
                  <a:gd name="T1" fmla="*/ 389050 h 10"/>
                  <a:gd name="T2" fmla="*/ 12655702 w 63"/>
                  <a:gd name="T3" fmla="*/ 0 h 10"/>
                  <a:gd name="T4" fmla="*/ 630916 w 63"/>
                  <a:gd name="T5" fmla="*/ 0 h 10"/>
                  <a:gd name="T6" fmla="*/ 0 w 63"/>
                  <a:gd name="T7" fmla="*/ 389050 h 10"/>
                  <a:gd name="T8" fmla="*/ 6642371 w 63"/>
                  <a:gd name="T9" fmla="*/ 2008148 h 10"/>
                  <a:gd name="T10" fmla="*/ 13053079 w 63"/>
                  <a:gd name="T11" fmla="*/ 389050 h 10"/>
                  <a:gd name="T12" fmla="*/ 0 60000 65536"/>
                  <a:gd name="T13" fmla="*/ 0 60000 65536"/>
                  <a:gd name="T14" fmla="*/ 0 60000 65536"/>
                  <a:gd name="T15" fmla="*/ 0 60000 65536"/>
                  <a:gd name="T16" fmla="*/ 0 60000 65536"/>
                  <a:gd name="T17" fmla="*/ 0 60000 65536"/>
                  <a:gd name="T18" fmla="*/ 0 w 63"/>
                  <a:gd name="T19" fmla="*/ 0 h 10"/>
                  <a:gd name="T20" fmla="*/ 63 w 63"/>
                  <a:gd name="T21" fmla="*/ 10 h 10"/>
                </a:gdLst>
                <a:ahLst/>
                <a:cxnLst>
                  <a:cxn ang="T12">
                    <a:pos x="T0" y="T1"/>
                  </a:cxn>
                  <a:cxn ang="T13">
                    <a:pos x="T2" y="T3"/>
                  </a:cxn>
                  <a:cxn ang="T14">
                    <a:pos x="T4" y="T5"/>
                  </a:cxn>
                  <a:cxn ang="T15">
                    <a:pos x="T6" y="T7"/>
                  </a:cxn>
                  <a:cxn ang="T16">
                    <a:pos x="T8" y="T9"/>
                  </a:cxn>
                  <a:cxn ang="T17">
                    <a:pos x="T10" y="T11"/>
                  </a:cxn>
                </a:cxnLst>
                <a:rect l="T18" t="T19" r="T20" b="T21"/>
                <a:pathLst>
                  <a:path w="63" h="10">
                    <a:moveTo>
                      <a:pt x="63" y="2"/>
                    </a:moveTo>
                    <a:cubicBezTo>
                      <a:pt x="62" y="2"/>
                      <a:pt x="61" y="1"/>
                      <a:pt x="61" y="0"/>
                    </a:cubicBezTo>
                    <a:cubicBezTo>
                      <a:pt x="47" y="3"/>
                      <a:pt x="16" y="3"/>
                      <a:pt x="3" y="0"/>
                    </a:cubicBezTo>
                    <a:cubicBezTo>
                      <a:pt x="2" y="1"/>
                      <a:pt x="1" y="2"/>
                      <a:pt x="0" y="2"/>
                    </a:cubicBezTo>
                    <a:cubicBezTo>
                      <a:pt x="0" y="7"/>
                      <a:pt x="14" y="10"/>
                      <a:pt x="32" y="10"/>
                    </a:cubicBezTo>
                    <a:cubicBezTo>
                      <a:pt x="49" y="10"/>
                      <a:pt x="63" y="7"/>
                      <a:pt x="63" y="2"/>
                    </a:cubicBezTo>
                    <a:close/>
                  </a:path>
                </a:pathLst>
              </a:custGeom>
              <a:gradFill rotWithShape="1">
                <a:gsLst>
                  <a:gs pos="0">
                    <a:srgbClr val="333333"/>
                  </a:gs>
                  <a:gs pos="50000">
                    <a:srgbClr val="777777"/>
                  </a:gs>
                  <a:gs pos="100000">
                    <a:srgbClr val="333333"/>
                  </a:gs>
                </a:gsLst>
                <a:lin ang="0" scaled="1"/>
              </a:gradFill>
              <a:ln w="9525">
                <a:noFill/>
                <a:round/>
                <a:headEnd/>
                <a:tailEnd/>
              </a:ln>
            </p:spPr>
            <p:txBody>
              <a:bodyPr anchor="ctr"/>
              <a:lstStyle/>
              <a:p>
                <a:endParaRPr lang="en-US"/>
              </a:p>
            </p:txBody>
          </p:sp>
          <p:sp>
            <p:nvSpPr>
              <p:cNvPr id="56423" name="Freeform 65"/>
              <p:cNvSpPr>
                <a:spLocks/>
              </p:cNvSpPr>
              <p:nvPr/>
            </p:nvSpPr>
            <p:spPr bwMode="auto">
              <a:xfrm>
                <a:off x="1618" y="1790"/>
                <a:ext cx="263" cy="46"/>
              </a:xfrm>
              <a:custGeom>
                <a:avLst/>
                <a:gdLst>
                  <a:gd name="T0" fmla="*/ 11704766 w 57"/>
                  <a:gd name="T1" fmla="*/ 1610529 h 10"/>
                  <a:gd name="T2" fmla="*/ 11309574 w 57"/>
                  <a:gd name="T3" fmla="*/ 2008148 h 10"/>
                  <a:gd name="T4" fmla="*/ 627292 w 57"/>
                  <a:gd name="T5" fmla="*/ 2008148 h 10"/>
                  <a:gd name="T6" fmla="*/ 0 w 57"/>
                  <a:gd name="T7" fmla="*/ 1610529 h 10"/>
                  <a:gd name="T8" fmla="*/ 5962354 w 57"/>
                  <a:gd name="T9" fmla="*/ 0 h 10"/>
                  <a:gd name="T10" fmla="*/ 11704766 w 57"/>
                  <a:gd name="T11" fmla="*/ 1610529 h 10"/>
                  <a:gd name="T12" fmla="*/ 0 60000 65536"/>
                  <a:gd name="T13" fmla="*/ 0 60000 65536"/>
                  <a:gd name="T14" fmla="*/ 0 60000 65536"/>
                  <a:gd name="T15" fmla="*/ 0 60000 65536"/>
                  <a:gd name="T16" fmla="*/ 0 60000 65536"/>
                  <a:gd name="T17" fmla="*/ 0 60000 65536"/>
                  <a:gd name="T18" fmla="*/ 0 w 57"/>
                  <a:gd name="T19" fmla="*/ 0 h 10"/>
                  <a:gd name="T20" fmla="*/ 57 w 57"/>
                  <a:gd name="T21" fmla="*/ 10 h 10"/>
                </a:gdLst>
                <a:ahLst/>
                <a:cxnLst>
                  <a:cxn ang="T12">
                    <a:pos x="T0" y="T1"/>
                  </a:cxn>
                  <a:cxn ang="T13">
                    <a:pos x="T2" y="T3"/>
                  </a:cxn>
                  <a:cxn ang="T14">
                    <a:pos x="T4" y="T5"/>
                  </a:cxn>
                  <a:cxn ang="T15">
                    <a:pos x="T6" y="T7"/>
                  </a:cxn>
                  <a:cxn ang="T16">
                    <a:pos x="T8" y="T9"/>
                  </a:cxn>
                  <a:cxn ang="T17">
                    <a:pos x="T10" y="T11"/>
                  </a:cxn>
                </a:cxnLst>
                <a:rect l="T18" t="T19" r="T20" b="T21"/>
                <a:pathLst>
                  <a:path w="57" h="10">
                    <a:moveTo>
                      <a:pt x="57" y="8"/>
                    </a:moveTo>
                    <a:cubicBezTo>
                      <a:pt x="56" y="8"/>
                      <a:pt x="55" y="9"/>
                      <a:pt x="55" y="10"/>
                    </a:cubicBezTo>
                    <a:cubicBezTo>
                      <a:pt x="43" y="7"/>
                      <a:pt x="15" y="7"/>
                      <a:pt x="3" y="10"/>
                    </a:cubicBezTo>
                    <a:cubicBezTo>
                      <a:pt x="2" y="9"/>
                      <a:pt x="2" y="8"/>
                      <a:pt x="0" y="8"/>
                    </a:cubicBezTo>
                    <a:cubicBezTo>
                      <a:pt x="0" y="4"/>
                      <a:pt x="13" y="0"/>
                      <a:pt x="29" y="0"/>
                    </a:cubicBezTo>
                    <a:cubicBezTo>
                      <a:pt x="44" y="0"/>
                      <a:pt x="57" y="4"/>
                      <a:pt x="57" y="8"/>
                    </a:cubicBezTo>
                    <a:close/>
                  </a:path>
                </a:pathLst>
              </a:custGeom>
              <a:gradFill rotWithShape="1">
                <a:gsLst>
                  <a:gs pos="0">
                    <a:srgbClr val="333333"/>
                  </a:gs>
                  <a:gs pos="50000">
                    <a:srgbClr val="777777"/>
                  </a:gs>
                  <a:gs pos="100000">
                    <a:srgbClr val="333333"/>
                  </a:gs>
                </a:gsLst>
                <a:lin ang="0" scaled="1"/>
              </a:gradFill>
              <a:ln w="9525">
                <a:noFill/>
                <a:round/>
                <a:headEnd/>
                <a:tailEnd/>
              </a:ln>
            </p:spPr>
            <p:txBody>
              <a:bodyPr anchor="ctr"/>
              <a:lstStyle/>
              <a:p>
                <a:endParaRPr lang="en-US"/>
              </a:p>
            </p:txBody>
          </p:sp>
          <p:sp>
            <p:nvSpPr>
              <p:cNvPr id="56424" name="Freeform 66"/>
              <p:cNvSpPr>
                <a:spLocks/>
              </p:cNvSpPr>
              <p:nvPr/>
            </p:nvSpPr>
            <p:spPr bwMode="auto">
              <a:xfrm>
                <a:off x="1571" y="2785"/>
                <a:ext cx="361" cy="79"/>
              </a:xfrm>
              <a:custGeom>
                <a:avLst/>
                <a:gdLst>
                  <a:gd name="T0" fmla="*/ 1454437 w 78"/>
                  <a:gd name="T1" fmla="*/ 0 h 17"/>
                  <a:gd name="T2" fmla="*/ 8235048 w 78"/>
                  <a:gd name="T3" fmla="*/ 1731605 h 17"/>
                  <a:gd name="T4" fmla="*/ 14741730 w 78"/>
                  <a:gd name="T5" fmla="*/ 0 h 17"/>
                  <a:gd name="T6" fmla="*/ 16196171 w 78"/>
                  <a:gd name="T7" fmla="*/ 1540834 h 17"/>
                  <a:gd name="T8" fmla="*/ 8235048 w 78"/>
                  <a:gd name="T9" fmla="*/ 3694932 h 17"/>
                  <a:gd name="T10" fmla="*/ 0 w 78"/>
                  <a:gd name="T11" fmla="*/ 1540834 h 17"/>
                  <a:gd name="T12" fmla="*/ 1454437 w 78"/>
                  <a:gd name="T13" fmla="*/ 0 h 17"/>
                  <a:gd name="T14" fmla="*/ 0 60000 65536"/>
                  <a:gd name="T15" fmla="*/ 0 60000 65536"/>
                  <a:gd name="T16" fmla="*/ 0 60000 65536"/>
                  <a:gd name="T17" fmla="*/ 0 60000 65536"/>
                  <a:gd name="T18" fmla="*/ 0 60000 65536"/>
                  <a:gd name="T19" fmla="*/ 0 60000 65536"/>
                  <a:gd name="T20" fmla="*/ 0 60000 65536"/>
                  <a:gd name="T21" fmla="*/ 0 w 78"/>
                  <a:gd name="T22" fmla="*/ 0 h 17"/>
                  <a:gd name="T23" fmla="*/ 78 w 78"/>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8" h="17">
                    <a:moveTo>
                      <a:pt x="7" y="0"/>
                    </a:moveTo>
                    <a:cubicBezTo>
                      <a:pt x="7" y="5"/>
                      <a:pt x="21" y="8"/>
                      <a:pt x="39" y="8"/>
                    </a:cubicBezTo>
                    <a:cubicBezTo>
                      <a:pt x="56" y="8"/>
                      <a:pt x="70" y="5"/>
                      <a:pt x="70" y="0"/>
                    </a:cubicBezTo>
                    <a:cubicBezTo>
                      <a:pt x="75" y="0"/>
                      <a:pt x="78" y="2"/>
                      <a:pt x="77" y="7"/>
                    </a:cubicBezTo>
                    <a:cubicBezTo>
                      <a:pt x="77" y="13"/>
                      <a:pt x="60" y="17"/>
                      <a:pt x="39" y="17"/>
                    </a:cubicBezTo>
                    <a:cubicBezTo>
                      <a:pt x="17" y="17"/>
                      <a:pt x="0" y="13"/>
                      <a:pt x="0" y="7"/>
                    </a:cubicBezTo>
                    <a:cubicBezTo>
                      <a:pt x="0" y="2"/>
                      <a:pt x="2" y="0"/>
                      <a:pt x="7" y="0"/>
                    </a:cubicBezTo>
                    <a:close/>
                  </a:path>
                </a:pathLst>
              </a:custGeom>
              <a:gradFill rotWithShape="1">
                <a:gsLst>
                  <a:gs pos="0">
                    <a:srgbClr val="4D4D4D"/>
                  </a:gs>
                  <a:gs pos="50000">
                    <a:srgbClr val="B2B2B2"/>
                  </a:gs>
                  <a:gs pos="100000">
                    <a:srgbClr val="4D4D4D"/>
                  </a:gs>
                </a:gsLst>
                <a:lin ang="0" scaled="1"/>
              </a:gradFill>
              <a:ln w="9525">
                <a:noFill/>
                <a:round/>
                <a:headEnd/>
                <a:tailEnd/>
              </a:ln>
            </p:spPr>
            <p:txBody>
              <a:bodyPr anchor="ctr"/>
              <a:lstStyle/>
              <a:p>
                <a:endParaRPr lang="en-US"/>
              </a:p>
            </p:txBody>
          </p:sp>
          <p:sp>
            <p:nvSpPr>
              <p:cNvPr id="56425" name="Freeform 67"/>
              <p:cNvSpPr>
                <a:spLocks/>
              </p:cNvSpPr>
              <p:nvPr/>
            </p:nvSpPr>
            <p:spPr bwMode="auto">
              <a:xfrm>
                <a:off x="1580" y="2744"/>
                <a:ext cx="338" cy="46"/>
              </a:xfrm>
              <a:custGeom>
                <a:avLst/>
                <a:gdLst>
                  <a:gd name="T0" fmla="*/ 1457859 w 73"/>
                  <a:gd name="T1" fmla="*/ 0 h 10"/>
                  <a:gd name="T2" fmla="*/ 7803447 w 73"/>
                  <a:gd name="T3" fmla="*/ 1005183 h 10"/>
                  <a:gd name="T4" fmla="*/ 13961538 w 73"/>
                  <a:gd name="T5" fmla="*/ 0 h 10"/>
                  <a:gd name="T6" fmla="*/ 15419401 w 73"/>
                  <a:gd name="T7" fmla="*/ 786664 h 10"/>
                  <a:gd name="T8" fmla="*/ 7803447 w 73"/>
                  <a:gd name="T9" fmla="*/ 2008148 h 10"/>
                  <a:gd name="T10" fmla="*/ 2098091 w 73"/>
                  <a:gd name="T11" fmla="*/ 1610529 h 10"/>
                  <a:gd name="T12" fmla="*/ 225617 w 73"/>
                  <a:gd name="T13" fmla="*/ 786664 h 10"/>
                  <a:gd name="T14" fmla="*/ 1457859 w 73"/>
                  <a:gd name="T15" fmla="*/ 0 h 10"/>
                  <a:gd name="T16" fmla="*/ 0 60000 65536"/>
                  <a:gd name="T17" fmla="*/ 0 60000 65536"/>
                  <a:gd name="T18" fmla="*/ 0 60000 65536"/>
                  <a:gd name="T19" fmla="*/ 0 60000 65536"/>
                  <a:gd name="T20" fmla="*/ 0 60000 65536"/>
                  <a:gd name="T21" fmla="*/ 0 60000 65536"/>
                  <a:gd name="T22" fmla="*/ 0 60000 65536"/>
                  <a:gd name="T23" fmla="*/ 0 60000 65536"/>
                  <a:gd name="T24" fmla="*/ 0 w 73"/>
                  <a:gd name="T25" fmla="*/ 0 h 10"/>
                  <a:gd name="T26" fmla="*/ 73 w 73"/>
                  <a:gd name="T27" fmla="*/ 10 h 1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3" h="10">
                    <a:moveTo>
                      <a:pt x="7" y="0"/>
                    </a:moveTo>
                    <a:cubicBezTo>
                      <a:pt x="7" y="2"/>
                      <a:pt x="20" y="5"/>
                      <a:pt x="37" y="5"/>
                    </a:cubicBezTo>
                    <a:cubicBezTo>
                      <a:pt x="53" y="5"/>
                      <a:pt x="66" y="2"/>
                      <a:pt x="66" y="0"/>
                    </a:cubicBezTo>
                    <a:cubicBezTo>
                      <a:pt x="71" y="0"/>
                      <a:pt x="73" y="1"/>
                      <a:pt x="73" y="4"/>
                    </a:cubicBezTo>
                    <a:cubicBezTo>
                      <a:pt x="73" y="7"/>
                      <a:pt x="56" y="10"/>
                      <a:pt x="37" y="10"/>
                    </a:cubicBezTo>
                    <a:cubicBezTo>
                      <a:pt x="26" y="10"/>
                      <a:pt x="17" y="9"/>
                      <a:pt x="10" y="8"/>
                    </a:cubicBezTo>
                    <a:cubicBezTo>
                      <a:pt x="4" y="7"/>
                      <a:pt x="1" y="5"/>
                      <a:pt x="1" y="4"/>
                    </a:cubicBezTo>
                    <a:cubicBezTo>
                      <a:pt x="0" y="1"/>
                      <a:pt x="3" y="0"/>
                      <a:pt x="7" y="0"/>
                    </a:cubicBezTo>
                    <a:close/>
                  </a:path>
                </a:pathLst>
              </a:custGeom>
              <a:gradFill rotWithShape="1">
                <a:gsLst>
                  <a:gs pos="0">
                    <a:srgbClr val="4D4D4D"/>
                  </a:gs>
                  <a:gs pos="50000">
                    <a:srgbClr val="B2B2B2"/>
                  </a:gs>
                  <a:gs pos="100000">
                    <a:srgbClr val="4D4D4D"/>
                  </a:gs>
                </a:gsLst>
                <a:lin ang="0" scaled="1"/>
              </a:gradFill>
              <a:ln w="9525">
                <a:noFill/>
                <a:round/>
                <a:headEnd/>
                <a:tailEnd/>
              </a:ln>
            </p:spPr>
            <p:txBody>
              <a:bodyPr anchor="ctr"/>
              <a:lstStyle/>
              <a:p>
                <a:endParaRPr lang="en-US"/>
              </a:p>
            </p:txBody>
          </p:sp>
          <p:sp>
            <p:nvSpPr>
              <p:cNvPr id="56426" name="Freeform 68"/>
              <p:cNvSpPr>
                <a:spLocks/>
              </p:cNvSpPr>
              <p:nvPr/>
            </p:nvSpPr>
            <p:spPr bwMode="auto">
              <a:xfrm>
                <a:off x="1590" y="1757"/>
                <a:ext cx="323" cy="69"/>
              </a:xfrm>
              <a:custGeom>
                <a:avLst/>
                <a:gdLst>
                  <a:gd name="T0" fmla="*/ 1244390 w 70"/>
                  <a:gd name="T1" fmla="*/ 3003009 h 15"/>
                  <a:gd name="T2" fmla="*/ 7218883 w 70"/>
                  <a:gd name="T3" fmla="*/ 1392498 h 15"/>
                  <a:gd name="T4" fmla="*/ 12963023 w 70"/>
                  <a:gd name="T5" fmla="*/ 3003009 h 15"/>
                  <a:gd name="T6" fmla="*/ 14159460 w 70"/>
                  <a:gd name="T7" fmla="*/ 1610529 h 15"/>
                  <a:gd name="T8" fmla="*/ 7218883 w 70"/>
                  <a:gd name="T9" fmla="*/ 0 h 15"/>
                  <a:gd name="T10" fmla="*/ 0 w 70"/>
                  <a:gd name="T11" fmla="*/ 1610529 h 15"/>
                  <a:gd name="T12" fmla="*/ 1244390 w 70"/>
                  <a:gd name="T13" fmla="*/ 3003009 h 15"/>
                  <a:gd name="T14" fmla="*/ 0 60000 65536"/>
                  <a:gd name="T15" fmla="*/ 0 60000 65536"/>
                  <a:gd name="T16" fmla="*/ 0 60000 65536"/>
                  <a:gd name="T17" fmla="*/ 0 60000 65536"/>
                  <a:gd name="T18" fmla="*/ 0 60000 65536"/>
                  <a:gd name="T19" fmla="*/ 0 60000 65536"/>
                  <a:gd name="T20" fmla="*/ 0 60000 65536"/>
                  <a:gd name="T21" fmla="*/ 0 w 70"/>
                  <a:gd name="T22" fmla="*/ 0 h 15"/>
                  <a:gd name="T23" fmla="*/ 70 w 70"/>
                  <a:gd name="T24" fmla="*/ 15 h 1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0" h="15">
                    <a:moveTo>
                      <a:pt x="6" y="15"/>
                    </a:moveTo>
                    <a:cubicBezTo>
                      <a:pt x="6" y="11"/>
                      <a:pt x="19" y="7"/>
                      <a:pt x="35" y="7"/>
                    </a:cubicBezTo>
                    <a:cubicBezTo>
                      <a:pt x="50" y="7"/>
                      <a:pt x="63" y="11"/>
                      <a:pt x="63" y="15"/>
                    </a:cubicBezTo>
                    <a:cubicBezTo>
                      <a:pt x="67" y="15"/>
                      <a:pt x="70" y="13"/>
                      <a:pt x="69" y="8"/>
                    </a:cubicBezTo>
                    <a:cubicBezTo>
                      <a:pt x="69" y="4"/>
                      <a:pt x="54" y="0"/>
                      <a:pt x="35" y="0"/>
                    </a:cubicBezTo>
                    <a:cubicBezTo>
                      <a:pt x="16" y="0"/>
                      <a:pt x="0" y="4"/>
                      <a:pt x="0" y="8"/>
                    </a:cubicBezTo>
                    <a:cubicBezTo>
                      <a:pt x="0" y="13"/>
                      <a:pt x="2" y="15"/>
                      <a:pt x="6" y="15"/>
                    </a:cubicBezTo>
                    <a:close/>
                  </a:path>
                </a:pathLst>
              </a:custGeom>
              <a:gradFill rotWithShape="1">
                <a:gsLst>
                  <a:gs pos="0">
                    <a:srgbClr val="4D4D4D"/>
                  </a:gs>
                  <a:gs pos="50000">
                    <a:srgbClr val="B2B2B2"/>
                  </a:gs>
                  <a:gs pos="100000">
                    <a:srgbClr val="4D4D4D"/>
                  </a:gs>
                </a:gsLst>
                <a:lin ang="0" scaled="1"/>
              </a:gradFill>
              <a:ln w="9525">
                <a:noFill/>
                <a:round/>
                <a:headEnd/>
                <a:tailEnd/>
              </a:ln>
            </p:spPr>
            <p:txBody>
              <a:bodyPr anchor="ctr"/>
              <a:lstStyle/>
              <a:p>
                <a:endParaRPr lang="en-US"/>
              </a:p>
            </p:txBody>
          </p:sp>
          <p:sp>
            <p:nvSpPr>
              <p:cNvPr id="56427" name="Freeform 69"/>
              <p:cNvSpPr>
                <a:spLocks/>
              </p:cNvSpPr>
              <p:nvPr/>
            </p:nvSpPr>
            <p:spPr bwMode="auto">
              <a:xfrm>
                <a:off x="1599" y="1826"/>
                <a:ext cx="300" cy="37"/>
              </a:xfrm>
              <a:custGeom>
                <a:avLst/>
                <a:gdLst>
                  <a:gd name="T0" fmla="*/ 1246048 w 65"/>
                  <a:gd name="T1" fmla="*/ 1673732 h 8"/>
                  <a:gd name="T2" fmla="*/ 6785575 w 65"/>
                  <a:gd name="T3" fmla="*/ 861101 h 8"/>
                  <a:gd name="T4" fmla="*/ 12130014 w 65"/>
                  <a:gd name="T5" fmla="*/ 1673732 h 8"/>
                  <a:gd name="T6" fmla="*/ 13386986 w 65"/>
                  <a:gd name="T7" fmla="*/ 1036805 h 8"/>
                  <a:gd name="T8" fmla="*/ 6785575 w 65"/>
                  <a:gd name="T9" fmla="*/ 0 h 8"/>
                  <a:gd name="T10" fmla="*/ 1874492 w 65"/>
                  <a:gd name="T11" fmla="*/ 224174 h 8"/>
                  <a:gd name="T12" fmla="*/ 221898 w 65"/>
                  <a:gd name="T13" fmla="*/ 1036805 h 8"/>
                  <a:gd name="T14" fmla="*/ 1246048 w 65"/>
                  <a:gd name="T15" fmla="*/ 1673732 h 8"/>
                  <a:gd name="T16" fmla="*/ 0 60000 65536"/>
                  <a:gd name="T17" fmla="*/ 0 60000 65536"/>
                  <a:gd name="T18" fmla="*/ 0 60000 65536"/>
                  <a:gd name="T19" fmla="*/ 0 60000 65536"/>
                  <a:gd name="T20" fmla="*/ 0 60000 65536"/>
                  <a:gd name="T21" fmla="*/ 0 60000 65536"/>
                  <a:gd name="T22" fmla="*/ 0 60000 65536"/>
                  <a:gd name="T23" fmla="*/ 0 60000 65536"/>
                  <a:gd name="T24" fmla="*/ 0 w 65"/>
                  <a:gd name="T25" fmla="*/ 0 h 8"/>
                  <a:gd name="T26" fmla="*/ 65 w 65"/>
                  <a:gd name="T27" fmla="*/ 8 h 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5" h="8">
                    <a:moveTo>
                      <a:pt x="6" y="8"/>
                    </a:moveTo>
                    <a:cubicBezTo>
                      <a:pt x="6" y="6"/>
                      <a:pt x="18" y="4"/>
                      <a:pt x="33" y="4"/>
                    </a:cubicBezTo>
                    <a:cubicBezTo>
                      <a:pt x="47" y="4"/>
                      <a:pt x="59" y="6"/>
                      <a:pt x="59" y="8"/>
                    </a:cubicBezTo>
                    <a:cubicBezTo>
                      <a:pt x="63" y="8"/>
                      <a:pt x="65" y="7"/>
                      <a:pt x="65" y="5"/>
                    </a:cubicBezTo>
                    <a:cubicBezTo>
                      <a:pt x="65" y="2"/>
                      <a:pt x="50" y="0"/>
                      <a:pt x="33" y="0"/>
                    </a:cubicBezTo>
                    <a:cubicBezTo>
                      <a:pt x="23" y="0"/>
                      <a:pt x="15" y="0"/>
                      <a:pt x="9" y="1"/>
                    </a:cubicBezTo>
                    <a:cubicBezTo>
                      <a:pt x="4" y="2"/>
                      <a:pt x="1" y="3"/>
                      <a:pt x="1" y="5"/>
                    </a:cubicBezTo>
                    <a:cubicBezTo>
                      <a:pt x="0" y="7"/>
                      <a:pt x="2" y="8"/>
                      <a:pt x="6" y="8"/>
                    </a:cubicBezTo>
                    <a:close/>
                  </a:path>
                </a:pathLst>
              </a:custGeom>
              <a:gradFill rotWithShape="1">
                <a:gsLst>
                  <a:gs pos="0">
                    <a:srgbClr val="4D4D4D"/>
                  </a:gs>
                  <a:gs pos="50000">
                    <a:srgbClr val="B2B2B2"/>
                  </a:gs>
                  <a:gs pos="100000">
                    <a:srgbClr val="4D4D4D"/>
                  </a:gs>
                </a:gsLst>
                <a:lin ang="0" scaled="1"/>
              </a:gradFill>
              <a:ln w="9525">
                <a:noFill/>
                <a:round/>
                <a:headEnd/>
                <a:tailEnd/>
              </a:ln>
            </p:spPr>
            <p:txBody>
              <a:bodyPr anchor="ctr"/>
              <a:lstStyle/>
              <a:p>
                <a:endParaRPr lang="en-US"/>
              </a:p>
            </p:txBody>
          </p:sp>
          <p:sp>
            <p:nvSpPr>
              <p:cNvPr id="56428" name="Freeform 70"/>
              <p:cNvSpPr>
                <a:spLocks/>
              </p:cNvSpPr>
              <p:nvPr/>
            </p:nvSpPr>
            <p:spPr bwMode="auto">
              <a:xfrm>
                <a:off x="1613" y="1845"/>
                <a:ext cx="273" cy="921"/>
              </a:xfrm>
              <a:custGeom>
                <a:avLst/>
                <a:gdLst>
                  <a:gd name="T0" fmla="*/ 11756955 w 59"/>
                  <a:gd name="T1" fmla="*/ 864347 h 199"/>
                  <a:gd name="T2" fmla="*/ 11756955 w 59"/>
                  <a:gd name="T3" fmla="*/ 864347 h 199"/>
                  <a:gd name="T4" fmla="*/ 12395534 w 59"/>
                  <a:gd name="T5" fmla="*/ 40843533 h 199"/>
                  <a:gd name="T6" fmla="*/ 12395534 w 59"/>
                  <a:gd name="T7" fmla="*/ 40843533 h 199"/>
                  <a:gd name="T8" fmla="*/ 6310322 w 59"/>
                  <a:gd name="T9" fmla="*/ 41894639 h 199"/>
                  <a:gd name="T10" fmla="*/ 0 w 59"/>
                  <a:gd name="T11" fmla="*/ 40843533 h 199"/>
                  <a:gd name="T12" fmla="*/ 638580 w 59"/>
                  <a:gd name="T13" fmla="*/ 864347 h 199"/>
                  <a:gd name="T14" fmla="*/ 6310322 w 59"/>
                  <a:gd name="T15" fmla="*/ 0 h 199"/>
                  <a:gd name="T16" fmla="*/ 11756955 w 59"/>
                  <a:gd name="T17" fmla="*/ 864347 h 19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9"/>
                  <a:gd name="T28" fmla="*/ 0 h 199"/>
                  <a:gd name="T29" fmla="*/ 59 w 59"/>
                  <a:gd name="T30" fmla="*/ 199 h 19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9" h="199">
                    <a:moveTo>
                      <a:pt x="56" y="4"/>
                    </a:moveTo>
                    <a:lnTo>
                      <a:pt x="56" y="4"/>
                    </a:lnTo>
                    <a:lnTo>
                      <a:pt x="59" y="194"/>
                    </a:lnTo>
                    <a:cubicBezTo>
                      <a:pt x="58" y="197"/>
                      <a:pt x="45" y="199"/>
                      <a:pt x="30" y="199"/>
                    </a:cubicBezTo>
                    <a:cubicBezTo>
                      <a:pt x="13" y="199"/>
                      <a:pt x="0" y="196"/>
                      <a:pt x="0" y="194"/>
                    </a:cubicBezTo>
                    <a:lnTo>
                      <a:pt x="3" y="4"/>
                    </a:lnTo>
                    <a:cubicBezTo>
                      <a:pt x="3" y="2"/>
                      <a:pt x="15" y="0"/>
                      <a:pt x="30" y="0"/>
                    </a:cubicBezTo>
                    <a:cubicBezTo>
                      <a:pt x="44" y="0"/>
                      <a:pt x="56" y="2"/>
                      <a:pt x="56" y="4"/>
                    </a:cubicBezTo>
                    <a:close/>
                  </a:path>
                </a:pathLst>
              </a:custGeom>
              <a:gradFill rotWithShape="1">
                <a:gsLst>
                  <a:gs pos="0">
                    <a:srgbClr val="808080"/>
                  </a:gs>
                  <a:gs pos="50000">
                    <a:srgbClr val="EAEAEA"/>
                  </a:gs>
                  <a:gs pos="100000">
                    <a:srgbClr val="808080"/>
                  </a:gs>
                </a:gsLst>
                <a:lin ang="0" scaled="1"/>
              </a:gradFill>
              <a:ln w="9525">
                <a:noFill/>
                <a:round/>
                <a:headEnd/>
                <a:tailEnd/>
              </a:ln>
            </p:spPr>
            <p:txBody>
              <a:bodyPr anchor="ctr"/>
              <a:lstStyle/>
              <a:p>
                <a:endParaRPr lang="en-US"/>
              </a:p>
            </p:txBody>
          </p:sp>
          <p:sp>
            <p:nvSpPr>
              <p:cNvPr id="56429" name="Freeform 71"/>
              <p:cNvSpPr>
                <a:spLocks/>
              </p:cNvSpPr>
              <p:nvPr/>
            </p:nvSpPr>
            <p:spPr bwMode="auto">
              <a:xfrm>
                <a:off x="1738" y="1864"/>
                <a:ext cx="27" cy="884"/>
              </a:xfrm>
              <a:custGeom>
                <a:avLst/>
                <a:gdLst>
                  <a:gd name="T0" fmla="*/ 863604 w 6"/>
                  <a:gd name="T1" fmla="*/ 864524 h 191"/>
                  <a:gd name="T2" fmla="*/ 863604 w 6"/>
                  <a:gd name="T3" fmla="*/ 864524 h 191"/>
                  <a:gd name="T4" fmla="*/ 1003833 w 6"/>
                  <a:gd name="T5" fmla="*/ 39169704 h 191"/>
                  <a:gd name="T6" fmla="*/ 1003833 w 6"/>
                  <a:gd name="T7" fmla="*/ 39345874 h 191"/>
                  <a:gd name="T8" fmla="*/ 522427 w 6"/>
                  <a:gd name="T9" fmla="*/ 40210398 h 191"/>
                  <a:gd name="T10" fmla="*/ 0 w 6"/>
                  <a:gd name="T11" fmla="*/ 39169704 h 191"/>
                  <a:gd name="T12" fmla="*/ 0 w 6"/>
                  <a:gd name="T13" fmla="*/ 864524 h 191"/>
                  <a:gd name="T14" fmla="*/ 522427 w 6"/>
                  <a:gd name="T15" fmla="*/ 0 h 191"/>
                  <a:gd name="T16" fmla="*/ 863604 w 6"/>
                  <a:gd name="T17" fmla="*/ 864524 h 19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
                  <a:gd name="T28" fmla="*/ 0 h 191"/>
                  <a:gd name="T29" fmla="*/ 6 w 6"/>
                  <a:gd name="T30" fmla="*/ 191 h 19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 h="191">
                    <a:moveTo>
                      <a:pt x="5" y="4"/>
                    </a:moveTo>
                    <a:lnTo>
                      <a:pt x="5" y="4"/>
                    </a:lnTo>
                    <a:lnTo>
                      <a:pt x="6" y="186"/>
                    </a:lnTo>
                    <a:lnTo>
                      <a:pt x="6" y="187"/>
                    </a:lnTo>
                    <a:cubicBezTo>
                      <a:pt x="6" y="189"/>
                      <a:pt x="4" y="191"/>
                      <a:pt x="3" y="191"/>
                    </a:cubicBezTo>
                    <a:cubicBezTo>
                      <a:pt x="1" y="191"/>
                      <a:pt x="0" y="189"/>
                      <a:pt x="0" y="186"/>
                    </a:cubicBezTo>
                    <a:lnTo>
                      <a:pt x="0" y="4"/>
                    </a:lnTo>
                    <a:cubicBezTo>
                      <a:pt x="0" y="2"/>
                      <a:pt x="1" y="0"/>
                      <a:pt x="3" y="0"/>
                    </a:cubicBezTo>
                    <a:cubicBezTo>
                      <a:pt x="4" y="0"/>
                      <a:pt x="5" y="1"/>
                      <a:pt x="5" y="4"/>
                    </a:cubicBezTo>
                    <a:close/>
                  </a:path>
                </a:pathLst>
              </a:custGeom>
              <a:gradFill rotWithShape="1">
                <a:gsLst>
                  <a:gs pos="0">
                    <a:srgbClr val="808080"/>
                  </a:gs>
                  <a:gs pos="50000">
                    <a:srgbClr val="EAEAEA"/>
                  </a:gs>
                  <a:gs pos="100000">
                    <a:srgbClr val="808080"/>
                  </a:gs>
                </a:gsLst>
                <a:lin ang="0" scaled="1"/>
              </a:gradFill>
              <a:ln w="9525">
                <a:noFill/>
                <a:round/>
                <a:headEnd/>
                <a:tailEnd/>
              </a:ln>
            </p:spPr>
            <p:txBody>
              <a:bodyPr anchor="ctr"/>
              <a:lstStyle/>
              <a:p>
                <a:endParaRPr lang="en-US"/>
              </a:p>
            </p:txBody>
          </p:sp>
          <p:sp>
            <p:nvSpPr>
              <p:cNvPr id="56430" name="Freeform 72"/>
              <p:cNvSpPr>
                <a:spLocks/>
              </p:cNvSpPr>
              <p:nvPr/>
            </p:nvSpPr>
            <p:spPr bwMode="auto">
              <a:xfrm>
                <a:off x="1803" y="1869"/>
                <a:ext cx="27" cy="870"/>
              </a:xfrm>
              <a:custGeom>
                <a:avLst/>
                <a:gdLst>
                  <a:gd name="T0" fmla="*/ 673677 w 6"/>
                  <a:gd name="T1" fmla="*/ 863568 h 188"/>
                  <a:gd name="T2" fmla="*/ 673677 w 6"/>
                  <a:gd name="T3" fmla="*/ 863568 h 188"/>
                  <a:gd name="T4" fmla="*/ 1003833 w 6"/>
                  <a:gd name="T5" fmla="*/ 38676587 h 188"/>
                  <a:gd name="T6" fmla="*/ 1003833 w 6"/>
                  <a:gd name="T7" fmla="*/ 38676587 h 188"/>
                  <a:gd name="T8" fmla="*/ 673677 w 6"/>
                  <a:gd name="T9" fmla="*/ 39540654 h 188"/>
                  <a:gd name="T10" fmla="*/ 191912 w 6"/>
                  <a:gd name="T11" fmla="*/ 38676587 h 188"/>
                  <a:gd name="T12" fmla="*/ 0 w 6"/>
                  <a:gd name="T13" fmla="*/ 863568 h 188"/>
                  <a:gd name="T14" fmla="*/ 341537 w 6"/>
                  <a:gd name="T15" fmla="*/ 0 h 188"/>
                  <a:gd name="T16" fmla="*/ 673677 w 6"/>
                  <a:gd name="T17" fmla="*/ 863568 h 18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
                  <a:gd name="T28" fmla="*/ 0 h 188"/>
                  <a:gd name="T29" fmla="*/ 6 w 6"/>
                  <a:gd name="T30" fmla="*/ 188 h 18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 h="188">
                    <a:moveTo>
                      <a:pt x="4" y="4"/>
                    </a:moveTo>
                    <a:lnTo>
                      <a:pt x="4" y="4"/>
                    </a:lnTo>
                    <a:lnTo>
                      <a:pt x="6" y="184"/>
                    </a:lnTo>
                    <a:cubicBezTo>
                      <a:pt x="6" y="186"/>
                      <a:pt x="5" y="188"/>
                      <a:pt x="4" y="188"/>
                    </a:cubicBezTo>
                    <a:cubicBezTo>
                      <a:pt x="2" y="188"/>
                      <a:pt x="1" y="186"/>
                      <a:pt x="1" y="184"/>
                    </a:cubicBezTo>
                    <a:lnTo>
                      <a:pt x="0" y="4"/>
                    </a:lnTo>
                    <a:cubicBezTo>
                      <a:pt x="0" y="2"/>
                      <a:pt x="1" y="0"/>
                      <a:pt x="2" y="0"/>
                    </a:cubicBezTo>
                    <a:cubicBezTo>
                      <a:pt x="3" y="0"/>
                      <a:pt x="4" y="2"/>
                      <a:pt x="4" y="4"/>
                    </a:cubicBezTo>
                    <a:close/>
                  </a:path>
                </a:pathLst>
              </a:custGeom>
              <a:gradFill rotWithShape="1">
                <a:gsLst>
                  <a:gs pos="0">
                    <a:srgbClr val="808080"/>
                  </a:gs>
                  <a:gs pos="50000">
                    <a:srgbClr val="EAEAEA"/>
                  </a:gs>
                  <a:gs pos="100000">
                    <a:srgbClr val="808080"/>
                  </a:gs>
                </a:gsLst>
                <a:lin ang="0" scaled="1"/>
              </a:gradFill>
              <a:ln w="9525">
                <a:noFill/>
                <a:round/>
                <a:headEnd/>
                <a:tailEnd/>
              </a:ln>
            </p:spPr>
            <p:txBody>
              <a:bodyPr anchor="ctr"/>
              <a:lstStyle/>
              <a:p>
                <a:endParaRPr lang="en-US"/>
              </a:p>
            </p:txBody>
          </p:sp>
          <p:sp>
            <p:nvSpPr>
              <p:cNvPr id="56431" name="Freeform 73"/>
              <p:cNvSpPr>
                <a:spLocks/>
              </p:cNvSpPr>
              <p:nvPr/>
            </p:nvSpPr>
            <p:spPr bwMode="auto">
              <a:xfrm>
                <a:off x="1844" y="1882"/>
                <a:ext cx="19" cy="848"/>
              </a:xfrm>
              <a:custGeom>
                <a:avLst/>
                <a:gdLst>
                  <a:gd name="T0" fmla="*/ 539063 w 4"/>
                  <a:gd name="T1" fmla="*/ 643178 h 183"/>
                  <a:gd name="T2" fmla="*/ 539063 w 4"/>
                  <a:gd name="T3" fmla="*/ 643178 h 183"/>
                  <a:gd name="T4" fmla="*/ 1032393 w 4"/>
                  <a:gd name="T5" fmla="*/ 38029154 h 183"/>
                  <a:gd name="T6" fmla="*/ 1032393 w 4"/>
                  <a:gd name="T7" fmla="*/ 38029154 h 183"/>
                  <a:gd name="T8" fmla="*/ 756950 w 4"/>
                  <a:gd name="T9" fmla="*/ 38909879 h 183"/>
                  <a:gd name="T10" fmla="*/ 539063 w 4"/>
                  <a:gd name="T11" fmla="*/ 38029154 h 183"/>
                  <a:gd name="T12" fmla="*/ 0 w 4"/>
                  <a:gd name="T13" fmla="*/ 643178 h 183"/>
                  <a:gd name="T14" fmla="*/ 275419 w 4"/>
                  <a:gd name="T15" fmla="*/ 0 h 183"/>
                  <a:gd name="T16" fmla="*/ 539063 w 4"/>
                  <a:gd name="T17" fmla="*/ 643178 h 18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
                  <a:gd name="T28" fmla="*/ 0 h 183"/>
                  <a:gd name="T29" fmla="*/ 4 w 4"/>
                  <a:gd name="T30" fmla="*/ 183 h 18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 h="183">
                    <a:moveTo>
                      <a:pt x="2" y="3"/>
                    </a:moveTo>
                    <a:lnTo>
                      <a:pt x="2" y="3"/>
                    </a:lnTo>
                    <a:lnTo>
                      <a:pt x="4" y="179"/>
                    </a:lnTo>
                    <a:cubicBezTo>
                      <a:pt x="4" y="181"/>
                      <a:pt x="4" y="183"/>
                      <a:pt x="3" y="183"/>
                    </a:cubicBezTo>
                    <a:cubicBezTo>
                      <a:pt x="3" y="183"/>
                      <a:pt x="2" y="181"/>
                      <a:pt x="2" y="179"/>
                    </a:cubicBezTo>
                    <a:lnTo>
                      <a:pt x="0" y="3"/>
                    </a:lnTo>
                    <a:cubicBezTo>
                      <a:pt x="0" y="1"/>
                      <a:pt x="1" y="0"/>
                      <a:pt x="1" y="0"/>
                    </a:cubicBezTo>
                    <a:cubicBezTo>
                      <a:pt x="2" y="0"/>
                      <a:pt x="2" y="1"/>
                      <a:pt x="2" y="3"/>
                    </a:cubicBezTo>
                    <a:close/>
                  </a:path>
                </a:pathLst>
              </a:custGeom>
              <a:gradFill rotWithShape="1">
                <a:gsLst>
                  <a:gs pos="0">
                    <a:srgbClr val="808080"/>
                  </a:gs>
                  <a:gs pos="50000">
                    <a:srgbClr val="EAEAEA"/>
                  </a:gs>
                  <a:gs pos="100000">
                    <a:srgbClr val="808080"/>
                  </a:gs>
                </a:gsLst>
                <a:lin ang="0" scaled="1"/>
              </a:gradFill>
              <a:ln w="9525">
                <a:noFill/>
                <a:round/>
                <a:headEnd/>
                <a:tailEnd/>
              </a:ln>
            </p:spPr>
            <p:txBody>
              <a:bodyPr anchor="ctr"/>
              <a:lstStyle/>
              <a:p>
                <a:endParaRPr lang="en-US"/>
              </a:p>
            </p:txBody>
          </p:sp>
          <p:sp>
            <p:nvSpPr>
              <p:cNvPr id="56432" name="Freeform 74"/>
              <p:cNvSpPr>
                <a:spLocks/>
              </p:cNvSpPr>
              <p:nvPr/>
            </p:nvSpPr>
            <p:spPr bwMode="auto">
              <a:xfrm>
                <a:off x="1863" y="1882"/>
                <a:ext cx="14" cy="842"/>
              </a:xfrm>
              <a:custGeom>
                <a:avLst/>
                <a:gdLst>
                  <a:gd name="T0" fmla="*/ 236703 w 3"/>
                  <a:gd name="T1" fmla="*/ 862555 h 182"/>
                  <a:gd name="T2" fmla="*/ 236703 w 3"/>
                  <a:gd name="T3" fmla="*/ 862555 h 182"/>
                  <a:gd name="T4" fmla="*/ 670647 w 3"/>
                  <a:gd name="T5" fmla="*/ 37336682 h 182"/>
                  <a:gd name="T6" fmla="*/ 670647 w 3"/>
                  <a:gd name="T7" fmla="*/ 37563449 h 182"/>
                  <a:gd name="T8" fmla="*/ 670647 w 3"/>
                  <a:gd name="T9" fmla="*/ 38190637 h 182"/>
                  <a:gd name="T10" fmla="*/ 433967 w 3"/>
                  <a:gd name="T11" fmla="*/ 37336682 h 182"/>
                  <a:gd name="T12" fmla="*/ 0 w 3"/>
                  <a:gd name="T13" fmla="*/ 862555 h 182"/>
                  <a:gd name="T14" fmla="*/ 236703 w 3"/>
                  <a:gd name="T15" fmla="*/ 0 h 182"/>
                  <a:gd name="T16" fmla="*/ 236703 w 3"/>
                  <a:gd name="T17" fmla="*/ 862555 h 18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
                  <a:gd name="T28" fmla="*/ 0 h 182"/>
                  <a:gd name="T29" fmla="*/ 3 w 3"/>
                  <a:gd name="T30" fmla="*/ 182 h 18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 h="182">
                    <a:moveTo>
                      <a:pt x="1" y="4"/>
                    </a:moveTo>
                    <a:lnTo>
                      <a:pt x="1" y="4"/>
                    </a:lnTo>
                    <a:lnTo>
                      <a:pt x="3" y="178"/>
                    </a:lnTo>
                    <a:lnTo>
                      <a:pt x="3" y="179"/>
                    </a:lnTo>
                    <a:cubicBezTo>
                      <a:pt x="3" y="181"/>
                      <a:pt x="3" y="182"/>
                      <a:pt x="3" y="182"/>
                    </a:cubicBezTo>
                    <a:cubicBezTo>
                      <a:pt x="2" y="182"/>
                      <a:pt x="2" y="181"/>
                      <a:pt x="2" y="178"/>
                    </a:cubicBezTo>
                    <a:lnTo>
                      <a:pt x="0" y="4"/>
                    </a:lnTo>
                    <a:cubicBezTo>
                      <a:pt x="0" y="2"/>
                      <a:pt x="0" y="0"/>
                      <a:pt x="1" y="0"/>
                    </a:cubicBezTo>
                    <a:cubicBezTo>
                      <a:pt x="1" y="0"/>
                      <a:pt x="1" y="2"/>
                      <a:pt x="1" y="4"/>
                    </a:cubicBezTo>
                    <a:close/>
                  </a:path>
                </a:pathLst>
              </a:custGeom>
              <a:gradFill rotWithShape="1">
                <a:gsLst>
                  <a:gs pos="0">
                    <a:srgbClr val="808080"/>
                  </a:gs>
                  <a:gs pos="50000">
                    <a:srgbClr val="EAEAEA"/>
                  </a:gs>
                  <a:gs pos="100000">
                    <a:srgbClr val="808080"/>
                  </a:gs>
                </a:gsLst>
                <a:lin ang="0" scaled="1"/>
              </a:gradFill>
              <a:ln w="9525">
                <a:noFill/>
                <a:round/>
                <a:headEnd/>
                <a:tailEnd/>
              </a:ln>
            </p:spPr>
            <p:txBody>
              <a:bodyPr anchor="ctr"/>
              <a:lstStyle/>
              <a:p>
                <a:endParaRPr lang="en-US"/>
              </a:p>
            </p:txBody>
          </p:sp>
          <p:sp>
            <p:nvSpPr>
              <p:cNvPr id="56433" name="Freeform 75"/>
              <p:cNvSpPr>
                <a:spLocks/>
              </p:cNvSpPr>
              <p:nvPr/>
            </p:nvSpPr>
            <p:spPr bwMode="auto">
              <a:xfrm>
                <a:off x="1669" y="1869"/>
                <a:ext cx="27" cy="870"/>
              </a:xfrm>
              <a:custGeom>
                <a:avLst/>
                <a:gdLst>
                  <a:gd name="T0" fmla="*/ 341537 w 6"/>
                  <a:gd name="T1" fmla="*/ 863568 h 188"/>
                  <a:gd name="T2" fmla="*/ 341537 w 6"/>
                  <a:gd name="T3" fmla="*/ 863568 h 188"/>
                  <a:gd name="T4" fmla="*/ 0 w 6"/>
                  <a:gd name="T5" fmla="*/ 38676587 h 188"/>
                  <a:gd name="T6" fmla="*/ 0 w 6"/>
                  <a:gd name="T7" fmla="*/ 38676587 h 188"/>
                  <a:gd name="T8" fmla="*/ 341537 w 6"/>
                  <a:gd name="T9" fmla="*/ 39540654 h 188"/>
                  <a:gd name="T10" fmla="*/ 863604 w 6"/>
                  <a:gd name="T11" fmla="*/ 38676587 h 188"/>
                  <a:gd name="T12" fmla="*/ 1003833 w 6"/>
                  <a:gd name="T13" fmla="*/ 863568 h 188"/>
                  <a:gd name="T14" fmla="*/ 673677 w 6"/>
                  <a:gd name="T15" fmla="*/ 0 h 188"/>
                  <a:gd name="T16" fmla="*/ 341537 w 6"/>
                  <a:gd name="T17" fmla="*/ 863568 h 18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
                  <a:gd name="T28" fmla="*/ 0 h 188"/>
                  <a:gd name="T29" fmla="*/ 6 w 6"/>
                  <a:gd name="T30" fmla="*/ 188 h 18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 h="188">
                    <a:moveTo>
                      <a:pt x="2" y="4"/>
                    </a:moveTo>
                    <a:lnTo>
                      <a:pt x="2" y="4"/>
                    </a:lnTo>
                    <a:lnTo>
                      <a:pt x="0" y="184"/>
                    </a:lnTo>
                    <a:cubicBezTo>
                      <a:pt x="0" y="186"/>
                      <a:pt x="1" y="188"/>
                      <a:pt x="2" y="188"/>
                    </a:cubicBezTo>
                    <a:cubicBezTo>
                      <a:pt x="4" y="188"/>
                      <a:pt x="5" y="186"/>
                      <a:pt x="5" y="184"/>
                    </a:cubicBezTo>
                    <a:lnTo>
                      <a:pt x="6" y="4"/>
                    </a:lnTo>
                    <a:cubicBezTo>
                      <a:pt x="6" y="2"/>
                      <a:pt x="6" y="0"/>
                      <a:pt x="4" y="0"/>
                    </a:cubicBezTo>
                    <a:cubicBezTo>
                      <a:pt x="3" y="0"/>
                      <a:pt x="3" y="2"/>
                      <a:pt x="2" y="4"/>
                    </a:cubicBezTo>
                    <a:close/>
                  </a:path>
                </a:pathLst>
              </a:custGeom>
              <a:gradFill rotWithShape="1">
                <a:gsLst>
                  <a:gs pos="0">
                    <a:srgbClr val="808080"/>
                  </a:gs>
                  <a:gs pos="50000">
                    <a:srgbClr val="EAEAEA"/>
                  </a:gs>
                  <a:gs pos="100000">
                    <a:srgbClr val="808080"/>
                  </a:gs>
                </a:gsLst>
                <a:lin ang="0" scaled="1"/>
              </a:gradFill>
              <a:ln w="9525">
                <a:noFill/>
                <a:round/>
                <a:headEnd/>
                <a:tailEnd/>
              </a:ln>
            </p:spPr>
            <p:txBody>
              <a:bodyPr anchor="ctr"/>
              <a:lstStyle/>
              <a:p>
                <a:endParaRPr lang="en-US"/>
              </a:p>
            </p:txBody>
          </p:sp>
          <p:sp>
            <p:nvSpPr>
              <p:cNvPr id="56434" name="Freeform 76"/>
              <p:cNvSpPr>
                <a:spLocks/>
              </p:cNvSpPr>
              <p:nvPr/>
            </p:nvSpPr>
            <p:spPr bwMode="auto">
              <a:xfrm>
                <a:off x="1636" y="1882"/>
                <a:ext cx="18" cy="848"/>
              </a:xfrm>
              <a:custGeom>
                <a:avLst/>
                <a:gdLst>
                  <a:gd name="T0" fmla="*/ 332140 w 4"/>
                  <a:gd name="T1" fmla="*/ 643178 h 183"/>
                  <a:gd name="T2" fmla="*/ 332140 w 4"/>
                  <a:gd name="T3" fmla="*/ 643178 h 183"/>
                  <a:gd name="T4" fmla="*/ 0 w 4"/>
                  <a:gd name="T5" fmla="*/ 38029154 h 183"/>
                  <a:gd name="T6" fmla="*/ 0 w 4"/>
                  <a:gd name="T7" fmla="*/ 38029154 h 183"/>
                  <a:gd name="T8" fmla="*/ 182430 w 4"/>
                  <a:gd name="T9" fmla="*/ 38909879 h 183"/>
                  <a:gd name="T10" fmla="*/ 332140 w 4"/>
                  <a:gd name="T11" fmla="*/ 38029154 h 183"/>
                  <a:gd name="T12" fmla="*/ 671670 w 4"/>
                  <a:gd name="T13" fmla="*/ 643178 h 183"/>
                  <a:gd name="T14" fmla="*/ 481401 w 4"/>
                  <a:gd name="T15" fmla="*/ 0 h 183"/>
                  <a:gd name="T16" fmla="*/ 332140 w 4"/>
                  <a:gd name="T17" fmla="*/ 643178 h 18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
                  <a:gd name="T28" fmla="*/ 0 h 183"/>
                  <a:gd name="T29" fmla="*/ 4 w 4"/>
                  <a:gd name="T30" fmla="*/ 183 h 18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 h="183">
                    <a:moveTo>
                      <a:pt x="2" y="3"/>
                    </a:moveTo>
                    <a:lnTo>
                      <a:pt x="2" y="3"/>
                    </a:lnTo>
                    <a:lnTo>
                      <a:pt x="0" y="179"/>
                    </a:lnTo>
                    <a:cubicBezTo>
                      <a:pt x="0" y="181"/>
                      <a:pt x="0" y="183"/>
                      <a:pt x="1" y="183"/>
                    </a:cubicBezTo>
                    <a:cubicBezTo>
                      <a:pt x="2" y="183"/>
                      <a:pt x="2" y="181"/>
                      <a:pt x="2" y="179"/>
                    </a:cubicBezTo>
                    <a:lnTo>
                      <a:pt x="4" y="3"/>
                    </a:lnTo>
                    <a:cubicBezTo>
                      <a:pt x="4" y="1"/>
                      <a:pt x="4" y="0"/>
                      <a:pt x="3" y="0"/>
                    </a:cubicBezTo>
                    <a:cubicBezTo>
                      <a:pt x="2" y="0"/>
                      <a:pt x="2" y="1"/>
                      <a:pt x="2" y="3"/>
                    </a:cubicBezTo>
                    <a:close/>
                  </a:path>
                </a:pathLst>
              </a:custGeom>
              <a:gradFill rotWithShape="1">
                <a:gsLst>
                  <a:gs pos="0">
                    <a:srgbClr val="808080"/>
                  </a:gs>
                  <a:gs pos="50000">
                    <a:srgbClr val="EAEAEA"/>
                  </a:gs>
                  <a:gs pos="100000">
                    <a:srgbClr val="808080"/>
                  </a:gs>
                </a:gsLst>
                <a:lin ang="0" scaled="1"/>
              </a:gradFill>
              <a:ln w="9525">
                <a:noFill/>
                <a:round/>
                <a:headEnd/>
                <a:tailEnd/>
              </a:ln>
            </p:spPr>
            <p:txBody>
              <a:bodyPr anchor="ctr"/>
              <a:lstStyle/>
              <a:p>
                <a:endParaRPr lang="en-US"/>
              </a:p>
            </p:txBody>
          </p:sp>
          <p:sp>
            <p:nvSpPr>
              <p:cNvPr id="56435" name="Freeform 77"/>
              <p:cNvSpPr>
                <a:spLocks/>
              </p:cNvSpPr>
              <p:nvPr/>
            </p:nvSpPr>
            <p:spPr bwMode="auto">
              <a:xfrm>
                <a:off x="1623" y="1882"/>
                <a:ext cx="13" cy="842"/>
              </a:xfrm>
              <a:custGeom>
                <a:avLst/>
                <a:gdLst>
                  <a:gd name="T0" fmla="*/ 258102 w 3"/>
                  <a:gd name="T1" fmla="*/ 862555 h 182"/>
                  <a:gd name="T2" fmla="*/ 258102 w 3"/>
                  <a:gd name="T3" fmla="*/ 862555 h 182"/>
                  <a:gd name="T4" fmla="*/ 0 w 3"/>
                  <a:gd name="T5" fmla="*/ 37336682 h 182"/>
                  <a:gd name="T6" fmla="*/ 0 w 3"/>
                  <a:gd name="T7" fmla="*/ 37563449 h 182"/>
                  <a:gd name="T8" fmla="*/ 113191 w 3"/>
                  <a:gd name="T9" fmla="*/ 38190637 h 182"/>
                  <a:gd name="T10" fmla="*/ 113191 w 3"/>
                  <a:gd name="T11" fmla="*/ 37336682 h 182"/>
                  <a:gd name="T12" fmla="*/ 371293 w 3"/>
                  <a:gd name="T13" fmla="*/ 862555 h 182"/>
                  <a:gd name="T14" fmla="*/ 371293 w 3"/>
                  <a:gd name="T15" fmla="*/ 0 h 182"/>
                  <a:gd name="T16" fmla="*/ 258102 w 3"/>
                  <a:gd name="T17" fmla="*/ 862555 h 18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
                  <a:gd name="T28" fmla="*/ 0 h 182"/>
                  <a:gd name="T29" fmla="*/ 3 w 3"/>
                  <a:gd name="T30" fmla="*/ 182 h 18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 h="182">
                    <a:moveTo>
                      <a:pt x="2" y="4"/>
                    </a:moveTo>
                    <a:lnTo>
                      <a:pt x="2" y="4"/>
                    </a:lnTo>
                    <a:lnTo>
                      <a:pt x="0" y="178"/>
                    </a:lnTo>
                    <a:lnTo>
                      <a:pt x="0" y="179"/>
                    </a:lnTo>
                    <a:cubicBezTo>
                      <a:pt x="0" y="181"/>
                      <a:pt x="0" y="182"/>
                      <a:pt x="1" y="182"/>
                    </a:cubicBezTo>
                    <a:cubicBezTo>
                      <a:pt x="1" y="182"/>
                      <a:pt x="1" y="181"/>
                      <a:pt x="1" y="178"/>
                    </a:cubicBezTo>
                    <a:lnTo>
                      <a:pt x="3" y="4"/>
                    </a:lnTo>
                    <a:cubicBezTo>
                      <a:pt x="3" y="2"/>
                      <a:pt x="3" y="0"/>
                      <a:pt x="3" y="0"/>
                    </a:cubicBezTo>
                    <a:cubicBezTo>
                      <a:pt x="2" y="0"/>
                      <a:pt x="2" y="2"/>
                      <a:pt x="2" y="4"/>
                    </a:cubicBezTo>
                    <a:close/>
                  </a:path>
                </a:pathLst>
              </a:custGeom>
              <a:gradFill rotWithShape="1">
                <a:gsLst>
                  <a:gs pos="0">
                    <a:srgbClr val="808080"/>
                  </a:gs>
                  <a:gs pos="50000">
                    <a:srgbClr val="EAEAEA"/>
                  </a:gs>
                  <a:gs pos="100000">
                    <a:srgbClr val="808080"/>
                  </a:gs>
                </a:gsLst>
                <a:lin ang="0" scaled="1"/>
              </a:gradFill>
              <a:ln w="9525">
                <a:noFill/>
                <a:round/>
                <a:headEnd/>
                <a:tailEnd/>
              </a:ln>
            </p:spPr>
            <p:txBody>
              <a:bodyPr anchor="ctr"/>
              <a:lstStyle/>
              <a:p>
                <a:endParaRPr lang="en-US"/>
              </a:p>
            </p:txBody>
          </p:sp>
        </p:grpSp>
        <p:grpSp>
          <p:nvGrpSpPr>
            <p:cNvPr id="56362" name="Group 78"/>
            <p:cNvGrpSpPr>
              <a:grpSpLocks/>
            </p:cNvGrpSpPr>
            <p:nvPr/>
          </p:nvGrpSpPr>
          <p:grpSpPr bwMode="auto">
            <a:xfrm>
              <a:off x="2950" y="1960"/>
              <a:ext cx="325" cy="1131"/>
              <a:chOff x="1571" y="1757"/>
              <a:chExt cx="361" cy="1107"/>
            </a:xfrm>
          </p:grpSpPr>
          <p:sp>
            <p:nvSpPr>
              <p:cNvPr id="56408" name="Freeform 79"/>
              <p:cNvSpPr>
                <a:spLocks/>
              </p:cNvSpPr>
              <p:nvPr/>
            </p:nvSpPr>
            <p:spPr bwMode="auto">
              <a:xfrm>
                <a:off x="1604" y="2776"/>
                <a:ext cx="291" cy="46"/>
              </a:xfrm>
              <a:custGeom>
                <a:avLst/>
                <a:gdLst>
                  <a:gd name="T0" fmla="*/ 13053079 w 63"/>
                  <a:gd name="T1" fmla="*/ 389050 h 10"/>
                  <a:gd name="T2" fmla="*/ 12655702 w 63"/>
                  <a:gd name="T3" fmla="*/ 0 h 10"/>
                  <a:gd name="T4" fmla="*/ 630916 w 63"/>
                  <a:gd name="T5" fmla="*/ 0 h 10"/>
                  <a:gd name="T6" fmla="*/ 0 w 63"/>
                  <a:gd name="T7" fmla="*/ 389050 h 10"/>
                  <a:gd name="T8" fmla="*/ 6642371 w 63"/>
                  <a:gd name="T9" fmla="*/ 2008148 h 10"/>
                  <a:gd name="T10" fmla="*/ 13053079 w 63"/>
                  <a:gd name="T11" fmla="*/ 389050 h 10"/>
                  <a:gd name="T12" fmla="*/ 0 60000 65536"/>
                  <a:gd name="T13" fmla="*/ 0 60000 65536"/>
                  <a:gd name="T14" fmla="*/ 0 60000 65536"/>
                  <a:gd name="T15" fmla="*/ 0 60000 65536"/>
                  <a:gd name="T16" fmla="*/ 0 60000 65536"/>
                  <a:gd name="T17" fmla="*/ 0 60000 65536"/>
                  <a:gd name="T18" fmla="*/ 0 w 63"/>
                  <a:gd name="T19" fmla="*/ 0 h 10"/>
                  <a:gd name="T20" fmla="*/ 63 w 63"/>
                  <a:gd name="T21" fmla="*/ 10 h 10"/>
                </a:gdLst>
                <a:ahLst/>
                <a:cxnLst>
                  <a:cxn ang="T12">
                    <a:pos x="T0" y="T1"/>
                  </a:cxn>
                  <a:cxn ang="T13">
                    <a:pos x="T2" y="T3"/>
                  </a:cxn>
                  <a:cxn ang="T14">
                    <a:pos x="T4" y="T5"/>
                  </a:cxn>
                  <a:cxn ang="T15">
                    <a:pos x="T6" y="T7"/>
                  </a:cxn>
                  <a:cxn ang="T16">
                    <a:pos x="T8" y="T9"/>
                  </a:cxn>
                  <a:cxn ang="T17">
                    <a:pos x="T10" y="T11"/>
                  </a:cxn>
                </a:cxnLst>
                <a:rect l="T18" t="T19" r="T20" b="T21"/>
                <a:pathLst>
                  <a:path w="63" h="10">
                    <a:moveTo>
                      <a:pt x="63" y="2"/>
                    </a:moveTo>
                    <a:cubicBezTo>
                      <a:pt x="62" y="2"/>
                      <a:pt x="61" y="1"/>
                      <a:pt x="61" y="0"/>
                    </a:cubicBezTo>
                    <a:cubicBezTo>
                      <a:pt x="47" y="3"/>
                      <a:pt x="16" y="3"/>
                      <a:pt x="3" y="0"/>
                    </a:cubicBezTo>
                    <a:cubicBezTo>
                      <a:pt x="2" y="1"/>
                      <a:pt x="1" y="2"/>
                      <a:pt x="0" y="2"/>
                    </a:cubicBezTo>
                    <a:cubicBezTo>
                      <a:pt x="0" y="7"/>
                      <a:pt x="14" y="10"/>
                      <a:pt x="32" y="10"/>
                    </a:cubicBezTo>
                    <a:cubicBezTo>
                      <a:pt x="49" y="10"/>
                      <a:pt x="63" y="7"/>
                      <a:pt x="63" y="2"/>
                    </a:cubicBezTo>
                    <a:close/>
                  </a:path>
                </a:pathLst>
              </a:custGeom>
              <a:gradFill rotWithShape="1">
                <a:gsLst>
                  <a:gs pos="0">
                    <a:srgbClr val="333333"/>
                  </a:gs>
                  <a:gs pos="50000">
                    <a:srgbClr val="777777"/>
                  </a:gs>
                  <a:gs pos="100000">
                    <a:srgbClr val="333333"/>
                  </a:gs>
                </a:gsLst>
                <a:lin ang="0" scaled="1"/>
              </a:gradFill>
              <a:ln w="9525">
                <a:noFill/>
                <a:round/>
                <a:headEnd/>
                <a:tailEnd/>
              </a:ln>
            </p:spPr>
            <p:txBody>
              <a:bodyPr anchor="ctr"/>
              <a:lstStyle/>
              <a:p>
                <a:endParaRPr lang="en-US"/>
              </a:p>
            </p:txBody>
          </p:sp>
          <p:sp>
            <p:nvSpPr>
              <p:cNvPr id="56409" name="Freeform 80"/>
              <p:cNvSpPr>
                <a:spLocks/>
              </p:cNvSpPr>
              <p:nvPr/>
            </p:nvSpPr>
            <p:spPr bwMode="auto">
              <a:xfrm>
                <a:off x="1618" y="1790"/>
                <a:ext cx="263" cy="46"/>
              </a:xfrm>
              <a:custGeom>
                <a:avLst/>
                <a:gdLst>
                  <a:gd name="T0" fmla="*/ 11704766 w 57"/>
                  <a:gd name="T1" fmla="*/ 1610529 h 10"/>
                  <a:gd name="T2" fmla="*/ 11309574 w 57"/>
                  <a:gd name="T3" fmla="*/ 2008148 h 10"/>
                  <a:gd name="T4" fmla="*/ 627292 w 57"/>
                  <a:gd name="T5" fmla="*/ 2008148 h 10"/>
                  <a:gd name="T6" fmla="*/ 0 w 57"/>
                  <a:gd name="T7" fmla="*/ 1610529 h 10"/>
                  <a:gd name="T8" fmla="*/ 5962354 w 57"/>
                  <a:gd name="T9" fmla="*/ 0 h 10"/>
                  <a:gd name="T10" fmla="*/ 11704766 w 57"/>
                  <a:gd name="T11" fmla="*/ 1610529 h 10"/>
                  <a:gd name="T12" fmla="*/ 0 60000 65536"/>
                  <a:gd name="T13" fmla="*/ 0 60000 65536"/>
                  <a:gd name="T14" fmla="*/ 0 60000 65536"/>
                  <a:gd name="T15" fmla="*/ 0 60000 65536"/>
                  <a:gd name="T16" fmla="*/ 0 60000 65536"/>
                  <a:gd name="T17" fmla="*/ 0 60000 65536"/>
                  <a:gd name="T18" fmla="*/ 0 w 57"/>
                  <a:gd name="T19" fmla="*/ 0 h 10"/>
                  <a:gd name="T20" fmla="*/ 57 w 57"/>
                  <a:gd name="T21" fmla="*/ 10 h 10"/>
                </a:gdLst>
                <a:ahLst/>
                <a:cxnLst>
                  <a:cxn ang="T12">
                    <a:pos x="T0" y="T1"/>
                  </a:cxn>
                  <a:cxn ang="T13">
                    <a:pos x="T2" y="T3"/>
                  </a:cxn>
                  <a:cxn ang="T14">
                    <a:pos x="T4" y="T5"/>
                  </a:cxn>
                  <a:cxn ang="T15">
                    <a:pos x="T6" y="T7"/>
                  </a:cxn>
                  <a:cxn ang="T16">
                    <a:pos x="T8" y="T9"/>
                  </a:cxn>
                  <a:cxn ang="T17">
                    <a:pos x="T10" y="T11"/>
                  </a:cxn>
                </a:cxnLst>
                <a:rect l="T18" t="T19" r="T20" b="T21"/>
                <a:pathLst>
                  <a:path w="57" h="10">
                    <a:moveTo>
                      <a:pt x="57" y="8"/>
                    </a:moveTo>
                    <a:cubicBezTo>
                      <a:pt x="56" y="8"/>
                      <a:pt x="55" y="9"/>
                      <a:pt x="55" y="10"/>
                    </a:cubicBezTo>
                    <a:cubicBezTo>
                      <a:pt x="43" y="7"/>
                      <a:pt x="15" y="7"/>
                      <a:pt x="3" y="10"/>
                    </a:cubicBezTo>
                    <a:cubicBezTo>
                      <a:pt x="2" y="9"/>
                      <a:pt x="2" y="8"/>
                      <a:pt x="0" y="8"/>
                    </a:cubicBezTo>
                    <a:cubicBezTo>
                      <a:pt x="0" y="4"/>
                      <a:pt x="13" y="0"/>
                      <a:pt x="29" y="0"/>
                    </a:cubicBezTo>
                    <a:cubicBezTo>
                      <a:pt x="44" y="0"/>
                      <a:pt x="57" y="4"/>
                      <a:pt x="57" y="8"/>
                    </a:cubicBezTo>
                    <a:close/>
                  </a:path>
                </a:pathLst>
              </a:custGeom>
              <a:gradFill rotWithShape="1">
                <a:gsLst>
                  <a:gs pos="0">
                    <a:srgbClr val="333333"/>
                  </a:gs>
                  <a:gs pos="50000">
                    <a:srgbClr val="777777"/>
                  </a:gs>
                  <a:gs pos="100000">
                    <a:srgbClr val="333333"/>
                  </a:gs>
                </a:gsLst>
                <a:lin ang="0" scaled="1"/>
              </a:gradFill>
              <a:ln w="9525">
                <a:noFill/>
                <a:round/>
                <a:headEnd/>
                <a:tailEnd/>
              </a:ln>
            </p:spPr>
            <p:txBody>
              <a:bodyPr anchor="ctr"/>
              <a:lstStyle/>
              <a:p>
                <a:endParaRPr lang="en-US"/>
              </a:p>
            </p:txBody>
          </p:sp>
          <p:sp>
            <p:nvSpPr>
              <p:cNvPr id="56410" name="Freeform 81"/>
              <p:cNvSpPr>
                <a:spLocks/>
              </p:cNvSpPr>
              <p:nvPr/>
            </p:nvSpPr>
            <p:spPr bwMode="auto">
              <a:xfrm>
                <a:off x="1571" y="2785"/>
                <a:ext cx="361" cy="79"/>
              </a:xfrm>
              <a:custGeom>
                <a:avLst/>
                <a:gdLst>
                  <a:gd name="T0" fmla="*/ 1454437 w 78"/>
                  <a:gd name="T1" fmla="*/ 0 h 17"/>
                  <a:gd name="T2" fmla="*/ 8235048 w 78"/>
                  <a:gd name="T3" fmla="*/ 1731605 h 17"/>
                  <a:gd name="T4" fmla="*/ 14741730 w 78"/>
                  <a:gd name="T5" fmla="*/ 0 h 17"/>
                  <a:gd name="T6" fmla="*/ 16196171 w 78"/>
                  <a:gd name="T7" fmla="*/ 1540834 h 17"/>
                  <a:gd name="T8" fmla="*/ 8235048 w 78"/>
                  <a:gd name="T9" fmla="*/ 3694932 h 17"/>
                  <a:gd name="T10" fmla="*/ 0 w 78"/>
                  <a:gd name="T11" fmla="*/ 1540834 h 17"/>
                  <a:gd name="T12" fmla="*/ 1454437 w 78"/>
                  <a:gd name="T13" fmla="*/ 0 h 17"/>
                  <a:gd name="T14" fmla="*/ 0 60000 65536"/>
                  <a:gd name="T15" fmla="*/ 0 60000 65536"/>
                  <a:gd name="T16" fmla="*/ 0 60000 65536"/>
                  <a:gd name="T17" fmla="*/ 0 60000 65536"/>
                  <a:gd name="T18" fmla="*/ 0 60000 65536"/>
                  <a:gd name="T19" fmla="*/ 0 60000 65536"/>
                  <a:gd name="T20" fmla="*/ 0 60000 65536"/>
                  <a:gd name="T21" fmla="*/ 0 w 78"/>
                  <a:gd name="T22" fmla="*/ 0 h 17"/>
                  <a:gd name="T23" fmla="*/ 78 w 78"/>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8" h="17">
                    <a:moveTo>
                      <a:pt x="7" y="0"/>
                    </a:moveTo>
                    <a:cubicBezTo>
                      <a:pt x="7" y="5"/>
                      <a:pt x="21" y="8"/>
                      <a:pt x="39" y="8"/>
                    </a:cubicBezTo>
                    <a:cubicBezTo>
                      <a:pt x="56" y="8"/>
                      <a:pt x="70" y="5"/>
                      <a:pt x="70" y="0"/>
                    </a:cubicBezTo>
                    <a:cubicBezTo>
                      <a:pt x="75" y="0"/>
                      <a:pt x="78" y="2"/>
                      <a:pt x="77" y="7"/>
                    </a:cubicBezTo>
                    <a:cubicBezTo>
                      <a:pt x="77" y="13"/>
                      <a:pt x="60" y="17"/>
                      <a:pt x="39" y="17"/>
                    </a:cubicBezTo>
                    <a:cubicBezTo>
                      <a:pt x="17" y="17"/>
                      <a:pt x="0" y="13"/>
                      <a:pt x="0" y="7"/>
                    </a:cubicBezTo>
                    <a:cubicBezTo>
                      <a:pt x="0" y="2"/>
                      <a:pt x="2" y="0"/>
                      <a:pt x="7" y="0"/>
                    </a:cubicBezTo>
                    <a:close/>
                  </a:path>
                </a:pathLst>
              </a:custGeom>
              <a:gradFill rotWithShape="1">
                <a:gsLst>
                  <a:gs pos="0">
                    <a:srgbClr val="4D4D4D"/>
                  </a:gs>
                  <a:gs pos="50000">
                    <a:srgbClr val="B2B2B2"/>
                  </a:gs>
                  <a:gs pos="100000">
                    <a:srgbClr val="4D4D4D"/>
                  </a:gs>
                </a:gsLst>
                <a:lin ang="0" scaled="1"/>
              </a:gradFill>
              <a:ln w="9525">
                <a:noFill/>
                <a:round/>
                <a:headEnd/>
                <a:tailEnd/>
              </a:ln>
            </p:spPr>
            <p:txBody>
              <a:bodyPr anchor="ctr"/>
              <a:lstStyle/>
              <a:p>
                <a:endParaRPr lang="en-US"/>
              </a:p>
            </p:txBody>
          </p:sp>
          <p:sp>
            <p:nvSpPr>
              <p:cNvPr id="56411" name="Freeform 82"/>
              <p:cNvSpPr>
                <a:spLocks/>
              </p:cNvSpPr>
              <p:nvPr/>
            </p:nvSpPr>
            <p:spPr bwMode="auto">
              <a:xfrm>
                <a:off x="1580" y="2744"/>
                <a:ext cx="338" cy="46"/>
              </a:xfrm>
              <a:custGeom>
                <a:avLst/>
                <a:gdLst>
                  <a:gd name="T0" fmla="*/ 1457859 w 73"/>
                  <a:gd name="T1" fmla="*/ 0 h 10"/>
                  <a:gd name="T2" fmla="*/ 7803447 w 73"/>
                  <a:gd name="T3" fmla="*/ 1005183 h 10"/>
                  <a:gd name="T4" fmla="*/ 13961538 w 73"/>
                  <a:gd name="T5" fmla="*/ 0 h 10"/>
                  <a:gd name="T6" fmla="*/ 15419401 w 73"/>
                  <a:gd name="T7" fmla="*/ 786664 h 10"/>
                  <a:gd name="T8" fmla="*/ 7803447 w 73"/>
                  <a:gd name="T9" fmla="*/ 2008148 h 10"/>
                  <a:gd name="T10" fmla="*/ 2098091 w 73"/>
                  <a:gd name="T11" fmla="*/ 1610529 h 10"/>
                  <a:gd name="T12" fmla="*/ 225617 w 73"/>
                  <a:gd name="T13" fmla="*/ 786664 h 10"/>
                  <a:gd name="T14" fmla="*/ 1457859 w 73"/>
                  <a:gd name="T15" fmla="*/ 0 h 10"/>
                  <a:gd name="T16" fmla="*/ 0 60000 65536"/>
                  <a:gd name="T17" fmla="*/ 0 60000 65536"/>
                  <a:gd name="T18" fmla="*/ 0 60000 65536"/>
                  <a:gd name="T19" fmla="*/ 0 60000 65536"/>
                  <a:gd name="T20" fmla="*/ 0 60000 65536"/>
                  <a:gd name="T21" fmla="*/ 0 60000 65536"/>
                  <a:gd name="T22" fmla="*/ 0 60000 65536"/>
                  <a:gd name="T23" fmla="*/ 0 60000 65536"/>
                  <a:gd name="T24" fmla="*/ 0 w 73"/>
                  <a:gd name="T25" fmla="*/ 0 h 10"/>
                  <a:gd name="T26" fmla="*/ 73 w 73"/>
                  <a:gd name="T27" fmla="*/ 10 h 1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3" h="10">
                    <a:moveTo>
                      <a:pt x="7" y="0"/>
                    </a:moveTo>
                    <a:cubicBezTo>
                      <a:pt x="7" y="2"/>
                      <a:pt x="20" y="5"/>
                      <a:pt x="37" y="5"/>
                    </a:cubicBezTo>
                    <a:cubicBezTo>
                      <a:pt x="53" y="5"/>
                      <a:pt x="66" y="2"/>
                      <a:pt x="66" y="0"/>
                    </a:cubicBezTo>
                    <a:cubicBezTo>
                      <a:pt x="71" y="0"/>
                      <a:pt x="73" y="1"/>
                      <a:pt x="73" y="4"/>
                    </a:cubicBezTo>
                    <a:cubicBezTo>
                      <a:pt x="73" y="7"/>
                      <a:pt x="56" y="10"/>
                      <a:pt x="37" y="10"/>
                    </a:cubicBezTo>
                    <a:cubicBezTo>
                      <a:pt x="26" y="10"/>
                      <a:pt x="17" y="9"/>
                      <a:pt x="10" y="8"/>
                    </a:cubicBezTo>
                    <a:cubicBezTo>
                      <a:pt x="4" y="7"/>
                      <a:pt x="1" y="5"/>
                      <a:pt x="1" y="4"/>
                    </a:cubicBezTo>
                    <a:cubicBezTo>
                      <a:pt x="0" y="1"/>
                      <a:pt x="3" y="0"/>
                      <a:pt x="7" y="0"/>
                    </a:cubicBezTo>
                    <a:close/>
                  </a:path>
                </a:pathLst>
              </a:custGeom>
              <a:gradFill rotWithShape="1">
                <a:gsLst>
                  <a:gs pos="0">
                    <a:srgbClr val="4D4D4D"/>
                  </a:gs>
                  <a:gs pos="50000">
                    <a:srgbClr val="B2B2B2"/>
                  </a:gs>
                  <a:gs pos="100000">
                    <a:srgbClr val="4D4D4D"/>
                  </a:gs>
                </a:gsLst>
                <a:lin ang="0" scaled="1"/>
              </a:gradFill>
              <a:ln w="9525">
                <a:noFill/>
                <a:round/>
                <a:headEnd/>
                <a:tailEnd/>
              </a:ln>
            </p:spPr>
            <p:txBody>
              <a:bodyPr anchor="ctr"/>
              <a:lstStyle/>
              <a:p>
                <a:endParaRPr lang="en-US"/>
              </a:p>
            </p:txBody>
          </p:sp>
          <p:sp>
            <p:nvSpPr>
              <p:cNvPr id="56412" name="Freeform 83"/>
              <p:cNvSpPr>
                <a:spLocks/>
              </p:cNvSpPr>
              <p:nvPr/>
            </p:nvSpPr>
            <p:spPr bwMode="auto">
              <a:xfrm>
                <a:off x="1590" y="1757"/>
                <a:ext cx="323" cy="69"/>
              </a:xfrm>
              <a:custGeom>
                <a:avLst/>
                <a:gdLst>
                  <a:gd name="T0" fmla="*/ 1244390 w 70"/>
                  <a:gd name="T1" fmla="*/ 3003009 h 15"/>
                  <a:gd name="T2" fmla="*/ 7218883 w 70"/>
                  <a:gd name="T3" fmla="*/ 1392498 h 15"/>
                  <a:gd name="T4" fmla="*/ 12963023 w 70"/>
                  <a:gd name="T5" fmla="*/ 3003009 h 15"/>
                  <a:gd name="T6" fmla="*/ 14159460 w 70"/>
                  <a:gd name="T7" fmla="*/ 1610529 h 15"/>
                  <a:gd name="T8" fmla="*/ 7218883 w 70"/>
                  <a:gd name="T9" fmla="*/ 0 h 15"/>
                  <a:gd name="T10" fmla="*/ 0 w 70"/>
                  <a:gd name="T11" fmla="*/ 1610529 h 15"/>
                  <a:gd name="T12" fmla="*/ 1244390 w 70"/>
                  <a:gd name="T13" fmla="*/ 3003009 h 15"/>
                  <a:gd name="T14" fmla="*/ 0 60000 65536"/>
                  <a:gd name="T15" fmla="*/ 0 60000 65536"/>
                  <a:gd name="T16" fmla="*/ 0 60000 65536"/>
                  <a:gd name="T17" fmla="*/ 0 60000 65536"/>
                  <a:gd name="T18" fmla="*/ 0 60000 65536"/>
                  <a:gd name="T19" fmla="*/ 0 60000 65536"/>
                  <a:gd name="T20" fmla="*/ 0 60000 65536"/>
                  <a:gd name="T21" fmla="*/ 0 w 70"/>
                  <a:gd name="T22" fmla="*/ 0 h 15"/>
                  <a:gd name="T23" fmla="*/ 70 w 70"/>
                  <a:gd name="T24" fmla="*/ 15 h 1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0" h="15">
                    <a:moveTo>
                      <a:pt x="6" y="15"/>
                    </a:moveTo>
                    <a:cubicBezTo>
                      <a:pt x="6" y="11"/>
                      <a:pt x="19" y="7"/>
                      <a:pt x="35" y="7"/>
                    </a:cubicBezTo>
                    <a:cubicBezTo>
                      <a:pt x="50" y="7"/>
                      <a:pt x="63" y="11"/>
                      <a:pt x="63" y="15"/>
                    </a:cubicBezTo>
                    <a:cubicBezTo>
                      <a:pt x="67" y="15"/>
                      <a:pt x="70" y="13"/>
                      <a:pt x="69" y="8"/>
                    </a:cubicBezTo>
                    <a:cubicBezTo>
                      <a:pt x="69" y="4"/>
                      <a:pt x="54" y="0"/>
                      <a:pt x="35" y="0"/>
                    </a:cubicBezTo>
                    <a:cubicBezTo>
                      <a:pt x="16" y="0"/>
                      <a:pt x="0" y="4"/>
                      <a:pt x="0" y="8"/>
                    </a:cubicBezTo>
                    <a:cubicBezTo>
                      <a:pt x="0" y="13"/>
                      <a:pt x="2" y="15"/>
                      <a:pt x="6" y="15"/>
                    </a:cubicBezTo>
                    <a:close/>
                  </a:path>
                </a:pathLst>
              </a:custGeom>
              <a:gradFill rotWithShape="1">
                <a:gsLst>
                  <a:gs pos="0">
                    <a:srgbClr val="4D4D4D"/>
                  </a:gs>
                  <a:gs pos="50000">
                    <a:srgbClr val="B2B2B2"/>
                  </a:gs>
                  <a:gs pos="100000">
                    <a:srgbClr val="4D4D4D"/>
                  </a:gs>
                </a:gsLst>
                <a:lin ang="0" scaled="1"/>
              </a:gradFill>
              <a:ln w="9525">
                <a:noFill/>
                <a:round/>
                <a:headEnd/>
                <a:tailEnd/>
              </a:ln>
            </p:spPr>
            <p:txBody>
              <a:bodyPr anchor="ctr"/>
              <a:lstStyle/>
              <a:p>
                <a:endParaRPr lang="en-US"/>
              </a:p>
            </p:txBody>
          </p:sp>
          <p:sp>
            <p:nvSpPr>
              <p:cNvPr id="56413" name="Freeform 84"/>
              <p:cNvSpPr>
                <a:spLocks/>
              </p:cNvSpPr>
              <p:nvPr/>
            </p:nvSpPr>
            <p:spPr bwMode="auto">
              <a:xfrm>
                <a:off x="1599" y="1826"/>
                <a:ext cx="300" cy="37"/>
              </a:xfrm>
              <a:custGeom>
                <a:avLst/>
                <a:gdLst>
                  <a:gd name="T0" fmla="*/ 1246048 w 65"/>
                  <a:gd name="T1" fmla="*/ 1673732 h 8"/>
                  <a:gd name="T2" fmla="*/ 6785575 w 65"/>
                  <a:gd name="T3" fmla="*/ 861101 h 8"/>
                  <a:gd name="T4" fmla="*/ 12130014 w 65"/>
                  <a:gd name="T5" fmla="*/ 1673732 h 8"/>
                  <a:gd name="T6" fmla="*/ 13386986 w 65"/>
                  <a:gd name="T7" fmla="*/ 1036805 h 8"/>
                  <a:gd name="T8" fmla="*/ 6785575 w 65"/>
                  <a:gd name="T9" fmla="*/ 0 h 8"/>
                  <a:gd name="T10" fmla="*/ 1874492 w 65"/>
                  <a:gd name="T11" fmla="*/ 224174 h 8"/>
                  <a:gd name="T12" fmla="*/ 221898 w 65"/>
                  <a:gd name="T13" fmla="*/ 1036805 h 8"/>
                  <a:gd name="T14" fmla="*/ 1246048 w 65"/>
                  <a:gd name="T15" fmla="*/ 1673732 h 8"/>
                  <a:gd name="T16" fmla="*/ 0 60000 65536"/>
                  <a:gd name="T17" fmla="*/ 0 60000 65536"/>
                  <a:gd name="T18" fmla="*/ 0 60000 65536"/>
                  <a:gd name="T19" fmla="*/ 0 60000 65536"/>
                  <a:gd name="T20" fmla="*/ 0 60000 65536"/>
                  <a:gd name="T21" fmla="*/ 0 60000 65536"/>
                  <a:gd name="T22" fmla="*/ 0 60000 65536"/>
                  <a:gd name="T23" fmla="*/ 0 60000 65536"/>
                  <a:gd name="T24" fmla="*/ 0 w 65"/>
                  <a:gd name="T25" fmla="*/ 0 h 8"/>
                  <a:gd name="T26" fmla="*/ 65 w 65"/>
                  <a:gd name="T27" fmla="*/ 8 h 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5" h="8">
                    <a:moveTo>
                      <a:pt x="6" y="8"/>
                    </a:moveTo>
                    <a:cubicBezTo>
                      <a:pt x="6" y="6"/>
                      <a:pt x="18" y="4"/>
                      <a:pt x="33" y="4"/>
                    </a:cubicBezTo>
                    <a:cubicBezTo>
                      <a:pt x="47" y="4"/>
                      <a:pt x="59" y="6"/>
                      <a:pt x="59" y="8"/>
                    </a:cubicBezTo>
                    <a:cubicBezTo>
                      <a:pt x="63" y="8"/>
                      <a:pt x="65" y="7"/>
                      <a:pt x="65" y="5"/>
                    </a:cubicBezTo>
                    <a:cubicBezTo>
                      <a:pt x="65" y="2"/>
                      <a:pt x="50" y="0"/>
                      <a:pt x="33" y="0"/>
                    </a:cubicBezTo>
                    <a:cubicBezTo>
                      <a:pt x="23" y="0"/>
                      <a:pt x="15" y="0"/>
                      <a:pt x="9" y="1"/>
                    </a:cubicBezTo>
                    <a:cubicBezTo>
                      <a:pt x="4" y="2"/>
                      <a:pt x="1" y="3"/>
                      <a:pt x="1" y="5"/>
                    </a:cubicBezTo>
                    <a:cubicBezTo>
                      <a:pt x="0" y="7"/>
                      <a:pt x="2" y="8"/>
                      <a:pt x="6" y="8"/>
                    </a:cubicBezTo>
                    <a:close/>
                  </a:path>
                </a:pathLst>
              </a:custGeom>
              <a:gradFill rotWithShape="1">
                <a:gsLst>
                  <a:gs pos="0">
                    <a:srgbClr val="4D4D4D"/>
                  </a:gs>
                  <a:gs pos="50000">
                    <a:srgbClr val="B2B2B2"/>
                  </a:gs>
                  <a:gs pos="100000">
                    <a:srgbClr val="4D4D4D"/>
                  </a:gs>
                </a:gsLst>
                <a:lin ang="0" scaled="1"/>
              </a:gradFill>
              <a:ln w="9525">
                <a:noFill/>
                <a:round/>
                <a:headEnd/>
                <a:tailEnd/>
              </a:ln>
            </p:spPr>
            <p:txBody>
              <a:bodyPr anchor="ctr"/>
              <a:lstStyle/>
              <a:p>
                <a:endParaRPr lang="en-US"/>
              </a:p>
            </p:txBody>
          </p:sp>
          <p:sp>
            <p:nvSpPr>
              <p:cNvPr id="56414" name="Freeform 85"/>
              <p:cNvSpPr>
                <a:spLocks/>
              </p:cNvSpPr>
              <p:nvPr/>
            </p:nvSpPr>
            <p:spPr bwMode="auto">
              <a:xfrm>
                <a:off x="1613" y="1845"/>
                <a:ext cx="273" cy="921"/>
              </a:xfrm>
              <a:custGeom>
                <a:avLst/>
                <a:gdLst>
                  <a:gd name="T0" fmla="*/ 11756955 w 59"/>
                  <a:gd name="T1" fmla="*/ 864347 h 199"/>
                  <a:gd name="T2" fmla="*/ 11756955 w 59"/>
                  <a:gd name="T3" fmla="*/ 864347 h 199"/>
                  <a:gd name="T4" fmla="*/ 12395534 w 59"/>
                  <a:gd name="T5" fmla="*/ 40843533 h 199"/>
                  <a:gd name="T6" fmla="*/ 12395534 w 59"/>
                  <a:gd name="T7" fmla="*/ 40843533 h 199"/>
                  <a:gd name="T8" fmla="*/ 6310322 w 59"/>
                  <a:gd name="T9" fmla="*/ 41894639 h 199"/>
                  <a:gd name="T10" fmla="*/ 0 w 59"/>
                  <a:gd name="T11" fmla="*/ 40843533 h 199"/>
                  <a:gd name="T12" fmla="*/ 638580 w 59"/>
                  <a:gd name="T13" fmla="*/ 864347 h 199"/>
                  <a:gd name="T14" fmla="*/ 6310322 w 59"/>
                  <a:gd name="T15" fmla="*/ 0 h 199"/>
                  <a:gd name="T16" fmla="*/ 11756955 w 59"/>
                  <a:gd name="T17" fmla="*/ 864347 h 19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9"/>
                  <a:gd name="T28" fmla="*/ 0 h 199"/>
                  <a:gd name="T29" fmla="*/ 59 w 59"/>
                  <a:gd name="T30" fmla="*/ 199 h 19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9" h="199">
                    <a:moveTo>
                      <a:pt x="56" y="4"/>
                    </a:moveTo>
                    <a:lnTo>
                      <a:pt x="56" y="4"/>
                    </a:lnTo>
                    <a:lnTo>
                      <a:pt x="59" y="194"/>
                    </a:lnTo>
                    <a:cubicBezTo>
                      <a:pt x="58" y="197"/>
                      <a:pt x="45" y="199"/>
                      <a:pt x="30" y="199"/>
                    </a:cubicBezTo>
                    <a:cubicBezTo>
                      <a:pt x="13" y="199"/>
                      <a:pt x="0" y="196"/>
                      <a:pt x="0" y="194"/>
                    </a:cubicBezTo>
                    <a:lnTo>
                      <a:pt x="3" y="4"/>
                    </a:lnTo>
                    <a:cubicBezTo>
                      <a:pt x="3" y="2"/>
                      <a:pt x="15" y="0"/>
                      <a:pt x="30" y="0"/>
                    </a:cubicBezTo>
                    <a:cubicBezTo>
                      <a:pt x="44" y="0"/>
                      <a:pt x="56" y="2"/>
                      <a:pt x="56" y="4"/>
                    </a:cubicBezTo>
                    <a:close/>
                  </a:path>
                </a:pathLst>
              </a:custGeom>
              <a:gradFill rotWithShape="1">
                <a:gsLst>
                  <a:gs pos="0">
                    <a:srgbClr val="808080"/>
                  </a:gs>
                  <a:gs pos="50000">
                    <a:srgbClr val="EAEAEA"/>
                  </a:gs>
                  <a:gs pos="100000">
                    <a:srgbClr val="808080"/>
                  </a:gs>
                </a:gsLst>
                <a:lin ang="0" scaled="1"/>
              </a:gradFill>
              <a:ln w="9525">
                <a:noFill/>
                <a:round/>
                <a:headEnd/>
                <a:tailEnd/>
              </a:ln>
            </p:spPr>
            <p:txBody>
              <a:bodyPr anchor="ctr"/>
              <a:lstStyle/>
              <a:p>
                <a:endParaRPr lang="en-US"/>
              </a:p>
            </p:txBody>
          </p:sp>
          <p:sp>
            <p:nvSpPr>
              <p:cNvPr id="56415" name="Freeform 86"/>
              <p:cNvSpPr>
                <a:spLocks/>
              </p:cNvSpPr>
              <p:nvPr/>
            </p:nvSpPr>
            <p:spPr bwMode="auto">
              <a:xfrm>
                <a:off x="1738" y="1864"/>
                <a:ext cx="27" cy="884"/>
              </a:xfrm>
              <a:custGeom>
                <a:avLst/>
                <a:gdLst>
                  <a:gd name="T0" fmla="*/ 863604 w 6"/>
                  <a:gd name="T1" fmla="*/ 864524 h 191"/>
                  <a:gd name="T2" fmla="*/ 863604 w 6"/>
                  <a:gd name="T3" fmla="*/ 864524 h 191"/>
                  <a:gd name="T4" fmla="*/ 1003833 w 6"/>
                  <a:gd name="T5" fmla="*/ 39169704 h 191"/>
                  <a:gd name="T6" fmla="*/ 1003833 w 6"/>
                  <a:gd name="T7" fmla="*/ 39345874 h 191"/>
                  <a:gd name="T8" fmla="*/ 522427 w 6"/>
                  <a:gd name="T9" fmla="*/ 40210398 h 191"/>
                  <a:gd name="T10" fmla="*/ 0 w 6"/>
                  <a:gd name="T11" fmla="*/ 39169704 h 191"/>
                  <a:gd name="T12" fmla="*/ 0 w 6"/>
                  <a:gd name="T13" fmla="*/ 864524 h 191"/>
                  <a:gd name="T14" fmla="*/ 522427 w 6"/>
                  <a:gd name="T15" fmla="*/ 0 h 191"/>
                  <a:gd name="T16" fmla="*/ 863604 w 6"/>
                  <a:gd name="T17" fmla="*/ 864524 h 19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
                  <a:gd name="T28" fmla="*/ 0 h 191"/>
                  <a:gd name="T29" fmla="*/ 6 w 6"/>
                  <a:gd name="T30" fmla="*/ 191 h 19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 h="191">
                    <a:moveTo>
                      <a:pt x="5" y="4"/>
                    </a:moveTo>
                    <a:lnTo>
                      <a:pt x="5" y="4"/>
                    </a:lnTo>
                    <a:lnTo>
                      <a:pt x="6" y="186"/>
                    </a:lnTo>
                    <a:lnTo>
                      <a:pt x="6" y="187"/>
                    </a:lnTo>
                    <a:cubicBezTo>
                      <a:pt x="6" y="189"/>
                      <a:pt x="4" y="191"/>
                      <a:pt x="3" y="191"/>
                    </a:cubicBezTo>
                    <a:cubicBezTo>
                      <a:pt x="1" y="191"/>
                      <a:pt x="0" y="189"/>
                      <a:pt x="0" y="186"/>
                    </a:cubicBezTo>
                    <a:lnTo>
                      <a:pt x="0" y="4"/>
                    </a:lnTo>
                    <a:cubicBezTo>
                      <a:pt x="0" y="2"/>
                      <a:pt x="1" y="0"/>
                      <a:pt x="3" y="0"/>
                    </a:cubicBezTo>
                    <a:cubicBezTo>
                      <a:pt x="4" y="0"/>
                      <a:pt x="5" y="1"/>
                      <a:pt x="5" y="4"/>
                    </a:cubicBezTo>
                    <a:close/>
                  </a:path>
                </a:pathLst>
              </a:custGeom>
              <a:gradFill rotWithShape="1">
                <a:gsLst>
                  <a:gs pos="0">
                    <a:srgbClr val="808080"/>
                  </a:gs>
                  <a:gs pos="50000">
                    <a:srgbClr val="EAEAEA"/>
                  </a:gs>
                  <a:gs pos="100000">
                    <a:srgbClr val="808080"/>
                  </a:gs>
                </a:gsLst>
                <a:lin ang="0" scaled="1"/>
              </a:gradFill>
              <a:ln w="9525">
                <a:noFill/>
                <a:round/>
                <a:headEnd/>
                <a:tailEnd/>
              </a:ln>
            </p:spPr>
            <p:txBody>
              <a:bodyPr anchor="ctr"/>
              <a:lstStyle/>
              <a:p>
                <a:endParaRPr lang="en-US"/>
              </a:p>
            </p:txBody>
          </p:sp>
          <p:sp>
            <p:nvSpPr>
              <p:cNvPr id="56416" name="Freeform 87"/>
              <p:cNvSpPr>
                <a:spLocks/>
              </p:cNvSpPr>
              <p:nvPr/>
            </p:nvSpPr>
            <p:spPr bwMode="auto">
              <a:xfrm>
                <a:off x="1803" y="1869"/>
                <a:ext cx="27" cy="870"/>
              </a:xfrm>
              <a:custGeom>
                <a:avLst/>
                <a:gdLst>
                  <a:gd name="T0" fmla="*/ 673677 w 6"/>
                  <a:gd name="T1" fmla="*/ 863568 h 188"/>
                  <a:gd name="T2" fmla="*/ 673677 w 6"/>
                  <a:gd name="T3" fmla="*/ 863568 h 188"/>
                  <a:gd name="T4" fmla="*/ 1003833 w 6"/>
                  <a:gd name="T5" fmla="*/ 38676587 h 188"/>
                  <a:gd name="T6" fmla="*/ 1003833 w 6"/>
                  <a:gd name="T7" fmla="*/ 38676587 h 188"/>
                  <a:gd name="T8" fmla="*/ 673677 w 6"/>
                  <a:gd name="T9" fmla="*/ 39540654 h 188"/>
                  <a:gd name="T10" fmla="*/ 191912 w 6"/>
                  <a:gd name="T11" fmla="*/ 38676587 h 188"/>
                  <a:gd name="T12" fmla="*/ 0 w 6"/>
                  <a:gd name="T13" fmla="*/ 863568 h 188"/>
                  <a:gd name="T14" fmla="*/ 341537 w 6"/>
                  <a:gd name="T15" fmla="*/ 0 h 188"/>
                  <a:gd name="T16" fmla="*/ 673677 w 6"/>
                  <a:gd name="T17" fmla="*/ 863568 h 18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
                  <a:gd name="T28" fmla="*/ 0 h 188"/>
                  <a:gd name="T29" fmla="*/ 6 w 6"/>
                  <a:gd name="T30" fmla="*/ 188 h 18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 h="188">
                    <a:moveTo>
                      <a:pt x="4" y="4"/>
                    </a:moveTo>
                    <a:lnTo>
                      <a:pt x="4" y="4"/>
                    </a:lnTo>
                    <a:lnTo>
                      <a:pt x="6" y="184"/>
                    </a:lnTo>
                    <a:cubicBezTo>
                      <a:pt x="6" y="186"/>
                      <a:pt x="5" y="188"/>
                      <a:pt x="4" y="188"/>
                    </a:cubicBezTo>
                    <a:cubicBezTo>
                      <a:pt x="2" y="188"/>
                      <a:pt x="1" y="186"/>
                      <a:pt x="1" y="184"/>
                    </a:cubicBezTo>
                    <a:lnTo>
                      <a:pt x="0" y="4"/>
                    </a:lnTo>
                    <a:cubicBezTo>
                      <a:pt x="0" y="2"/>
                      <a:pt x="1" y="0"/>
                      <a:pt x="2" y="0"/>
                    </a:cubicBezTo>
                    <a:cubicBezTo>
                      <a:pt x="3" y="0"/>
                      <a:pt x="4" y="2"/>
                      <a:pt x="4" y="4"/>
                    </a:cubicBezTo>
                    <a:close/>
                  </a:path>
                </a:pathLst>
              </a:custGeom>
              <a:gradFill rotWithShape="1">
                <a:gsLst>
                  <a:gs pos="0">
                    <a:srgbClr val="808080"/>
                  </a:gs>
                  <a:gs pos="50000">
                    <a:srgbClr val="EAEAEA"/>
                  </a:gs>
                  <a:gs pos="100000">
                    <a:srgbClr val="808080"/>
                  </a:gs>
                </a:gsLst>
                <a:lin ang="0" scaled="1"/>
              </a:gradFill>
              <a:ln w="9525">
                <a:noFill/>
                <a:round/>
                <a:headEnd/>
                <a:tailEnd/>
              </a:ln>
            </p:spPr>
            <p:txBody>
              <a:bodyPr anchor="ctr"/>
              <a:lstStyle/>
              <a:p>
                <a:endParaRPr lang="en-US"/>
              </a:p>
            </p:txBody>
          </p:sp>
          <p:sp>
            <p:nvSpPr>
              <p:cNvPr id="56417" name="Freeform 88"/>
              <p:cNvSpPr>
                <a:spLocks/>
              </p:cNvSpPr>
              <p:nvPr/>
            </p:nvSpPr>
            <p:spPr bwMode="auto">
              <a:xfrm>
                <a:off x="1844" y="1882"/>
                <a:ext cx="19" cy="848"/>
              </a:xfrm>
              <a:custGeom>
                <a:avLst/>
                <a:gdLst>
                  <a:gd name="T0" fmla="*/ 539063 w 4"/>
                  <a:gd name="T1" fmla="*/ 643178 h 183"/>
                  <a:gd name="T2" fmla="*/ 539063 w 4"/>
                  <a:gd name="T3" fmla="*/ 643178 h 183"/>
                  <a:gd name="T4" fmla="*/ 1032393 w 4"/>
                  <a:gd name="T5" fmla="*/ 38029154 h 183"/>
                  <a:gd name="T6" fmla="*/ 1032393 w 4"/>
                  <a:gd name="T7" fmla="*/ 38029154 h 183"/>
                  <a:gd name="T8" fmla="*/ 756950 w 4"/>
                  <a:gd name="T9" fmla="*/ 38909879 h 183"/>
                  <a:gd name="T10" fmla="*/ 539063 w 4"/>
                  <a:gd name="T11" fmla="*/ 38029154 h 183"/>
                  <a:gd name="T12" fmla="*/ 0 w 4"/>
                  <a:gd name="T13" fmla="*/ 643178 h 183"/>
                  <a:gd name="T14" fmla="*/ 275419 w 4"/>
                  <a:gd name="T15" fmla="*/ 0 h 183"/>
                  <a:gd name="T16" fmla="*/ 539063 w 4"/>
                  <a:gd name="T17" fmla="*/ 643178 h 18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
                  <a:gd name="T28" fmla="*/ 0 h 183"/>
                  <a:gd name="T29" fmla="*/ 4 w 4"/>
                  <a:gd name="T30" fmla="*/ 183 h 18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 h="183">
                    <a:moveTo>
                      <a:pt x="2" y="3"/>
                    </a:moveTo>
                    <a:lnTo>
                      <a:pt x="2" y="3"/>
                    </a:lnTo>
                    <a:lnTo>
                      <a:pt x="4" y="179"/>
                    </a:lnTo>
                    <a:cubicBezTo>
                      <a:pt x="4" y="181"/>
                      <a:pt x="4" y="183"/>
                      <a:pt x="3" y="183"/>
                    </a:cubicBezTo>
                    <a:cubicBezTo>
                      <a:pt x="3" y="183"/>
                      <a:pt x="2" y="181"/>
                      <a:pt x="2" y="179"/>
                    </a:cubicBezTo>
                    <a:lnTo>
                      <a:pt x="0" y="3"/>
                    </a:lnTo>
                    <a:cubicBezTo>
                      <a:pt x="0" y="1"/>
                      <a:pt x="1" y="0"/>
                      <a:pt x="1" y="0"/>
                    </a:cubicBezTo>
                    <a:cubicBezTo>
                      <a:pt x="2" y="0"/>
                      <a:pt x="2" y="1"/>
                      <a:pt x="2" y="3"/>
                    </a:cubicBezTo>
                    <a:close/>
                  </a:path>
                </a:pathLst>
              </a:custGeom>
              <a:gradFill rotWithShape="1">
                <a:gsLst>
                  <a:gs pos="0">
                    <a:srgbClr val="808080"/>
                  </a:gs>
                  <a:gs pos="50000">
                    <a:srgbClr val="EAEAEA"/>
                  </a:gs>
                  <a:gs pos="100000">
                    <a:srgbClr val="808080"/>
                  </a:gs>
                </a:gsLst>
                <a:lin ang="0" scaled="1"/>
              </a:gradFill>
              <a:ln w="9525">
                <a:noFill/>
                <a:round/>
                <a:headEnd/>
                <a:tailEnd/>
              </a:ln>
            </p:spPr>
            <p:txBody>
              <a:bodyPr anchor="ctr"/>
              <a:lstStyle/>
              <a:p>
                <a:endParaRPr lang="en-US"/>
              </a:p>
            </p:txBody>
          </p:sp>
          <p:sp>
            <p:nvSpPr>
              <p:cNvPr id="56418" name="Freeform 89"/>
              <p:cNvSpPr>
                <a:spLocks/>
              </p:cNvSpPr>
              <p:nvPr/>
            </p:nvSpPr>
            <p:spPr bwMode="auto">
              <a:xfrm>
                <a:off x="1863" y="1882"/>
                <a:ext cx="14" cy="842"/>
              </a:xfrm>
              <a:custGeom>
                <a:avLst/>
                <a:gdLst>
                  <a:gd name="T0" fmla="*/ 236703 w 3"/>
                  <a:gd name="T1" fmla="*/ 862555 h 182"/>
                  <a:gd name="T2" fmla="*/ 236703 w 3"/>
                  <a:gd name="T3" fmla="*/ 862555 h 182"/>
                  <a:gd name="T4" fmla="*/ 670647 w 3"/>
                  <a:gd name="T5" fmla="*/ 37336682 h 182"/>
                  <a:gd name="T6" fmla="*/ 670647 w 3"/>
                  <a:gd name="T7" fmla="*/ 37563449 h 182"/>
                  <a:gd name="T8" fmla="*/ 670647 w 3"/>
                  <a:gd name="T9" fmla="*/ 38190637 h 182"/>
                  <a:gd name="T10" fmla="*/ 433967 w 3"/>
                  <a:gd name="T11" fmla="*/ 37336682 h 182"/>
                  <a:gd name="T12" fmla="*/ 0 w 3"/>
                  <a:gd name="T13" fmla="*/ 862555 h 182"/>
                  <a:gd name="T14" fmla="*/ 236703 w 3"/>
                  <a:gd name="T15" fmla="*/ 0 h 182"/>
                  <a:gd name="T16" fmla="*/ 236703 w 3"/>
                  <a:gd name="T17" fmla="*/ 862555 h 18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
                  <a:gd name="T28" fmla="*/ 0 h 182"/>
                  <a:gd name="T29" fmla="*/ 3 w 3"/>
                  <a:gd name="T30" fmla="*/ 182 h 18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 h="182">
                    <a:moveTo>
                      <a:pt x="1" y="4"/>
                    </a:moveTo>
                    <a:lnTo>
                      <a:pt x="1" y="4"/>
                    </a:lnTo>
                    <a:lnTo>
                      <a:pt x="3" y="178"/>
                    </a:lnTo>
                    <a:lnTo>
                      <a:pt x="3" y="179"/>
                    </a:lnTo>
                    <a:cubicBezTo>
                      <a:pt x="3" y="181"/>
                      <a:pt x="3" y="182"/>
                      <a:pt x="3" y="182"/>
                    </a:cubicBezTo>
                    <a:cubicBezTo>
                      <a:pt x="2" y="182"/>
                      <a:pt x="2" y="181"/>
                      <a:pt x="2" y="178"/>
                    </a:cubicBezTo>
                    <a:lnTo>
                      <a:pt x="0" y="4"/>
                    </a:lnTo>
                    <a:cubicBezTo>
                      <a:pt x="0" y="2"/>
                      <a:pt x="0" y="0"/>
                      <a:pt x="1" y="0"/>
                    </a:cubicBezTo>
                    <a:cubicBezTo>
                      <a:pt x="1" y="0"/>
                      <a:pt x="1" y="2"/>
                      <a:pt x="1" y="4"/>
                    </a:cubicBezTo>
                    <a:close/>
                  </a:path>
                </a:pathLst>
              </a:custGeom>
              <a:gradFill rotWithShape="1">
                <a:gsLst>
                  <a:gs pos="0">
                    <a:srgbClr val="808080"/>
                  </a:gs>
                  <a:gs pos="50000">
                    <a:srgbClr val="EAEAEA"/>
                  </a:gs>
                  <a:gs pos="100000">
                    <a:srgbClr val="808080"/>
                  </a:gs>
                </a:gsLst>
                <a:lin ang="0" scaled="1"/>
              </a:gradFill>
              <a:ln w="9525">
                <a:noFill/>
                <a:round/>
                <a:headEnd/>
                <a:tailEnd/>
              </a:ln>
            </p:spPr>
            <p:txBody>
              <a:bodyPr anchor="ctr"/>
              <a:lstStyle/>
              <a:p>
                <a:endParaRPr lang="en-US"/>
              </a:p>
            </p:txBody>
          </p:sp>
          <p:sp>
            <p:nvSpPr>
              <p:cNvPr id="56419" name="Freeform 90"/>
              <p:cNvSpPr>
                <a:spLocks/>
              </p:cNvSpPr>
              <p:nvPr/>
            </p:nvSpPr>
            <p:spPr bwMode="auto">
              <a:xfrm>
                <a:off x="1669" y="1869"/>
                <a:ext cx="27" cy="870"/>
              </a:xfrm>
              <a:custGeom>
                <a:avLst/>
                <a:gdLst>
                  <a:gd name="T0" fmla="*/ 341537 w 6"/>
                  <a:gd name="T1" fmla="*/ 863568 h 188"/>
                  <a:gd name="T2" fmla="*/ 341537 w 6"/>
                  <a:gd name="T3" fmla="*/ 863568 h 188"/>
                  <a:gd name="T4" fmla="*/ 0 w 6"/>
                  <a:gd name="T5" fmla="*/ 38676587 h 188"/>
                  <a:gd name="T6" fmla="*/ 0 w 6"/>
                  <a:gd name="T7" fmla="*/ 38676587 h 188"/>
                  <a:gd name="T8" fmla="*/ 341537 w 6"/>
                  <a:gd name="T9" fmla="*/ 39540654 h 188"/>
                  <a:gd name="T10" fmla="*/ 863604 w 6"/>
                  <a:gd name="T11" fmla="*/ 38676587 h 188"/>
                  <a:gd name="T12" fmla="*/ 1003833 w 6"/>
                  <a:gd name="T13" fmla="*/ 863568 h 188"/>
                  <a:gd name="T14" fmla="*/ 673677 w 6"/>
                  <a:gd name="T15" fmla="*/ 0 h 188"/>
                  <a:gd name="T16" fmla="*/ 341537 w 6"/>
                  <a:gd name="T17" fmla="*/ 863568 h 18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
                  <a:gd name="T28" fmla="*/ 0 h 188"/>
                  <a:gd name="T29" fmla="*/ 6 w 6"/>
                  <a:gd name="T30" fmla="*/ 188 h 18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 h="188">
                    <a:moveTo>
                      <a:pt x="2" y="4"/>
                    </a:moveTo>
                    <a:lnTo>
                      <a:pt x="2" y="4"/>
                    </a:lnTo>
                    <a:lnTo>
                      <a:pt x="0" y="184"/>
                    </a:lnTo>
                    <a:cubicBezTo>
                      <a:pt x="0" y="186"/>
                      <a:pt x="1" y="188"/>
                      <a:pt x="2" y="188"/>
                    </a:cubicBezTo>
                    <a:cubicBezTo>
                      <a:pt x="4" y="188"/>
                      <a:pt x="5" y="186"/>
                      <a:pt x="5" y="184"/>
                    </a:cubicBezTo>
                    <a:lnTo>
                      <a:pt x="6" y="4"/>
                    </a:lnTo>
                    <a:cubicBezTo>
                      <a:pt x="6" y="2"/>
                      <a:pt x="6" y="0"/>
                      <a:pt x="4" y="0"/>
                    </a:cubicBezTo>
                    <a:cubicBezTo>
                      <a:pt x="3" y="0"/>
                      <a:pt x="3" y="2"/>
                      <a:pt x="2" y="4"/>
                    </a:cubicBezTo>
                    <a:close/>
                  </a:path>
                </a:pathLst>
              </a:custGeom>
              <a:gradFill rotWithShape="1">
                <a:gsLst>
                  <a:gs pos="0">
                    <a:srgbClr val="808080"/>
                  </a:gs>
                  <a:gs pos="50000">
                    <a:srgbClr val="EAEAEA"/>
                  </a:gs>
                  <a:gs pos="100000">
                    <a:srgbClr val="808080"/>
                  </a:gs>
                </a:gsLst>
                <a:lin ang="0" scaled="1"/>
              </a:gradFill>
              <a:ln w="9525">
                <a:noFill/>
                <a:round/>
                <a:headEnd/>
                <a:tailEnd/>
              </a:ln>
            </p:spPr>
            <p:txBody>
              <a:bodyPr anchor="ctr"/>
              <a:lstStyle/>
              <a:p>
                <a:endParaRPr lang="en-US"/>
              </a:p>
            </p:txBody>
          </p:sp>
          <p:sp>
            <p:nvSpPr>
              <p:cNvPr id="56420" name="Freeform 91"/>
              <p:cNvSpPr>
                <a:spLocks/>
              </p:cNvSpPr>
              <p:nvPr/>
            </p:nvSpPr>
            <p:spPr bwMode="auto">
              <a:xfrm>
                <a:off x="1636" y="1882"/>
                <a:ext cx="18" cy="848"/>
              </a:xfrm>
              <a:custGeom>
                <a:avLst/>
                <a:gdLst>
                  <a:gd name="T0" fmla="*/ 332140 w 4"/>
                  <a:gd name="T1" fmla="*/ 643178 h 183"/>
                  <a:gd name="T2" fmla="*/ 332140 w 4"/>
                  <a:gd name="T3" fmla="*/ 643178 h 183"/>
                  <a:gd name="T4" fmla="*/ 0 w 4"/>
                  <a:gd name="T5" fmla="*/ 38029154 h 183"/>
                  <a:gd name="T6" fmla="*/ 0 w 4"/>
                  <a:gd name="T7" fmla="*/ 38029154 h 183"/>
                  <a:gd name="T8" fmla="*/ 182430 w 4"/>
                  <a:gd name="T9" fmla="*/ 38909879 h 183"/>
                  <a:gd name="T10" fmla="*/ 332140 w 4"/>
                  <a:gd name="T11" fmla="*/ 38029154 h 183"/>
                  <a:gd name="T12" fmla="*/ 671670 w 4"/>
                  <a:gd name="T13" fmla="*/ 643178 h 183"/>
                  <a:gd name="T14" fmla="*/ 481401 w 4"/>
                  <a:gd name="T15" fmla="*/ 0 h 183"/>
                  <a:gd name="T16" fmla="*/ 332140 w 4"/>
                  <a:gd name="T17" fmla="*/ 643178 h 18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
                  <a:gd name="T28" fmla="*/ 0 h 183"/>
                  <a:gd name="T29" fmla="*/ 4 w 4"/>
                  <a:gd name="T30" fmla="*/ 183 h 18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 h="183">
                    <a:moveTo>
                      <a:pt x="2" y="3"/>
                    </a:moveTo>
                    <a:lnTo>
                      <a:pt x="2" y="3"/>
                    </a:lnTo>
                    <a:lnTo>
                      <a:pt x="0" y="179"/>
                    </a:lnTo>
                    <a:cubicBezTo>
                      <a:pt x="0" y="181"/>
                      <a:pt x="0" y="183"/>
                      <a:pt x="1" y="183"/>
                    </a:cubicBezTo>
                    <a:cubicBezTo>
                      <a:pt x="2" y="183"/>
                      <a:pt x="2" y="181"/>
                      <a:pt x="2" y="179"/>
                    </a:cubicBezTo>
                    <a:lnTo>
                      <a:pt x="4" y="3"/>
                    </a:lnTo>
                    <a:cubicBezTo>
                      <a:pt x="4" y="1"/>
                      <a:pt x="4" y="0"/>
                      <a:pt x="3" y="0"/>
                    </a:cubicBezTo>
                    <a:cubicBezTo>
                      <a:pt x="2" y="0"/>
                      <a:pt x="2" y="1"/>
                      <a:pt x="2" y="3"/>
                    </a:cubicBezTo>
                    <a:close/>
                  </a:path>
                </a:pathLst>
              </a:custGeom>
              <a:gradFill rotWithShape="1">
                <a:gsLst>
                  <a:gs pos="0">
                    <a:srgbClr val="808080"/>
                  </a:gs>
                  <a:gs pos="50000">
                    <a:srgbClr val="EAEAEA"/>
                  </a:gs>
                  <a:gs pos="100000">
                    <a:srgbClr val="808080"/>
                  </a:gs>
                </a:gsLst>
                <a:lin ang="0" scaled="1"/>
              </a:gradFill>
              <a:ln w="9525">
                <a:noFill/>
                <a:round/>
                <a:headEnd/>
                <a:tailEnd/>
              </a:ln>
            </p:spPr>
            <p:txBody>
              <a:bodyPr anchor="ctr"/>
              <a:lstStyle/>
              <a:p>
                <a:endParaRPr lang="en-US"/>
              </a:p>
            </p:txBody>
          </p:sp>
          <p:sp>
            <p:nvSpPr>
              <p:cNvPr id="56421" name="Freeform 92"/>
              <p:cNvSpPr>
                <a:spLocks/>
              </p:cNvSpPr>
              <p:nvPr/>
            </p:nvSpPr>
            <p:spPr bwMode="auto">
              <a:xfrm>
                <a:off x="1623" y="1882"/>
                <a:ext cx="13" cy="842"/>
              </a:xfrm>
              <a:custGeom>
                <a:avLst/>
                <a:gdLst>
                  <a:gd name="T0" fmla="*/ 258102 w 3"/>
                  <a:gd name="T1" fmla="*/ 862555 h 182"/>
                  <a:gd name="T2" fmla="*/ 258102 w 3"/>
                  <a:gd name="T3" fmla="*/ 862555 h 182"/>
                  <a:gd name="T4" fmla="*/ 0 w 3"/>
                  <a:gd name="T5" fmla="*/ 37336682 h 182"/>
                  <a:gd name="T6" fmla="*/ 0 w 3"/>
                  <a:gd name="T7" fmla="*/ 37563449 h 182"/>
                  <a:gd name="T8" fmla="*/ 113191 w 3"/>
                  <a:gd name="T9" fmla="*/ 38190637 h 182"/>
                  <a:gd name="T10" fmla="*/ 113191 w 3"/>
                  <a:gd name="T11" fmla="*/ 37336682 h 182"/>
                  <a:gd name="T12" fmla="*/ 371293 w 3"/>
                  <a:gd name="T13" fmla="*/ 862555 h 182"/>
                  <a:gd name="T14" fmla="*/ 371293 w 3"/>
                  <a:gd name="T15" fmla="*/ 0 h 182"/>
                  <a:gd name="T16" fmla="*/ 258102 w 3"/>
                  <a:gd name="T17" fmla="*/ 862555 h 18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
                  <a:gd name="T28" fmla="*/ 0 h 182"/>
                  <a:gd name="T29" fmla="*/ 3 w 3"/>
                  <a:gd name="T30" fmla="*/ 182 h 18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 h="182">
                    <a:moveTo>
                      <a:pt x="2" y="4"/>
                    </a:moveTo>
                    <a:lnTo>
                      <a:pt x="2" y="4"/>
                    </a:lnTo>
                    <a:lnTo>
                      <a:pt x="0" y="178"/>
                    </a:lnTo>
                    <a:lnTo>
                      <a:pt x="0" y="179"/>
                    </a:lnTo>
                    <a:cubicBezTo>
                      <a:pt x="0" y="181"/>
                      <a:pt x="0" y="182"/>
                      <a:pt x="1" y="182"/>
                    </a:cubicBezTo>
                    <a:cubicBezTo>
                      <a:pt x="1" y="182"/>
                      <a:pt x="1" y="181"/>
                      <a:pt x="1" y="178"/>
                    </a:cubicBezTo>
                    <a:lnTo>
                      <a:pt x="3" y="4"/>
                    </a:lnTo>
                    <a:cubicBezTo>
                      <a:pt x="3" y="2"/>
                      <a:pt x="3" y="0"/>
                      <a:pt x="3" y="0"/>
                    </a:cubicBezTo>
                    <a:cubicBezTo>
                      <a:pt x="2" y="0"/>
                      <a:pt x="2" y="2"/>
                      <a:pt x="2" y="4"/>
                    </a:cubicBezTo>
                    <a:close/>
                  </a:path>
                </a:pathLst>
              </a:custGeom>
              <a:gradFill rotWithShape="1">
                <a:gsLst>
                  <a:gs pos="0">
                    <a:srgbClr val="808080"/>
                  </a:gs>
                  <a:gs pos="50000">
                    <a:srgbClr val="EAEAEA"/>
                  </a:gs>
                  <a:gs pos="100000">
                    <a:srgbClr val="808080"/>
                  </a:gs>
                </a:gsLst>
                <a:lin ang="0" scaled="1"/>
              </a:gradFill>
              <a:ln w="9525">
                <a:noFill/>
                <a:round/>
                <a:headEnd/>
                <a:tailEnd/>
              </a:ln>
            </p:spPr>
            <p:txBody>
              <a:bodyPr anchor="ctr"/>
              <a:lstStyle/>
              <a:p>
                <a:endParaRPr lang="en-US"/>
              </a:p>
            </p:txBody>
          </p:sp>
        </p:grpSp>
        <p:grpSp>
          <p:nvGrpSpPr>
            <p:cNvPr id="56363" name="Group 93"/>
            <p:cNvGrpSpPr>
              <a:grpSpLocks/>
            </p:cNvGrpSpPr>
            <p:nvPr/>
          </p:nvGrpSpPr>
          <p:grpSpPr bwMode="auto">
            <a:xfrm>
              <a:off x="1491" y="1960"/>
              <a:ext cx="325" cy="1131"/>
              <a:chOff x="1571" y="1757"/>
              <a:chExt cx="361" cy="1107"/>
            </a:xfrm>
          </p:grpSpPr>
          <p:sp>
            <p:nvSpPr>
              <p:cNvPr id="56394" name="Freeform 94"/>
              <p:cNvSpPr>
                <a:spLocks/>
              </p:cNvSpPr>
              <p:nvPr/>
            </p:nvSpPr>
            <p:spPr bwMode="auto">
              <a:xfrm>
                <a:off x="1604" y="2776"/>
                <a:ext cx="291" cy="46"/>
              </a:xfrm>
              <a:custGeom>
                <a:avLst/>
                <a:gdLst>
                  <a:gd name="T0" fmla="*/ 13053079 w 63"/>
                  <a:gd name="T1" fmla="*/ 389050 h 10"/>
                  <a:gd name="T2" fmla="*/ 12655702 w 63"/>
                  <a:gd name="T3" fmla="*/ 0 h 10"/>
                  <a:gd name="T4" fmla="*/ 630916 w 63"/>
                  <a:gd name="T5" fmla="*/ 0 h 10"/>
                  <a:gd name="T6" fmla="*/ 0 w 63"/>
                  <a:gd name="T7" fmla="*/ 389050 h 10"/>
                  <a:gd name="T8" fmla="*/ 6642371 w 63"/>
                  <a:gd name="T9" fmla="*/ 2008148 h 10"/>
                  <a:gd name="T10" fmla="*/ 13053079 w 63"/>
                  <a:gd name="T11" fmla="*/ 389050 h 10"/>
                  <a:gd name="T12" fmla="*/ 0 60000 65536"/>
                  <a:gd name="T13" fmla="*/ 0 60000 65536"/>
                  <a:gd name="T14" fmla="*/ 0 60000 65536"/>
                  <a:gd name="T15" fmla="*/ 0 60000 65536"/>
                  <a:gd name="T16" fmla="*/ 0 60000 65536"/>
                  <a:gd name="T17" fmla="*/ 0 60000 65536"/>
                  <a:gd name="T18" fmla="*/ 0 w 63"/>
                  <a:gd name="T19" fmla="*/ 0 h 10"/>
                  <a:gd name="T20" fmla="*/ 63 w 63"/>
                  <a:gd name="T21" fmla="*/ 10 h 10"/>
                </a:gdLst>
                <a:ahLst/>
                <a:cxnLst>
                  <a:cxn ang="T12">
                    <a:pos x="T0" y="T1"/>
                  </a:cxn>
                  <a:cxn ang="T13">
                    <a:pos x="T2" y="T3"/>
                  </a:cxn>
                  <a:cxn ang="T14">
                    <a:pos x="T4" y="T5"/>
                  </a:cxn>
                  <a:cxn ang="T15">
                    <a:pos x="T6" y="T7"/>
                  </a:cxn>
                  <a:cxn ang="T16">
                    <a:pos x="T8" y="T9"/>
                  </a:cxn>
                  <a:cxn ang="T17">
                    <a:pos x="T10" y="T11"/>
                  </a:cxn>
                </a:cxnLst>
                <a:rect l="T18" t="T19" r="T20" b="T21"/>
                <a:pathLst>
                  <a:path w="63" h="10">
                    <a:moveTo>
                      <a:pt x="63" y="2"/>
                    </a:moveTo>
                    <a:cubicBezTo>
                      <a:pt x="62" y="2"/>
                      <a:pt x="61" y="1"/>
                      <a:pt x="61" y="0"/>
                    </a:cubicBezTo>
                    <a:cubicBezTo>
                      <a:pt x="47" y="3"/>
                      <a:pt x="16" y="3"/>
                      <a:pt x="3" y="0"/>
                    </a:cubicBezTo>
                    <a:cubicBezTo>
                      <a:pt x="2" y="1"/>
                      <a:pt x="1" y="2"/>
                      <a:pt x="0" y="2"/>
                    </a:cubicBezTo>
                    <a:cubicBezTo>
                      <a:pt x="0" y="7"/>
                      <a:pt x="14" y="10"/>
                      <a:pt x="32" y="10"/>
                    </a:cubicBezTo>
                    <a:cubicBezTo>
                      <a:pt x="49" y="10"/>
                      <a:pt x="63" y="7"/>
                      <a:pt x="63" y="2"/>
                    </a:cubicBezTo>
                    <a:close/>
                  </a:path>
                </a:pathLst>
              </a:custGeom>
              <a:gradFill rotWithShape="1">
                <a:gsLst>
                  <a:gs pos="0">
                    <a:srgbClr val="333333"/>
                  </a:gs>
                  <a:gs pos="50000">
                    <a:srgbClr val="777777"/>
                  </a:gs>
                  <a:gs pos="100000">
                    <a:srgbClr val="333333"/>
                  </a:gs>
                </a:gsLst>
                <a:lin ang="0" scaled="1"/>
              </a:gradFill>
              <a:ln w="9525">
                <a:noFill/>
                <a:round/>
                <a:headEnd/>
                <a:tailEnd/>
              </a:ln>
            </p:spPr>
            <p:txBody>
              <a:bodyPr anchor="ctr"/>
              <a:lstStyle/>
              <a:p>
                <a:endParaRPr lang="en-US"/>
              </a:p>
            </p:txBody>
          </p:sp>
          <p:sp>
            <p:nvSpPr>
              <p:cNvPr id="56395" name="Freeform 95"/>
              <p:cNvSpPr>
                <a:spLocks/>
              </p:cNvSpPr>
              <p:nvPr/>
            </p:nvSpPr>
            <p:spPr bwMode="auto">
              <a:xfrm>
                <a:off x="1618" y="1790"/>
                <a:ext cx="263" cy="46"/>
              </a:xfrm>
              <a:custGeom>
                <a:avLst/>
                <a:gdLst>
                  <a:gd name="T0" fmla="*/ 11704766 w 57"/>
                  <a:gd name="T1" fmla="*/ 1610529 h 10"/>
                  <a:gd name="T2" fmla="*/ 11309574 w 57"/>
                  <a:gd name="T3" fmla="*/ 2008148 h 10"/>
                  <a:gd name="T4" fmla="*/ 627292 w 57"/>
                  <a:gd name="T5" fmla="*/ 2008148 h 10"/>
                  <a:gd name="T6" fmla="*/ 0 w 57"/>
                  <a:gd name="T7" fmla="*/ 1610529 h 10"/>
                  <a:gd name="T8" fmla="*/ 5962354 w 57"/>
                  <a:gd name="T9" fmla="*/ 0 h 10"/>
                  <a:gd name="T10" fmla="*/ 11704766 w 57"/>
                  <a:gd name="T11" fmla="*/ 1610529 h 10"/>
                  <a:gd name="T12" fmla="*/ 0 60000 65536"/>
                  <a:gd name="T13" fmla="*/ 0 60000 65536"/>
                  <a:gd name="T14" fmla="*/ 0 60000 65536"/>
                  <a:gd name="T15" fmla="*/ 0 60000 65536"/>
                  <a:gd name="T16" fmla="*/ 0 60000 65536"/>
                  <a:gd name="T17" fmla="*/ 0 60000 65536"/>
                  <a:gd name="T18" fmla="*/ 0 w 57"/>
                  <a:gd name="T19" fmla="*/ 0 h 10"/>
                  <a:gd name="T20" fmla="*/ 57 w 57"/>
                  <a:gd name="T21" fmla="*/ 10 h 10"/>
                </a:gdLst>
                <a:ahLst/>
                <a:cxnLst>
                  <a:cxn ang="T12">
                    <a:pos x="T0" y="T1"/>
                  </a:cxn>
                  <a:cxn ang="T13">
                    <a:pos x="T2" y="T3"/>
                  </a:cxn>
                  <a:cxn ang="T14">
                    <a:pos x="T4" y="T5"/>
                  </a:cxn>
                  <a:cxn ang="T15">
                    <a:pos x="T6" y="T7"/>
                  </a:cxn>
                  <a:cxn ang="T16">
                    <a:pos x="T8" y="T9"/>
                  </a:cxn>
                  <a:cxn ang="T17">
                    <a:pos x="T10" y="T11"/>
                  </a:cxn>
                </a:cxnLst>
                <a:rect l="T18" t="T19" r="T20" b="T21"/>
                <a:pathLst>
                  <a:path w="57" h="10">
                    <a:moveTo>
                      <a:pt x="57" y="8"/>
                    </a:moveTo>
                    <a:cubicBezTo>
                      <a:pt x="56" y="8"/>
                      <a:pt x="55" y="9"/>
                      <a:pt x="55" y="10"/>
                    </a:cubicBezTo>
                    <a:cubicBezTo>
                      <a:pt x="43" y="7"/>
                      <a:pt x="15" y="7"/>
                      <a:pt x="3" y="10"/>
                    </a:cubicBezTo>
                    <a:cubicBezTo>
                      <a:pt x="2" y="9"/>
                      <a:pt x="2" y="8"/>
                      <a:pt x="0" y="8"/>
                    </a:cubicBezTo>
                    <a:cubicBezTo>
                      <a:pt x="0" y="4"/>
                      <a:pt x="13" y="0"/>
                      <a:pt x="29" y="0"/>
                    </a:cubicBezTo>
                    <a:cubicBezTo>
                      <a:pt x="44" y="0"/>
                      <a:pt x="57" y="4"/>
                      <a:pt x="57" y="8"/>
                    </a:cubicBezTo>
                    <a:close/>
                  </a:path>
                </a:pathLst>
              </a:custGeom>
              <a:gradFill rotWithShape="1">
                <a:gsLst>
                  <a:gs pos="0">
                    <a:srgbClr val="333333"/>
                  </a:gs>
                  <a:gs pos="50000">
                    <a:srgbClr val="777777"/>
                  </a:gs>
                  <a:gs pos="100000">
                    <a:srgbClr val="333333"/>
                  </a:gs>
                </a:gsLst>
                <a:lin ang="0" scaled="1"/>
              </a:gradFill>
              <a:ln w="9525">
                <a:noFill/>
                <a:round/>
                <a:headEnd/>
                <a:tailEnd/>
              </a:ln>
            </p:spPr>
            <p:txBody>
              <a:bodyPr anchor="ctr"/>
              <a:lstStyle/>
              <a:p>
                <a:endParaRPr lang="en-US"/>
              </a:p>
            </p:txBody>
          </p:sp>
          <p:sp>
            <p:nvSpPr>
              <p:cNvPr id="56396" name="Freeform 96"/>
              <p:cNvSpPr>
                <a:spLocks/>
              </p:cNvSpPr>
              <p:nvPr/>
            </p:nvSpPr>
            <p:spPr bwMode="auto">
              <a:xfrm>
                <a:off x="1571" y="2785"/>
                <a:ext cx="361" cy="79"/>
              </a:xfrm>
              <a:custGeom>
                <a:avLst/>
                <a:gdLst>
                  <a:gd name="T0" fmla="*/ 1454437 w 78"/>
                  <a:gd name="T1" fmla="*/ 0 h 17"/>
                  <a:gd name="T2" fmla="*/ 8235048 w 78"/>
                  <a:gd name="T3" fmla="*/ 1731605 h 17"/>
                  <a:gd name="T4" fmla="*/ 14741730 w 78"/>
                  <a:gd name="T5" fmla="*/ 0 h 17"/>
                  <a:gd name="T6" fmla="*/ 16196171 w 78"/>
                  <a:gd name="T7" fmla="*/ 1540834 h 17"/>
                  <a:gd name="T8" fmla="*/ 8235048 w 78"/>
                  <a:gd name="T9" fmla="*/ 3694932 h 17"/>
                  <a:gd name="T10" fmla="*/ 0 w 78"/>
                  <a:gd name="T11" fmla="*/ 1540834 h 17"/>
                  <a:gd name="T12" fmla="*/ 1454437 w 78"/>
                  <a:gd name="T13" fmla="*/ 0 h 17"/>
                  <a:gd name="T14" fmla="*/ 0 60000 65536"/>
                  <a:gd name="T15" fmla="*/ 0 60000 65536"/>
                  <a:gd name="T16" fmla="*/ 0 60000 65536"/>
                  <a:gd name="T17" fmla="*/ 0 60000 65536"/>
                  <a:gd name="T18" fmla="*/ 0 60000 65536"/>
                  <a:gd name="T19" fmla="*/ 0 60000 65536"/>
                  <a:gd name="T20" fmla="*/ 0 60000 65536"/>
                  <a:gd name="T21" fmla="*/ 0 w 78"/>
                  <a:gd name="T22" fmla="*/ 0 h 17"/>
                  <a:gd name="T23" fmla="*/ 78 w 78"/>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8" h="17">
                    <a:moveTo>
                      <a:pt x="7" y="0"/>
                    </a:moveTo>
                    <a:cubicBezTo>
                      <a:pt x="7" y="5"/>
                      <a:pt x="21" y="8"/>
                      <a:pt x="39" y="8"/>
                    </a:cubicBezTo>
                    <a:cubicBezTo>
                      <a:pt x="56" y="8"/>
                      <a:pt x="70" y="5"/>
                      <a:pt x="70" y="0"/>
                    </a:cubicBezTo>
                    <a:cubicBezTo>
                      <a:pt x="75" y="0"/>
                      <a:pt x="78" y="2"/>
                      <a:pt x="77" y="7"/>
                    </a:cubicBezTo>
                    <a:cubicBezTo>
                      <a:pt x="77" y="13"/>
                      <a:pt x="60" y="17"/>
                      <a:pt x="39" y="17"/>
                    </a:cubicBezTo>
                    <a:cubicBezTo>
                      <a:pt x="17" y="17"/>
                      <a:pt x="0" y="13"/>
                      <a:pt x="0" y="7"/>
                    </a:cubicBezTo>
                    <a:cubicBezTo>
                      <a:pt x="0" y="2"/>
                      <a:pt x="2" y="0"/>
                      <a:pt x="7" y="0"/>
                    </a:cubicBezTo>
                    <a:close/>
                  </a:path>
                </a:pathLst>
              </a:custGeom>
              <a:gradFill rotWithShape="1">
                <a:gsLst>
                  <a:gs pos="0">
                    <a:srgbClr val="4D4D4D"/>
                  </a:gs>
                  <a:gs pos="50000">
                    <a:srgbClr val="B2B2B2"/>
                  </a:gs>
                  <a:gs pos="100000">
                    <a:srgbClr val="4D4D4D"/>
                  </a:gs>
                </a:gsLst>
                <a:lin ang="0" scaled="1"/>
              </a:gradFill>
              <a:ln w="9525">
                <a:noFill/>
                <a:round/>
                <a:headEnd/>
                <a:tailEnd/>
              </a:ln>
            </p:spPr>
            <p:txBody>
              <a:bodyPr anchor="ctr"/>
              <a:lstStyle/>
              <a:p>
                <a:endParaRPr lang="en-US"/>
              </a:p>
            </p:txBody>
          </p:sp>
          <p:sp>
            <p:nvSpPr>
              <p:cNvPr id="56397" name="Freeform 97"/>
              <p:cNvSpPr>
                <a:spLocks/>
              </p:cNvSpPr>
              <p:nvPr/>
            </p:nvSpPr>
            <p:spPr bwMode="auto">
              <a:xfrm>
                <a:off x="1580" y="2744"/>
                <a:ext cx="338" cy="46"/>
              </a:xfrm>
              <a:custGeom>
                <a:avLst/>
                <a:gdLst>
                  <a:gd name="T0" fmla="*/ 1457859 w 73"/>
                  <a:gd name="T1" fmla="*/ 0 h 10"/>
                  <a:gd name="T2" fmla="*/ 7803447 w 73"/>
                  <a:gd name="T3" fmla="*/ 1005183 h 10"/>
                  <a:gd name="T4" fmla="*/ 13961538 w 73"/>
                  <a:gd name="T5" fmla="*/ 0 h 10"/>
                  <a:gd name="T6" fmla="*/ 15419401 w 73"/>
                  <a:gd name="T7" fmla="*/ 786664 h 10"/>
                  <a:gd name="T8" fmla="*/ 7803447 w 73"/>
                  <a:gd name="T9" fmla="*/ 2008148 h 10"/>
                  <a:gd name="T10" fmla="*/ 2098091 w 73"/>
                  <a:gd name="T11" fmla="*/ 1610529 h 10"/>
                  <a:gd name="T12" fmla="*/ 225617 w 73"/>
                  <a:gd name="T13" fmla="*/ 786664 h 10"/>
                  <a:gd name="T14" fmla="*/ 1457859 w 73"/>
                  <a:gd name="T15" fmla="*/ 0 h 10"/>
                  <a:gd name="T16" fmla="*/ 0 60000 65536"/>
                  <a:gd name="T17" fmla="*/ 0 60000 65536"/>
                  <a:gd name="T18" fmla="*/ 0 60000 65536"/>
                  <a:gd name="T19" fmla="*/ 0 60000 65536"/>
                  <a:gd name="T20" fmla="*/ 0 60000 65536"/>
                  <a:gd name="T21" fmla="*/ 0 60000 65536"/>
                  <a:gd name="T22" fmla="*/ 0 60000 65536"/>
                  <a:gd name="T23" fmla="*/ 0 60000 65536"/>
                  <a:gd name="T24" fmla="*/ 0 w 73"/>
                  <a:gd name="T25" fmla="*/ 0 h 10"/>
                  <a:gd name="T26" fmla="*/ 73 w 73"/>
                  <a:gd name="T27" fmla="*/ 10 h 1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3" h="10">
                    <a:moveTo>
                      <a:pt x="7" y="0"/>
                    </a:moveTo>
                    <a:cubicBezTo>
                      <a:pt x="7" y="2"/>
                      <a:pt x="20" y="5"/>
                      <a:pt x="37" y="5"/>
                    </a:cubicBezTo>
                    <a:cubicBezTo>
                      <a:pt x="53" y="5"/>
                      <a:pt x="66" y="2"/>
                      <a:pt x="66" y="0"/>
                    </a:cubicBezTo>
                    <a:cubicBezTo>
                      <a:pt x="71" y="0"/>
                      <a:pt x="73" y="1"/>
                      <a:pt x="73" y="4"/>
                    </a:cubicBezTo>
                    <a:cubicBezTo>
                      <a:pt x="73" y="7"/>
                      <a:pt x="56" y="10"/>
                      <a:pt x="37" y="10"/>
                    </a:cubicBezTo>
                    <a:cubicBezTo>
                      <a:pt x="26" y="10"/>
                      <a:pt x="17" y="9"/>
                      <a:pt x="10" y="8"/>
                    </a:cubicBezTo>
                    <a:cubicBezTo>
                      <a:pt x="4" y="7"/>
                      <a:pt x="1" y="5"/>
                      <a:pt x="1" y="4"/>
                    </a:cubicBezTo>
                    <a:cubicBezTo>
                      <a:pt x="0" y="1"/>
                      <a:pt x="3" y="0"/>
                      <a:pt x="7" y="0"/>
                    </a:cubicBezTo>
                    <a:close/>
                  </a:path>
                </a:pathLst>
              </a:custGeom>
              <a:gradFill rotWithShape="1">
                <a:gsLst>
                  <a:gs pos="0">
                    <a:srgbClr val="4D4D4D"/>
                  </a:gs>
                  <a:gs pos="50000">
                    <a:srgbClr val="B2B2B2"/>
                  </a:gs>
                  <a:gs pos="100000">
                    <a:srgbClr val="4D4D4D"/>
                  </a:gs>
                </a:gsLst>
                <a:lin ang="0" scaled="1"/>
              </a:gradFill>
              <a:ln w="9525">
                <a:noFill/>
                <a:round/>
                <a:headEnd/>
                <a:tailEnd/>
              </a:ln>
            </p:spPr>
            <p:txBody>
              <a:bodyPr anchor="ctr"/>
              <a:lstStyle/>
              <a:p>
                <a:endParaRPr lang="en-US"/>
              </a:p>
            </p:txBody>
          </p:sp>
          <p:sp>
            <p:nvSpPr>
              <p:cNvPr id="56398" name="Freeform 98"/>
              <p:cNvSpPr>
                <a:spLocks/>
              </p:cNvSpPr>
              <p:nvPr/>
            </p:nvSpPr>
            <p:spPr bwMode="auto">
              <a:xfrm>
                <a:off x="1590" y="1757"/>
                <a:ext cx="323" cy="69"/>
              </a:xfrm>
              <a:custGeom>
                <a:avLst/>
                <a:gdLst>
                  <a:gd name="T0" fmla="*/ 1244390 w 70"/>
                  <a:gd name="T1" fmla="*/ 3003009 h 15"/>
                  <a:gd name="T2" fmla="*/ 7218883 w 70"/>
                  <a:gd name="T3" fmla="*/ 1392498 h 15"/>
                  <a:gd name="T4" fmla="*/ 12963023 w 70"/>
                  <a:gd name="T5" fmla="*/ 3003009 h 15"/>
                  <a:gd name="T6" fmla="*/ 14159460 w 70"/>
                  <a:gd name="T7" fmla="*/ 1610529 h 15"/>
                  <a:gd name="T8" fmla="*/ 7218883 w 70"/>
                  <a:gd name="T9" fmla="*/ 0 h 15"/>
                  <a:gd name="T10" fmla="*/ 0 w 70"/>
                  <a:gd name="T11" fmla="*/ 1610529 h 15"/>
                  <a:gd name="T12" fmla="*/ 1244390 w 70"/>
                  <a:gd name="T13" fmla="*/ 3003009 h 15"/>
                  <a:gd name="T14" fmla="*/ 0 60000 65536"/>
                  <a:gd name="T15" fmla="*/ 0 60000 65536"/>
                  <a:gd name="T16" fmla="*/ 0 60000 65536"/>
                  <a:gd name="T17" fmla="*/ 0 60000 65536"/>
                  <a:gd name="T18" fmla="*/ 0 60000 65536"/>
                  <a:gd name="T19" fmla="*/ 0 60000 65536"/>
                  <a:gd name="T20" fmla="*/ 0 60000 65536"/>
                  <a:gd name="T21" fmla="*/ 0 w 70"/>
                  <a:gd name="T22" fmla="*/ 0 h 15"/>
                  <a:gd name="T23" fmla="*/ 70 w 70"/>
                  <a:gd name="T24" fmla="*/ 15 h 1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0" h="15">
                    <a:moveTo>
                      <a:pt x="6" y="15"/>
                    </a:moveTo>
                    <a:cubicBezTo>
                      <a:pt x="6" y="11"/>
                      <a:pt x="19" y="7"/>
                      <a:pt x="35" y="7"/>
                    </a:cubicBezTo>
                    <a:cubicBezTo>
                      <a:pt x="50" y="7"/>
                      <a:pt x="63" y="11"/>
                      <a:pt x="63" y="15"/>
                    </a:cubicBezTo>
                    <a:cubicBezTo>
                      <a:pt x="67" y="15"/>
                      <a:pt x="70" y="13"/>
                      <a:pt x="69" y="8"/>
                    </a:cubicBezTo>
                    <a:cubicBezTo>
                      <a:pt x="69" y="4"/>
                      <a:pt x="54" y="0"/>
                      <a:pt x="35" y="0"/>
                    </a:cubicBezTo>
                    <a:cubicBezTo>
                      <a:pt x="16" y="0"/>
                      <a:pt x="0" y="4"/>
                      <a:pt x="0" y="8"/>
                    </a:cubicBezTo>
                    <a:cubicBezTo>
                      <a:pt x="0" y="13"/>
                      <a:pt x="2" y="15"/>
                      <a:pt x="6" y="15"/>
                    </a:cubicBezTo>
                    <a:close/>
                  </a:path>
                </a:pathLst>
              </a:custGeom>
              <a:gradFill rotWithShape="1">
                <a:gsLst>
                  <a:gs pos="0">
                    <a:srgbClr val="4D4D4D"/>
                  </a:gs>
                  <a:gs pos="50000">
                    <a:srgbClr val="B2B2B2"/>
                  </a:gs>
                  <a:gs pos="100000">
                    <a:srgbClr val="4D4D4D"/>
                  </a:gs>
                </a:gsLst>
                <a:lin ang="0" scaled="1"/>
              </a:gradFill>
              <a:ln w="9525">
                <a:noFill/>
                <a:round/>
                <a:headEnd/>
                <a:tailEnd/>
              </a:ln>
            </p:spPr>
            <p:txBody>
              <a:bodyPr anchor="ctr"/>
              <a:lstStyle/>
              <a:p>
                <a:endParaRPr lang="en-US"/>
              </a:p>
            </p:txBody>
          </p:sp>
          <p:sp>
            <p:nvSpPr>
              <p:cNvPr id="56399" name="Freeform 99"/>
              <p:cNvSpPr>
                <a:spLocks/>
              </p:cNvSpPr>
              <p:nvPr/>
            </p:nvSpPr>
            <p:spPr bwMode="auto">
              <a:xfrm>
                <a:off x="1599" y="1826"/>
                <a:ext cx="300" cy="37"/>
              </a:xfrm>
              <a:custGeom>
                <a:avLst/>
                <a:gdLst>
                  <a:gd name="T0" fmla="*/ 1246048 w 65"/>
                  <a:gd name="T1" fmla="*/ 1673732 h 8"/>
                  <a:gd name="T2" fmla="*/ 6785575 w 65"/>
                  <a:gd name="T3" fmla="*/ 861101 h 8"/>
                  <a:gd name="T4" fmla="*/ 12130014 w 65"/>
                  <a:gd name="T5" fmla="*/ 1673732 h 8"/>
                  <a:gd name="T6" fmla="*/ 13386986 w 65"/>
                  <a:gd name="T7" fmla="*/ 1036805 h 8"/>
                  <a:gd name="T8" fmla="*/ 6785575 w 65"/>
                  <a:gd name="T9" fmla="*/ 0 h 8"/>
                  <a:gd name="T10" fmla="*/ 1874492 w 65"/>
                  <a:gd name="T11" fmla="*/ 224174 h 8"/>
                  <a:gd name="T12" fmla="*/ 221898 w 65"/>
                  <a:gd name="T13" fmla="*/ 1036805 h 8"/>
                  <a:gd name="T14" fmla="*/ 1246048 w 65"/>
                  <a:gd name="T15" fmla="*/ 1673732 h 8"/>
                  <a:gd name="T16" fmla="*/ 0 60000 65536"/>
                  <a:gd name="T17" fmla="*/ 0 60000 65536"/>
                  <a:gd name="T18" fmla="*/ 0 60000 65536"/>
                  <a:gd name="T19" fmla="*/ 0 60000 65536"/>
                  <a:gd name="T20" fmla="*/ 0 60000 65536"/>
                  <a:gd name="T21" fmla="*/ 0 60000 65536"/>
                  <a:gd name="T22" fmla="*/ 0 60000 65536"/>
                  <a:gd name="T23" fmla="*/ 0 60000 65536"/>
                  <a:gd name="T24" fmla="*/ 0 w 65"/>
                  <a:gd name="T25" fmla="*/ 0 h 8"/>
                  <a:gd name="T26" fmla="*/ 65 w 65"/>
                  <a:gd name="T27" fmla="*/ 8 h 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5" h="8">
                    <a:moveTo>
                      <a:pt x="6" y="8"/>
                    </a:moveTo>
                    <a:cubicBezTo>
                      <a:pt x="6" y="6"/>
                      <a:pt x="18" y="4"/>
                      <a:pt x="33" y="4"/>
                    </a:cubicBezTo>
                    <a:cubicBezTo>
                      <a:pt x="47" y="4"/>
                      <a:pt x="59" y="6"/>
                      <a:pt x="59" y="8"/>
                    </a:cubicBezTo>
                    <a:cubicBezTo>
                      <a:pt x="63" y="8"/>
                      <a:pt x="65" y="7"/>
                      <a:pt x="65" y="5"/>
                    </a:cubicBezTo>
                    <a:cubicBezTo>
                      <a:pt x="65" y="2"/>
                      <a:pt x="50" y="0"/>
                      <a:pt x="33" y="0"/>
                    </a:cubicBezTo>
                    <a:cubicBezTo>
                      <a:pt x="23" y="0"/>
                      <a:pt x="15" y="0"/>
                      <a:pt x="9" y="1"/>
                    </a:cubicBezTo>
                    <a:cubicBezTo>
                      <a:pt x="4" y="2"/>
                      <a:pt x="1" y="3"/>
                      <a:pt x="1" y="5"/>
                    </a:cubicBezTo>
                    <a:cubicBezTo>
                      <a:pt x="0" y="7"/>
                      <a:pt x="2" y="8"/>
                      <a:pt x="6" y="8"/>
                    </a:cubicBezTo>
                    <a:close/>
                  </a:path>
                </a:pathLst>
              </a:custGeom>
              <a:gradFill rotWithShape="1">
                <a:gsLst>
                  <a:gs pos="0">
                    <a:srgbClr val="4D4D4D"/>
                  </a:gs>
                  <a:gs pos="50000">
                    <a:srgbClr val="B2B2B2"/>
                  </a:gs>
                  <a:gs pos="100000">
                    <a:srgbClr val="4D4D4D"/>
                  </a:gs>
                </a:gsLst>
                <a:lin ang="0" scaled="1"/>
              </a:gradFill>
              <a:ln w="9525">
                <a:noFill/>
                <a:round/>
                <a:headEnd/>
                <a:tailEnd/>
              </a:ln>
            </p:spPr>
            <p:txBody>
              <a:bodyPr anchor="ctr"/>
              <a:lstStyle/>
              <a:p>
                <a:endParaRPr lang="en-US"/>
              </a:p>
            </p:txBody>
          </p:sp>
          <p:sp>
            <p:nvSpPr>
              <p:cNvPr id="56400" name="Freeform 100"/>
              <p:cNvSpPr>
                <a:spLocks/>
              </p:cNvSpPr>
              <p:nvPr/>
            </p:nvSpPr>
            <p:spPr bwMode="auto">
              <a:xfrm>
                <a:off x="1613" y="1845"/>
                <a:ext cx="273" cy="921"/>
              </a:xfrm>
              <a:custGeom>
                <a:avLst/>
                <a:gdLst>
                  <a:gd name="T0" fmla="*/ 11756955 w 59"/>
                  <a:gd name="T1" fmla="*/ 864347 h 199"/>
                  <a:gd name="T2" fmla="*/ 11756955 w 59"/>
                  <a:gd name="T3" fmla="*/ 864347 h 199"/>
                  <a:gd name="T4" fmla="*/ 12395534 w 59"/>
                  <a:gd name="T5" fmla="*/ 40843533 h 199"/>
                  <a:gd name="T6" fmla="*/ 12395534 w 59"/>
                  <a:gd name="T7" fmla="*/ 40843533 h 199"/>
                  <a:gd name="T8" fmla="*/ 6310322 w 59"/>
                  <a:gd name="T9" fmla="*/ 41894639 h 199"/>
                  <a:gd name="T10" fmla="*/ 0 w 59"/>
                  <a:gd name="T11" fmla="*/ 40843533 h 199"/>
                  <a:gd name="T12" fmla="*/ 638580 w 59"/>
                  <a:gd name="T13" fmla="*/ 864347 h 199"/>
                  <a:gd name="T14" fmla="*/ 6310322 w 59"/>
                  <a:gd name="T15" fmla="*/ 0 h 199"/>
                  <a:gd name="T16" fmla="*/ 11756955 w 59"/>
                  <a:gd name="T17" fmla="*/ 864347 h 19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9"/>
                  <a:gd name="T28" fmla="*/ 0 h 199"/>
                  <a:gd name="T29" fmla="*/ 59 w 59"/>
                  <a:gd name="T30" fmla="*/ 199 h 19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9" h="199">
                    <a:moveTo>
                      <a:pt x="56" y="4"/>
                    </a:moveTo>
                    <a:lnTo>
                      <a:pt x="56" y="4"/>
                    </a:lnTo>
                    <a:lnTo>
                      <a:pt x="59" y="194"/>
                    </a:lnTo>
                    <a:cubicBezTo>
                      <a:pt x="58" y="197"/>
                      <a:pt x="45" y="199"/>
                      <a:pt x="30" y="199"/>
                    </a:cubicBezTo>
                    <a:cubicBezTo>
                      <a:pt x="13" y="199"/>
                      <a:pt x="0" y="196"/>
                      <a:pt x="0" y="194"/>
                    </a:cubicBezTo>
                    <a:lnTo>
                      <a:pt x="3" y="4"/>
                    </a:lnTo>
                    <a:cubicBezTo>
                      <a:pt x="3" y="2"/>
                      <a:pt x="15" y="0"/>
                      <a:pt x="30" y="0"/>
                    </a:cubicBezTo>
                    <a:cubicBezTo>
                      <a:pt x="44" y="0"/>
                      <a:pt x="56" y="2"/>
                      <a:pt x="56" y="4"/>
                    </a:cubicBezTo>
                    <a:close/>
                  </a:path>
                </a:pathLst>
              </a:custGeom>
              <a:gradFill rotWithShape="1">
                <a:gsLst>
                  <a:gs pos="0">
                    <a:srgbClr val="808080"/>
                  </a:gs>
                  <a:gs pos="50000">
                    <a:srgbClr val="EAEAEA"/>
                  </a:gs>
                  <a:gs pos="100000">
                    <a:srgbClr val="808080"/>
                  </a:gs>
                </a:gsLst>
                <a:lin ang="0" scaled="1"/>
              </a:gradFill>
              <a:ln w="9525">
                <a:noFill/>
                <a:round/>
                <a:headEnd/>
                <a:tailEnd/>
              </a:ln>
            </p:spPr>
            <p:txBody>
              <a:bodyPr anchor="ctr"/>
              <a:lstStyle/>
              <a:p>
                <a:endParaRPr lang="en-US"/>
              </a:p>
            </p:txBody>
          </p:sp>
          <p:sp>
            <p:nvSpPr>
              <p:cNvPr id="56401" name="Freeform 101"/>
              <p:cNvSpPr>
                <a:spLocks/>
              </p:cNvSpPr>
              <p:nvPr/>
            </p:nvSpPr>
            <p:spPr bwMode="auto">
              <a:xfrm>
                <a:off x="1738" y="1864"/>
                <a:ext cx="27" cy="884"/>
              </a:xfrm>
              <a:custGeom>
                <a:avLst/>
                <a:gdLst>
                  <a:gd name="T0" fmla="*/ 863604 w 6"/>
                  <a:gd name="T1" fmla="*/ 864524 h 191"/>
                  <a:gd name="T2" fmla="*/ 863604 w 6"/>
                  <a:gd name="T3" fmla="*/ 864524 h 191"/>
                  <a:gd name="T4" fmla="*/ 1003833 w 6"/>
                  <a:gd name="T5" fmla="*/ 39169704 h 191"/>
                  <a:gd name="T6" fmla="*/ 1003833 w 6"/>
                  <a:gd name="T7" fmla="*/ 39345874 h 191"/>
                  <a:gd name="T8" fmla="*/ 522427 w 6"/>
                  <a:gd name="T9" fmla="*/ 40210398 h 191"/>
                  <a:gd name="T10" fmla="*/ 0 w 6"/>
                  <a:gd name="T11" fmla="*/ 39169704 h 191"/>
                  <a:gd name="T12" fmla="*/ 0 w 6"/>
                  <a:gd name="T13" fmla="*/ 864524 h 191"/>
                  <a:gd name="T14" fmla="*/ 522427 w 6"/>
                  <a:gd name="T15" fmla="*/ 0 h 191"/>
                  <a:gd name="T16" fmla="*/ 863604 w 6"/>
                  <a:gd name="T17" fmla="*/ 864524 h 19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
                  <a:gd name="T28" fmla="*/ 0 h 191"/>
                  <a:gd name="T29" fmla="*/ 6 w 6"/>
                  <a:gd name="T30" fmla="*/ 191 h 19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 h="191">
                    <a:moveTo>
                      <a:pt x="5" y="4"/>
                    </a:moveTo>
                    <a:lnTo>
                      <a:pt x="5" y="4"/>
                    </a:lnTo>
                    <a:lnTo>
                      <a:pt x="6" y="186"/>
                    </a:lnTo>
                    <a:lnTo>
                      <a:pt x="6" y="187"/>
                    </a:lnTo>
                    <a:cubicBezTo>
                      <a:pt x="6" y="189"/>
                      <a:pt x="4" y="191"/>
                      <a:pt x="3" y="191"/>
                    </a:cubicBezTo>
                    <a:cubicBezTo>
                      <a:pt x="1" y="191"/>
                      <a:pt x="0" y="189"/>
                      <a:pt x="0" y="186"/>
                    </a:cubicBezTo>
                    <a:lnTo>
                      <a:pt x="0" y="4"/>
                    </a:lnTo>
                    <a:cubicBezTo>
                      <a:pt x="0" y="2"/>
                      <a:pt x="1" y="0"/>
                      <a:pt x="3" y="0"/>
                    </a:cubicBezTo>
                    <a:cubicBezTo>
                      <a:pt x="4" y="0"/>
                      <a:pt x="5" y="1"/>
                      <a:pt x="5" y="4"/>
                    </a:cubicBezTo>
                    <a:close/>
                  </a:path>
                </a:pathLst>
              </a:custGeom>
              <a:gradFill rotWithShape="1">
                <a:gsLst>
                  <a:gs pos="0">
                    <a:srgbClr val="808080"/>
                  </a:gs>
                  <a:gs pos="50000">
                    <a:srgbClr val="EAEAEA"/>
                  </a:gs>
                  <a:gs pos="100000">
                    <a:srgbClr val="808080"/>
                  </a:gs>
                </a:gsLst>
                <a:lin ang="0" scaled="1"/>
              </a:gradFill>
              <a:ln w="9525">
                <a:noFill/>
                <a:round/>
                <a:headEnd/>
                <a:tailEnd/>
              </a:ln>
            </p:spPr>
            <p:txBody>
              <a:bodyPr anchor="ctr"/>
              <a:lstStyle/>
              <a:p>
                <a:endParaRPr lang="en-US"/>
              </a:p>
            </p:txBody>
          </p:sp>
          <p:sp>
            <p:nvSpPr>
              <p:cNvPr id="56402" name="Freeform 102"/>
              <p:cNvSpPr>
                <a:spLocks/>
              </p:cNvSpPr>
              <p:nvPr/>
            </p:nvSpPr>
            <p:spPr bwMode="auto">
              <a:xfrm>
                <a:off x="1803" y="1869"/>
                <a:ext cx="27" cy="870"/>
              </a:xfrm>
              <a:custGeom>
                <a:avLst/>
                <a:gdLst>
                  <a:gd name="T0" fmla="*/ 673677 w 6"/>
                  <a:gd name="T1" fmla="*/ 863568 h 188"/>
                  <a:gd name="T2" fmla="*/ 673677 w 6"/>
                  <a:gd name="T3" fmla="*/ 863568 h 188"/>
                  <a:gd name="T4" fmla="*/ 1003833 w 6"/>
                  <a:gd name="T5" fmla="*/ 38676587 h 188"/>
                  <a:gd name="T6" fmla="*/ 1003833 w 6"/>
                  <a:gd name="T7" fmla="*/ 38676587 h 188"/>
                  <a:gd name="T8" fmla="*/ 673677 w 6"/>
                  <a:gd name="T9" fmla="*/ 39540654 h 188"/>
                  <a:gd name="T10" fmla="*/ 191912 w 6"/>
                  <a:gd name="T11" fmla="*/ 38676587 h 188"/>
                  <a:gd name="T12" fmla="*/ 0 w 6"/>
                  <a:gd name="T13" fmla="*/ 863568 h 188"/>
                  <a:gd name="T14" fmla="*/ 341537 w 6"/>
                  <a:gd name="T15" fmla="*/ 0 h 188"/>
                  <a:gd name="T16" fmla="*/ 673677 w 6"/>
                  <a:gd name="T17" fmla="*/ 863568 h 18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
                  <a:gd name="T28" fmla="*/ 0 h 188"/>
                  <a:gd name="T29" fmla="*/ 6 w 6"/>
                  <a:gd name="T30" fmla="*/ 188 h 18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 h="188">
                    <a:moveTo>
                      <a:pt x="4" y="4"/>
                    </a:moveTo>
                    <a:lnTo>
                      <a:pt x="4" y="4"/>
                    </a:lnTo>
                    <a:lnTo>
                      <a:pt x="6" y="184"/>
                    </a:lnTo>
                    <a:cubicBezTo>
                      <a:pt x="6" y="186"/>
                      <a:pt x="5" y="188"/>
                      <a:pt x="4" y="188"/>
                    </a:cubicBezTo>
                    <a:cubicBezTo>
                      <a:pt x="2" y="188"/>
                      <a:pt x="1" y="186"/>
                      <a:pt x="1" y="184"/>
                    </a:cubicBezTo>
                    <a:lnTo>
                      <a:pt x="0" y="4"/>
                    </a:lnTo>
                    <a:cubicBezTo>
                      <a:pt x="0" y="2"/>
                      <a:pt x="1" y="0"/>
                      <a:pt x="2" y="0"/>
                    </a:cubicBezTo>
                    <a:cubicBezTo>
                      <a:pt x="3" y="0"/>
                      <a:pt x="4" y="2"/>
                      <a:pt x="4" y="4"/>
                    </a:cubicBezTo>
                    <a:close/>
                  </a:path>
                </a:pathLst>
              </a:custGeom>
              <a:gradFill rotWithShape="1">
                <a:gsLst>
                  <a:gs pos="0">
                    <a:srgbClr val="808080"/>
                  </a:gs>
                  <a:gs pos="50000">
                    <a:srgbClr val="EAEAEA"/>
                  </a:gs>
                  <a:gs pos="100000">
                    <a:srgbClr val="808080"/>
                  </a:gs>
                </a:gsLst>
                <a:lin ang="0" scaled="1"/>
              </a:gradFill>
              <a:ln w="9525">
                <a:noFill/>
                <a:round/>
                <a:headEnd/>
                <a:tailEnd/>
              </a:ln>
            </p:spPr>
            <p:txBody>
              <a:bodyPr anchor="ctr"/>
              <a:lstStyle/>
              <a:p>
                <a:endParaRPr lang="en-US"/>
              </a:p>
            </p:txBody>
          </p:sp>
          <p:sp>
            <p:nvSpPr>
              <p:cNvPr id="56403" name="Freeform 103"/>
              <p:cNvSpPr>
                <a:spLocks/>
              </p:cNvSpPr>
              <p:nvPr/>
            </p:nvSpPr>
            <p:spPr bwMode="auto">
              <a:xfrm>
                <a:off x="1844" y="1882"/>
                <a:ext cx="19" cy="848"/>
              </a:xfrm>
              <a:custGeom>
                <a:avLst/>
                <a:gdLst>
                  <a:gd name="T0" fmla="*/ 539063 w 4"/>
                  <a:gd name="T1" fmla="*/ 643178 h 183"/>
                  <a:gd name="T2" fmla="*/ 539063 w 4"/>
                  <a:gd name="T3" fmla="*/ 643178 h 183"/>
                  <a:gd name="T4" fmla="*/ 1032393 w 4"/>
                  <a:gd name="T5" fmla="*/ 38029154 h 183"/>
                  <a:gd name="T6" fmla="*/ 1032393 w 4"/>
                  <a:gd name="T7" fmla="*/ 38029154 h 183"/>
                  <a:gd name="T8" fmla="*/ 756950 w 4"/>
                  <a:gd name="T9" fmla="*/ 38909879 h 183"/>
                  <a:gd name="T10" fmla="*/ 539063 w 4"/>
                  <a:gd name="T11" fmla="*/ 38029154 h 183"/>
                  <a:gd name="T12" fmla="*/ 0 w 4"/>
                  <a:gd name="T13" fmla="*/ 643178 h 183"/>
                  <a:gd name="T14" fmla="*/ 275419 w 4"/>
                  <a:gd name="T15" fmla="*/ 0 h 183"/>
                  <a:gd name="T16" fmla="*/ 539063 w 4"/>
                  <a:gd name="T17" fmla="*/ 643178 h 18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
                  <a:gd name="T28" fmla="*/ 0 h 183"/>
                  <a:gd name="T29" fmla="*/ 4 w 4"/>
                  <a:gd name="T30" fmla="*/ 183 h 18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 h="183">
                    <a:moveTo>
                      <a:pt x="2" y="3"/>
                    </a:moveTo>
                    <a:lnTo>
                      <a:pt x="2" y="3"/>
                    </a:lnTo>
                    <a:lnTo>
                      <a:pt x="4" y="179"/>
                    </a:lnTo>
                    <a:cubicBezTo>
                      <a:pt x="4" y="181"/>
                      <a:pt x="4" y="183"/>
                      <a:pt x="3" y="183"/>
                    </a:cubicBezTo>
                    <a:cubicBezTo>
                      <a:pt x="3" y="183"/>
                      <a:pt x="2" y="181"/>
                      <a:pt x="2" y="179"/>
                    </a:cubicBezTo>
                    <a:lnTo>
                      <a:pt x="0" y="3"/>
                    </a:lnTo>
                    <a:cubicBezTo>
                      <a:pt x="0" y="1"/>
                      <a:pt x="1" y="0"/>
                      <a:pt x="1" y="0"/>
                    </a:cubicBezTo>
                    <a:cubicBezTo>
                      <a:pt x="2" y="0"/>
                      <a:pt x="2" y="1"/>
                      <a:pt x="2" y="3"/>
                    </a:cubicBezTo>
                    <a:close/>
                  </a:path>
                </a:pathLst>
              </a:custGeom>
              <a:gradFill rotWithShape="1">
                <a:gsLst>
                  <a:gs pos="0">
                    <a:srgbClr val="808080"/>
                  </a:gs>
                  <a:gs pos="50000">
                    <a:srgbClr val="EAEAEA"/>
                  </a:gs>
                  <a:gs pos="100000">
                    <a:srgbClr val="808080"/>
                  </a:gs>
                </a:gsLst>
                <a:lin ang="0" scaled="1"/>
              </a:gradFill>
              <a:ln w="9525">
                <a:noFill/>
                <a:round/>
                <a:headEnd/>
                <a:tailEnd/>
              </a:ln>
            </p:spPr>
            <p:txBody>
              <a:bodyPr anchor="ctr"/>
              <a:lstStyle/>
              <a:p>
                <a:endParaRPr lang="en-US"/>
              </a:p>
            </p:txBody>
          </p:sp>
          <p:sp>
            <p:nvSpPr>
              <p:cNvPr id="56404" name="Freeform 104"/>
              <p:cNvSpPr>
                <a:spLocks/>
              </p:cNvSpPr>
              <p:nvPr/>
            </p:nvSpPr>
            <p:spPr bwMode="auto">
              <a:xfrm>
                <a:off x="1863" y="1882"/>
                <a:ext cx="14" cy="842"/>
              </a:xfrm>
              <a:custGeom>
                <a:avLst/>
                <a:gdLst>
                  <a:gd name="T0" fmla="*/ 236703 w 3"/>
                  <a:gd name="T1" fmla="*/ 862555 h 182"/>
                  <a:gd name="T2" fmla="*/ 236703 w 3"/>
                  <a:gd name="T3" fmla="*/ 862555 h 182"/>
                  <a:gd name="T4" fmla="*/ 670647 w 3"/>
                  <a:gd name="T5" fmla="*/ 37336682 h 182"/>
                  <a:gd name="T6" fmla="*/ 670647 w 3"/>
                  <a:gd name="T7" fmla="*/ 37563449 h 182"/>
                  <a:gd name="T8" fmla="*/ 670647 w 3"/>
                  <a:gd name="T9" fmla="*/ 38190637 h 182"/>
                  <a:gd name="T10" fmla="*/ 433967 w 3"/>
                  <a:gd name="T11" fmla="*/ 37336682 h 182"/>
                  <a:gd name="T12" fmla="*/ 0 w 3"/>
                  <a:gd name="T13" fmla="*/ 862555 h 182"/>
                  <a:gd name="T14" fmla="*/ 236703 w 3"/>
                  <a:gd name="T15" fmla="*/ 0 h 182"/>
                  <a:gd name="T16" fmla="*/ 236703 w 3"/>
                  <a:gd name="T17" fmla="*/ 862555 h 18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
                  <a:gd name="T28" fmla="*/ 0 h 182"/>
                  <a:gd name="T29" fmla="*/ 3 w 3"/>
                  <a:gd name="T30" fmla="*/ 182 h 18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 h="182">
                    <a:moveTo>
                      <a:pt x="1" y="4"/>
                    </a:moveTo>
                    <a:lnTo>
                      <a:pt x="1" y="4"/>
                    </a:lnTo>
                    <a:lnTo>
                      <a:pt x="3" y="178"/>
                    </a:lnTo>
                    <a:lnTo>
                      <a:pt x="3" y="179"/>
                    </a:lnTo>
                    <a:cubicBezTo>
                      <a:pt x="3" y="181"/>
                      <a:pt x="3" y="182"/>
                      <a:pt x="3" y="182"/>
                    </a:cubicBezTo>
                    <a:cubicBezTo>
                      <a:pt x="2" y="182"/>
                      <a:pt x="2" y="181"/>
                      <a:pt x="2" y="178"/>
                    </a:cubicBezTo>
                    <a:lnTo>
                      <a:pt x="0" y="4"/>
                    </a:lnTo>
                    <a:cubicBezTo>
                      <a:pt x="0" y="2"/>
                      <a:pt x="0" y="0"/>
                      <a:pt x="1" y="0"/>
                    </a:cubicBezTo>
                    <a:cubicBezTo>
                      <a:pt x="1" y="0"/>
                      <a:pt x="1" y="2"/>
                      <a:pt x="1" y="4"/>
                    </a:cubicBezTo>
                    <a:close/>
                  </a:path>
                </a:pathLst>
              </a:custGeom>
              <a:gradFill rotWithShape="1">
                <a:gsLst>
                  <a:gs pos="0">
                    <a:srgbClr val="808080"/>
                  </a:gs>
                  <a:gs pos="50000">
                    <a:srgbClr val="EAEAEA"/>
                  </a:gs>
                  <a:gs pos="100000">
                    <a:srgbClr val="808080"/>
                  </a:gs>
                </a:gsLst>
                <a:lin ang="0" scaled="1"/>
              </a:gradFill>
              <a:ln w="9525">
                <a:noFill/>
                <a:round/>
                <a:headEnd/>
                <a:tailEnd/>
              </a:ln>
            </p:spPr>
            <p:txBody>
              <a:bodyPr anchor="ctr"/>
              <a:lstStyle/>
              <a:p>
                <a:endParaRPr lang="en-US"/>
              </a:p>
            </p:txBody>
          </p:sp>
          <p:sp>
            <p:nvSpPr>
              <p:cNvPr id="56405" name="Freeform 105"/>
              <p:cNvSpPr>
                <a:spLocks/>
              </p:cNvSpPr>
              <p:nvPr/>
            </p:nvSpPr>
            <p:spPr bwMode="auto">
              <a:xfrm>
                <a:off x="1669" y="1869"/>
                <a:ext cx="27" cy="870"/>
              </a:xfrm>
              <a:custGeom>
                <a:avLst/>
                <a:gdLst>
                  <a:gd name="T0" fmla="*/ 341537 w 6"/>
                  <a:gd name="T1" fmla="*/ 863568 h 188"/>
                  <a:gd name="T2" fmla="*/ 341537 w 6"/>
                  <a:gd name="T3" fmla="*/ 863568 h 188"/>
                  <a:gd name="T4" fmla="*/ 0 w 6"/>
                  <a:gd name="T5" fmla="*/ 38676587 h 188"/>
                  <a:gd name="T6" fmla="*/ 0 w 6"/>
                  <a:gd name="T7" fmla="*/ 38676587 h 188"/>
                  <a:gd name="T8" fmla="*/ 341537 w 6"/>
                  <a:gd name="T9" fmla="*/ 39540654 h 188"/>
                  <a:gd name="T10" fmla="*/ 863604 w 6"/>
                  <a:gd name="T11" fmla="*/ 38676587 h 188"/>
                  <a:gd name="T12" fmla="*/ 1003833 w 6"/>
                  <a:gd name="T13" fmla="*/ 863568 h 188"/>
                  <a:gd name="T14" fmla="*/ 673677 w 6"/>
                  <a:gd name="T15" fmla="*/ 0 h 188"/>
                  <a:gd name="T16" fmla="*/ 341537 w 6"/>
                  <a:gd name="T17" fmla="*/ 863568 h 18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
                  <a:gd name="T28" fmla="*/ 0 h 188"/>
                  <a:gd name="T29" fmla="*/ 6 w 6"/>
                  <a:gd name="T30" fmla="*/ 188 h 18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 h="188">
                    <a:moveTo>
                      <a:pt x="2" y="4"/>
                    </a:moveTo>
                    <a:lnTo>
                      <a:pt x="2" y="4"/>
                    </a:lnTo>
                    <a:lnTo>
                      <a:pt x="0" y="184"/>
                    </a:lnTo>
                    <a:cubicBezTo>
                      <a:pt x="0" y="186"/>
                      <a:pt x="1" y="188"/>
                      <a:pt x="2" y="188"/>
                    </a:cubicBezTo>
                    <a:cubicBezTo>
                      <a:pt x="4" y="188"/>
                      <a:pt x="5" y="186"/>
                      <a:pt x="5" y="184"/>
                    </a:cubicBezTo>
                    <a:lnTo>
                      <a:pt x="6" y="4"/>
                    </a:lnTo>
                    <a:cubicBezTo>
                      <a:pt x="6" y="2"/>
                      <a:pt x="6" y="0"/>
                      <a:pt x="4" y="0"/>
                    </a:cubicBezTo>
                    <a:cubicBezTo>
                      <a:pt x="3" y="0"/>
                      <a:pt x="3" y="2"/>
                      <a:pt x="2" y="4"/>
                    </a:cubicBezTo>
                    <a:close/>
                  </a:path>
                </a:pathLst>
              </a:custGeom>
              <a:gradFill rotWithShape="1">
                <a:gsLst>
                  <a:gs pos="0">
                    <a:srgbClr val="808080"/>
                  </a:gs>
                  <a:gs pos="50000">
                    <a:srgbClr val="EAEAEA"/>
                  </a:gs>
                  <a:gs pos="100000">
                    <a:srgbClr val="808080"/>
                  </a:gs>
                </a:gsLst>
                <a:lin ang="0" scaled="1"/>
              </a:gradFill>
              <a:ln w="9525">
                <a:noFill/>
                <a:round/>
                <a:headEnd/>
                <a:tailEnd/>
              </a:ln>
            </p:spPr>
            <p:txBody>
              <a:bodyPr anchor="ctr"/>
              <a:lstStyle/>
              <a:p>
                <a:endParaRPr lang="en-US"/>
              </a:p>
            </p:txBody>
          </p:sp>
          <p:sp>
            <p:nvSpPr>
              <p:cNvPr id="56406" name="Freeform 106"/>
              <p:cNvSpPr>
                <a:spLocks/>
              </p:cNvSpPr>
              <p:nvPr/>
            </p:nvSpPr>
            <p:spPr bwMode="auto">
              <a:xfrm>
                <a:off x="1636" y="1882"/>
                <a:ext cx="18" cy="848"/>
              </a:xfrm>
              <a:custGeom>
                <a:avLst/>
                <a:gdLst>
                  <a:gd name="T0" fmla="*/ 332140 w 4"/>
                  <a:gd name="T1" fmla="*/ 643178 h 183"/>
                  <a:gd name="T2" fmla="*/ 332140 w 4"/>
                  <a:gd name="T3" fmla="*/ 643178 h 183"/>
                  <a:gd name="T4" fmla="*/ 0 w 4"/>
                  <a:gd name="T5" fmla="*/ 38029154 h 183"/>
                  <a:gd name="T6" fmla="*/ 0 w 4"/>
                  <a:gd name="T7" fmla="*/ 38029154 h 183"/>
                  <a:gd name="T8" fmla="*/ 182430 w 4"/>
                  <a:gd name="T9" fmla="*/ 38909879 h 183"/>
                  <a:gd name="T10" fmla="*/ 332140 w 4"/>
                  <a:gd name="T11" fmla="*/ 38029154 h 183"/>
                  <a:gd name="T12" fmla="*/ 671670 w 4"/>
                  <a:gd name="T13" fmla="*/ 643178 h 183"/>
                  <a:gd name="T14" fmla="*/ 481401 w 4"/>
                  <a:gd name="T15" fmla="*/ 0 h 183"/>
                  <a:gd name="T16" fmla="*/ 332140 w 4"/>
                  <a:gd name="T17" fmla="*/ 643178 h 18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
                  <a:gd name="T28" fmla="*/ 0 h 183"/>
                  <a:gd name="T29" fmla="*/ 4 w 4"/>
                  <a:gd name="T30" fmla="*/ 183 h 18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 h="183">
                    <a:moveTo>
                      <a:pt x="2" y="3"/>
                    </a:moveTo>
                    <a:lnTo>
                      <a:pt x="2" y="3"/>
                    </a:lnTo>
                    <a:lnTo>
                      <a:pt x="0" y="179"/>
                    </a:lnTo>
                    <a:cubicBezTo>
                      <a:pt x="0" y="181"/>
                      <a:pt x="0" y="183"/>
                      <a:pt x="1" y="183"/>
                    </a:cubicBezTo>
                    <a:cubicBezTo>
                      <a:pt x="2" y="183"/>
                      <a:pt x="2" y="181"/>
                      <a:pt x="2" y="179"/>
                    </a:cubicBezTo>
                    <a:lnTo>
                      <a:pt x="4" y="3"/>
                    </a:lnTo>
                    <a:cubicBezTo>
                      <a:pt x="4" y="1"/>
                      <a:pt x="4" y="0"/>
                      <a:pt x="3" y="0"/>
                    </a:cubicBezTo>
                    <a:cubicBezTo>
                      <a:pt x="2" y="0"/>
                      <a:pt x="2" y="1"/>
                      <a:pt x="2" y="3"/>
                    </a:cubicBezTo>
                    <a:close/>
                  </a:path>
                </a:pathLst>
              </a:custGeom>
              <a:gradFill rotWithShape="1">
                <a:gsLst>
                  <a:gs pos="0">
                    <a:srgbClr val="808080"/>
                  </a:gs>
                  <a:gs pos="50000">
                    <a:srgbClr val="EAEAEA"/>
                  </a:gs>
                  <a:gs pos="100000">
                    <a:srgbClr val="808080"/>
                  </a:gs>
                </a:gsLst>
                <a:lin ang="0" scaled="1"/>
              </a:gradFill>
              <a:ln w="9525">
                <a:noFill/>
                <a:round/>
                <a:headEnd/>
                <a:tailEnd/>
              </a:ln>
            </p:spPr>
            <p:txBody>
              <a:bodyPr anchor="ctr"/>
              <a:lstStyle/>
              <a:p>
                <a:endParaRPr lang="en-US"/>
              </a:p>
            </p:txBody>
          </p:sp>
          <p:sp>
            <p:nvSpPr>
              <p:cNvPr id="56407" name="Freeform 107"/>
              <p:cNvSpPr>
                <a:spLocks/>
              </p:cNvSpPr>
              <p:nvPr/>
            </p:nvSpPr>
            <p:spPr bwMode="auto">
              <a:xfrm>
                <a:off x="1623" y="1882"/>
                <a:ext cx="13" cy="842"/>
              </a:xfrm>
              <a:custGeom>
                <a:avLst/>
                <a:gdLst>
                  <a:gd name="T0" fmla="*/ 258102 w 3"/>
                  <a:gd name="T1" fmla="*/ 862555 h 182"/>
                  <a:gd name="T2" fmla="*/ 258102 w 3"/>
                  <a:gd name="T3" fmla="*/ 862555 h 182"/>
                  <a:gd name="T4" fmla="*/ 0 w 3"/>
                  <a:gd name="T5" fmla="*/ 37336682 h 182"/>
                  <a:gd name="T6" fmla="*/ 0 w 3"/>
                  <a:gd name="T7" fmla="*/ 37563449 h 182"/>
                  <a:gd name="T8" fmla="*/ 113191 w 3"/>
                  <a:gd name="T9" fmla="*/ 38190637 h 182"/>
                  <a:gd name="T10" fmla="*/ 113191 w 3"/>
                  <a:gd name="T11" fmla="*/ 37336682 h 182"/>
                  <a:gd name="T12" fmla="*/ 371293 w 3"/>
                  <a:gd name="T13" fmla="*/ 862555 h 182"/>
                  <a:gd name="T14" fmla="*/ 371293 w 3"/>
                  <a:gd name="T15" fmla="*/ 0 h 182"/>
                  <a:gd name="T16" fmla="*/ 258102 w 3"/>
                  <a:gd name="T17" fmla="*/ 862555 h 18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
                  <a:gd name="T28" fmla="*/ 0 h 182"/>
                  <a:gd name="T29" fmla="*/ 3 w 3"/>
                  <a:gd name="T30" fmla="*/ 182 h 18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 h="182">
                    <a:moveTo>
                      <a:pt x="2" y="4"/>
                    </a:moveTo>
                    <a:lnTo>
                      <a:pt x="2" y="4"/>
                    </a:lnTo>
                    <a:lnTo>
                      <a:pt x="0" y="178"/>
                    </a:lnTo>
                    <a:lnTo>
                      <a:pt x="0" y="179"/>
                    </a:lnTo>
                    <a:cubicBezTo>
                      <a:pt x="0" y="181"/>
                      <a:pt x="0" y="182"/>
                      <a:pt x="1" y="182"/>
                    </a:cubicBezTo>
                    <a:cubicBezTo>
                      <a:pt x="1" y="182"/>
                      <a:pt x="1" y="181"/>
                      <a:pt x="1" y="178"/>
                    </a:cubicBezTo>
                    <a:lnTo>
                      <a:pt x="3" y="4"/>
                    </a:lnTo>
                    <a:cubicBezTo>
                      <a:pt x="3" y="2"/>
                      <a:pt x="3" y="0"/>
                      <a:pt x="3" y="0"/>
                    </a:cubicBezTo>
                    <a:cubicBezTo>
                      <a:pt x="2" y="0"/>
                      <a:pt x="2" y="2"/>
                      <a:pt x="2" y="4"/>
                    </a:cubicBezTo>
                    <a:close/>
                  </a:path>
                </a:pathLst>
              </a:custGeom>
              <a:gradFill rotWithShape="1">
                <a:gsLst>
                  <a:gs pos="0">
                    <a:srgbClr val="808080"/>
                  </a:gs>
                  <a:gs pos="50000">
                    <a:srgbClr val="EAEAEA"/>
                  </a:gs>
                  <a:gs pos="100000">
                    <a:srgbClr val="808080"/>
                  </a:gs>
                </a:gsLst>
                <a:lin ang="0" scaled="1"/>
              </a:gradFill>
              <a:ln w="9525">
                <a:noFill/>
                <a:round/>
                <a:headEnd/>
                <a:tailEnd/>
              </a:ln>
            </p:spPr>
            <p:txBody>
              <a:bodyPr anchor="ctr"/>
              <a:lstStyle/>
              <a:p>
                <a:endParaRPr lang="en-US"/>
              </a:p>
            </p:txBody>
          </p:sp>
        </p:grpSp>
        <p:grpSp>
          <p:nvGrpSpPr>
            <p:cNvPr id="56364" name="Group 108"/>
            <p:cNvGrpSpPr>
              <a:grpSpLocks/>
            </p:cNvGrpSpPr>
            <p:nvPr/>
          </p:nvGrpSpPr>
          <p:grpSpPr bwMode="auto">
            <a:xfrm>
              <a:off x="1977" y="1960"/>
              <a:ext cx="325" cy="1131"/>
              <a:chOff x="1571" y="1757"/>
              <a:chExt cx="361" cy="1107"/>
            </a:xfrm>
          </p:grpSpPr>
          <p:sp>
            <p:nvSpPr>
              <p:cNvPr id="56380" name="Freeform 109"/>
              <p:cNvSpPr>
                <a:spLocks/>
              </p:cNvSpPr>
              <p:nvPr/>
            </p:nvSpPr>
            <p:spPr bwMode="auto">
              <a:xfrm>
                <a:off x="1604" y="2776"/>
                <a:ext cx="291" cy="46"/>
              </a:xfrm>
              <a:custGeom>
                <a:avLst/>
                <a:gdLst>
                  <a:gd name="T0" fmla="*/ 13053079 w 63"/>
                  <a:gd name="T1" fmla="*/ 389050 h 10"/>
                  <a:gd name="T2" fmla="*/ 12655702 w 63"/>
                  <a:gd name="T3" fmla="*/ 0 h 10"/>
                  <a:gd name="T4" fmla="*/ 630916 w 63"/>
                  <a:gd name="T5" fmla="*/ 0 h 10"/>
                  <a:gd name="T6" fmla="*/ 0 w 63"/>
                  <a:gd name="T7" fmla="*/ 389050 h 10"/>
                  <a:gd name="T8" fmla="*/ 6642371 w 63"/>
                  <a:gd name="T9" fmla="*/ 2008148 h 10"/>
                  <a:gd name="T10" fmla="*/ 13053079 w 63"/>
                  <a:gd name="T11" fmla="*/ 389050 h 10"/>
                  <a:gd name="T12" fmla="*/ 0 60000 65536"/>
                  <a:gd name="T13" fmla="*/ 0 60000 65536"/>
                  <a:gd name="T14" fmla="*/ 0 60000 65536"/>
                  <a:gd name="T15" fmla="*/ 0 60000 65536"/>
                  <a:gd name="T16" fmla="*/ 0 60000 65536"/>
                  <a:gd name="T17" fmla="*/ 0 60000 65536"/>
                  <a:gd name="T18" fmla="*/ 0 w 63"/>
                  <a:gd name="T19" fmla="*/ 0 h 10"/>
                  <a:gd name="T20" fmla="*/ 63 w 63"/>
                  <a:gd name="T21" fmla="*/ 10 h 10"/>
                </a:gdLst>
                <a:ahLst/>
                <a:cxnLst>
                  <a:cxn ang="T12">
                    <a:pos x="T0" y="T1"/>
                  </a:cxn>
                  <a:cxn ang="T13">
                    <a:pos x="T2" y="T3"/>
                  </a:cxn>
                  <a:cxn ang="T14">
                    <a:pos x="T4" y="T5"/>
                  </a:cxn>
                  <a:cxn ang="T15">
                    <a:pos x="T6" y="T7"/>
                  </a:cxn>
                  <a:cxn ang="T16">
                    <a:pos x="T8" y="T9"/>
                  </a:cxn>
                  <a:cxn ang="T17">
                    <a:pos x="T10" y="T11"/>
                  </a:cxn>
                </a:cxnLst>
                <a:rect l="T18" t="T19" r="T20" b="T21"/>
                <a:pathLst>
                  <a:path w="63" h="10">
                    <a:moveTo>
                      <a:pt x="63" y="2"/>
                    </a:moveTo>
                    <a:cubicBezTo>
                      <a:pt x="62" y="2"/>
                      <a:pt x="61" y="1"/>
                      <a:pt x="61" y="0"/>
                    </a:cubicBezTo>
                    <a:cubicBezTo>
                      <a:pt x="47" y="3"/>
                      <a:pt x="16" y="3"/>
                      <a:pt x="3" y="0"/>
                    </a:cubicBezTo>
                    <a:cubicBezTo>
                      <a:pt x="2" y="1"/>
                      <a:pt x="1" y="2"/>
                      <a:pt x="0" y="2"/>
                    </a:cubicBezTo>
                    <a:cubicBezTo>
                      <a:pt x="0" y="7"/>
                      <a:pt x="14" y="10"/>
                      <a:pt x="32" y="10"/>
                    </a:cubicBezTo>
                    <a:cubicBezTo>
                      <a:pt x="49" y="10"/>
                      <a:pt x="63" y="7"/>
                      <a:pt x="63" y="2"/>
                    </a:cubicBezTo>
                    <a:close/>
                  </a:path>
                </a:pathLst>
              </a:custGeom>
              <a:gradFill rotWithShape="1">
                <a:gsLst>
                  <a:gs pos="0">
                    <a:srgbClr val="333333"/>
                  </a:gs>
                  <a:gs pos="50000">
                    <a:srgbClr val="777777"/>
                  </a:gs>
                  <a:gs pos="100000">
                    <a:srgbClr val="333333"/>
                  </a:gs>
                </a:gsLst>
                <a:lin ang="0" scaled="1"/>
              </a:gradFill>
              <a:ln w="9525">
                <a:noFill/>
                <a:round/>
                <a:headEnd/>
                <a:tailEnd/>
              </a:ln>
            </p:spPr>
            <p:txBody>
              <a:bodyPr anchor="ctr"/>
              <a:lstStyle/>
              <a:p>
                <a:endParaRPr lang="en-US"/>
              </a:p>
            </p:txBody>
          </p:sp>
          <p:sp>
            <p:nvSpPr>
              <p:cNvPr id="56381" name="Freeform 110"/>
              <p:cNvSpPr>
                <a:spLocks/>
              </p:cNvSpPr>
              <p:nvPr/>
            </p:nvSpPr>
            <p:spPr bwMode="auto">
              <a:xfrm>
                <a:off x="1618" y="1790"/>
                <a:ext cx="263" cy="46"/>
              </a:xfrm>
              <a:custGeom>
                <a:avLst/>
                <a:gdLst>
                  <a:gd name="T0" fmla="*/ 11704766 w 57"/>
                  <a:gd name="T1" fmla="*/ 1610529 h 10"/>
                  <a:gd name="T2" fmla="*/ 11309574 w 57"/>
                  <a:gd name="T3" fmla="*/ 2008148 h 10"/>
                  <a:gd name="T4" fmla="*/ 627292 w 57"/>
                  <a:gd name="T5" fmla="*/ 2008148 h 10"/>
                  <a:gd name="T6" fmla="*/ 0 w 57"/>
                  <a:gd name="T7" fmla="*/ 1610529 h 10"/>
                  <a:gd name="T8" fmla="*/ 5962354 w 57"/>
                  <a:gd name="T9" fmla="*/ 0 h 10"/>
                  <a:gd name="T10" fmla="*/ 11704766 w 57"/>
                  <a:gd name="T11" fmla="*/ 1610529 h 10"/>
                  <a:gd name="T12" fmla="*/ 0 60000 65536"/>
                  <a:gd name="T13" fmla="*/ 0 60000 65536"/>
                  <a:gd name="T14" fmla="*/ 0 60000 65536"/>
                  <a:gd name="T15" fmla="*/ 0 60000 65536"/>
                  <a:gd name="T16" fmla="*/ 0 60000 65536"/>
                  <a:gd name="T17" fmla="*/ 0 60000 65536"/>
                  <a:gd name="T18" fmla="*/ 0 w 57"/>
                  <a:gd name="T19" fmla="*/ 0 h 10"/>
                  <a:gd name="T20" fmla="*/ 57 w 57"/>
                  <a:gd name="T21" fmla="*/ 10 h 10"/>
                </a:gdLst>
                <a:ahLst/>
                <a:cxnLst>
                  <a:cxn ang="T12">
                    <a:pos x="T0" y="T1"/>
                  </a:cxn>
                  <a:cxn ang="T13">
                    <a:pos x="T2" y="T3"/>
                  </a:cxn>
                  <a:cxn ang="T14">
                    <a:pos x="T4" y="T5"/>
                  </a:cxn>
                  <a:cxn ang="T15">
                    <a:pos x="T6" y="T7"/>
                  </a:cxn>
                  <a:cxn ang="T16">
                    <a:pos x="T8" y="T9"/>
                  </a:cxn>
                  <a:cxn ang="T17">
                    <a:pos x="T10" y="T11"/>
                  </a:cxn>
                </a:cxnLst>
                <a:rect l="T18" t="T19" r="T20" b="T21"/>
                <a:pathLst>
                  <a:path w="57" h="10">
                    <a:moveTo>
                      <a:pt x="57" y="8"/>
                    </a:moveTo>
                    <a:cubicBezTo>
                      <a:pt x="56" y="8"/>
                      <a:pt x="55" y="9"/>
                      <a:pt x="55" y="10"/>
                    </a:cubicBezTo>
                    <a:cubicBezTo>
                      <a:pt x="43" y="7"/>
                      <a:pt x="15" y="7"/>
                      <a:pt x="3" y="10"/>
                    </a:cubicBezTo>
                    <a:cubicBezTo>
                      <a:pt x="2" y="9"/>
                      <a:pt x="2" y="8"/>
                      <a:pt x="0" y="8"/>
                    </a:cubicBezTo>
                    <a:cubicBezTo>
                      <a:pt x="0" y="4"/>
                      <a:pt x="13" y="0"/>
                      <a:pt x="29" y="0"/>
                    </a:cubicBezTo>
                    <a:cubicBezTo>
                      <a:pt x="44" y="0"/>
                      <a:pt x="57" y="4"/>
                      <a:pt x="57" y="8"/>
                    </a:cubicBezTo>
                    <a:close/>
                  </a:path>
                </a:pathLst>
              </a:custGeom>
              <a:gradFill rotWithShape="1">
                <a:gsLst>
                  <a:gs pos="0">
                    <a:srgbClr val="333333"/>
                  </a:gs>
                  <a:gs pos="50000">
                    <a:srgbClr val="777777"/>
                  </a:gs>
                  <a:gs pos="100000">
                    <a:srgbClr val="333333"/>
                  </a:gs>
                </a:gsLst>
                <a:lin ang="0" scaled="1"/>
              </a:gradFill>
              <a:ln w="9525">
                <a:noFill/>
                <a:round/>
                <a:headEnd/>
                <a:tailEnd/>
              </a:ln>
            </p:spPr>
            <p:txBody>
              <a:bodyPr anchor="ctr"/>
              <a:lstStyle/>
              <a:p>
                <a:endParaRPr lang="en-US"/>
              </a:p>
            </p:txBody>
          </p:sp>
          <p:sp>
            <p:nvSpPr>
              <p:cNvPr id="56382" name="Freeform 111"/>
              <p:cNvSpPr>
                <a:spLocks/>
              </p:cNvSpPr>
              <p:nvPr/>
            </p:nvSpPr>
            <p:spPr bwMode="auto">
              <a:xfrm>
                <a:off x="1571" y="2785"/>
                <a:ext cx="361" cy="79"/>
              </a:xfrm>
              <a:custGeom>
                <a:avLst/>
                <a:gdLst>
                  <a:gd name="T0" fmla="*/ 1454437 w 78"/>
                  <a:gd name="T1" fmla="*/ 0 h 17"/>
                  <a:gd name="T2" fmla="*/ 8235048 w 78"/>
                  <a:gd name="T3" fmla="*/ 1731605 h 17"/>
                  <a:gd name="T4" fmla="*/ 14741730 w 78"/>
                  <a:gd name="T5" fmla="*/ 0 h 17"/>
                  <a:gd name="T6" fmla="*/ 16196171 w 78"/>
                  <a:gd name="T7" fmla="*/ 1540834 h 17"/>
                  <a:gd name="T8" fmla="*/ 8235048 w 78"/>
                  <a:gd name="T9" fmla="*/ 3694932 h 17"/>
                  <a:gd name="T10" fmla="*/ 0 w 78"/>
                  <a:gd name="T11" fmla="*/ 1540834 h 17"/>
                  <a:gd name="T12" fmla="*/ 1454437 w 78"/>
                  <a:gd name="T13" fmla="*/ 0 h 17"/>
                  <a:gd name="T14" fmla="*/ 0 60000 65536"/>
                  <a:gd name="T15" fmla="*/ 0 60000 65536"/>
                  <a:gd name="T16" fmla="*/ 0 60000 65536"/>
                  <a:gd name="T17" fmla="*/ 0 60000 65536"/>
                  <a:gd name="T18" fmla="*/ 0 60000 65536"/>
                  <a:gd name="T19" fmla="*/ 0 60000 65536"/>
                  <a:gd name="T20" fmla="*/ 0 60000 65536"/>
                  <a:gd name="T21" fmla="*/ 0 w 78"/>
                  <a:gd name="T22" fmla="*/ 0 h 17"/>
                  <a:gd name="T23" fmla="*/ 78 w 78"/>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8" h="17">
                    <a:moveTo>
                      <a:pt x="7" y="0"/>
                    </a:moveTo>
                    <a:cubicBezTo>
                      <a:pt x="7" y="5"/>
                      <a:pt x="21" y="8"/>
                      <a:pt x="39" y="8"/>
                    </a:cubicBezTo>
                    <a:cubicBezTo>
                      <a:pt x="56" y="8"/>
                      <a:pt x="70" y="5"/>
                      <a:pt x="70" y="0"/>
                    </a:cubicBezTo>
                    <a:cubicBezTo>
                      <a:pt x="75" y="0"/>
                      <a:pt x="78" y="2"/>
                      <a:pt x="77" y="7"/>
                    </a:cubicBezTo>
                    <a:cubicBezTo>
                      <a:pt x="77" y="13"/>
                      <a:pt x="60" y="17"/>
                      <a:pt x="39" y="17"/>
                    </a:cubicBezTo>
                    <a:cubicBezTo>
                      <a:pt x="17" y="17"/>
                      <a:pt x="0" y="13"/>
                      <a:pt x="0" y="7"/>
                    </a:cubicBezTo>
                    <a:cubicBezTo>
                      <a:pt x="0" y="2"/>
                      <a:pt x="2" y="0"/>
                      <a:pt x="7" y="0"/>
                    </a:cubicBezTo>
                    <a:close/>
                  </a:path>
                </a:pathLst>
              </a:custGeom>
              <a:gradFill rotWithShape="1">
                <a:gsLst>
                  <a:gs pos="0">
                    <a:srgbClr val="4D4D4D"/>
                  </a:gs>
                  <a:gs pos="50000">
                    <a:srgbClr val="B2B2B2"/>
                  </a:gs>
                  <a:gs pos="100000">
                    <a:srgbClr val="4D4D4D"/>
                  </a:gs>
                </a:gsLst>
                <a:lin ang="0" scaled="1"/>
              </a:gradFill>
              <a:ln w="9525">
                <a:noFill/>
                <a:round/>
                <a:headEnd/>
                <a:tailEnd/>
              </a:ln>
            </p:spPr>
            <p:txBody>
              <a:bodyPr anchor="ctr"/>
              <a:lstStyle/>
              <a:p>
                <a:endParaRPr lang="en-US"/>
              </a:p>
            </p:txBody>
          </p:sp>
          <p:sp>
            <p:nvSpPr>
              <p:cNvPr id="56383" name="Freeform 112"/>
              <p:cNvSpPr>
                <a:spLocks/>
              </p:cNvSpPr>
              <p:nvPr/>
            </p:nvSpPr>
            <p:spPr bwMode="auto">
              <a:xfrm>
                <a:off x="1580" y="2744"/>
                <a:ext cx="338" cy="46"/>
              </a:xfrm>
              <a:custGeom>
                <a:avLst/>
                <a:gdLst>
                  <a:gd name="T0" fmla="*/ 1457859 w 73"/>
                  <a:gd name="T1" fmla="*/ 0 h 10"/>
                  <a:gd name="T2" fmla="*/ 7803447 w 73"/>
                  <a:gd name="T3" fmla="*/ 1005183 h 10"/>
                  <a:gd name="T4" fmla="*/ 13961538 w 73"/>
                  <a:gd name="T5" fmla="*/ 0 h 10"/>
                  <a:gd name="T6" fmla="*/ 15419401 w 73"/>
                  <a:gd name="T7" fmla="*/ 786664 h 10"/>
                  <a:gd name="T8" fmla="*/ 7803447 w 73"/>
                  <a:gd name="T9" fmla="*/ 2008148 h 10"/>
                  <a:gd name="T10" fmla="*/ 2098091 w 73"/>
                  <a:gd name="T11" fmla="*/ 1610529 h 10"/>
                  <a:gd name="T12" fmla="*/ 225617 w 73"/>
                  <a:gd name="T13" fmla="*/ 786664 h 10"/>
                  <a:gd name="T14" fmla="*/ 1457859 w 73"/>
                  <a:gd name="T15" fmla="*/ 0 h 10"/>
                  <a:gd name="T16" fmla="*/ 0 60000 65536"/>
                  <a:gd name="T17" fmla="*/ 0 60000 65536"/>
                  <a:gd name="T18" fmla="*/ 0 60000 65536"/>
                  <a:gd name="T19" fmla="*/ 0 60000 65536"/>
                  <a:gd name="T20" fmla="*/ 0 60000 65536"/>
                  <a:gd name="T21" fmla="*/ 0 60000 65536"/>
                  <a:gd name="T22" fmla="*/ 0 60000 65536"/>
                  <a:gd name="T23" fmla="*/ 0 60000 65536"/>
                  <a:gd name="T24" fmla="*/ 0 w 73"/>
                  <a:gd name="T25" fmla="*/ 0 h 10"/>
                  <a:gd name="T26" fmla="*/ 73 w 73"/>
                  <a:gd name="T27" fmla="*/ 10 h 1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3" h="10">
                    <a:moveTo>
                      <a:pt x="7" y="0"/>
                    </a:moveTo>
                    <a:cubicBezTo>
                      <a:pt x="7" y="2"/>
                      <a:pt x="20" y="5"/>
                      <a:pt x="37" y="5"/>
                    </a:cubicBezTo>
                    <a:cubicBezTo>
                      <a:pt x="53" y="5"/>
                      <a:pt x="66" y="2"/>
                      <a:pt x="66" y="0"/>
                    </a:cubicBezTo>
                    <a:cubicBezTo>
                      <a:pt x="71" y="0"/>
                      <a:pt x="73" y="1"/>
                      <a:pt x="73" y="4"/>
                    </a:cubicBezTo>
                    <a:cubicBezTo>
                      <a:pt x="73" y="7"/>
                      <a:pt x="56" y="10"/>
                      <a:pt x="37" y="10"/>
                    </a:cubicBezTo>
                    <a:cubicBezTo>
                      <a:pt x="26" y="10"/>
                      <a:pt x="17" y="9"/>
                      <a:pt x="10" y="8"/>
                    </a:cubicBezTo>
                    <a:cubicBezTo>
                      <a:pt x="4" y="7"/>
                      <a:pt x="1" y="5"/>
                      <a:pt x="1" y="4"/>
                    </a:cubicBezTo>
                    <a:cubicBezTo>
                      <a:pt x="0" y="1"/>
                      <a:pt x="3" y="0"/>
                      <a:pt x="7" y="0"/>
                    </a:cubicBezTo>
                    <a:close/>
                  </a:path>
                </a:pathLst>
              </a:custGeom>
              <a:gradFill rotWithShape="1">
                <a:gsLst>
                  <a:gs pos="0">
                    <a:srgbClr val="4D4D4D"/>
                  </a:gs>
                  <a:gs pos="50000">
                    <a:srgbClr val="B2B2B2"/>
                  </a:gs>
                  <a:gs pos="100000">
                    <a:srgbClr val="4D4D4D"/>
                  </a:gs>
                </a:gsLst>
                <a:lin ang="0" scaled="1"/>
              </a:gradFill>
              <a:ln w="9525">
                <a:noFill/>
                <a:round/>
                <a:headEnd/>
                <a:tailEnd/>
              </a:ln>
            </p:spPr>
            <p:txBody>
              <a:bodyPr anchor="ctr"/>
              <a:lstStyle/>
              <a:p>
                <a:endParaRPr lang="en-US"/>
              </a:p>
            </p:txBody>
          </p:sp>
          <p:sp>
            <p:nvSpPr>
              <p:cNvPr id="56384" name="Freeform 113"/>
              <p:cNvSpPr>
                <a:spLocks/>
              </p:cNvSpPr>
              <p:nvPr/>
            </p:nvSpPr>
            <p:spPr bwMode="auto">
              <a:xfrm>
                <a:off x="1590" y="1757"/>
                <a:ext cx="323" cy="69"/>
              </a:xfrm>
              <a:custGeom>
                <a:avLst/>
                <a:gdLst>
                  <a:gd name="T0" fmla="*/ 1244390 w 70"/>
                  <a:gd name="T1" fmla="*/ 3003009 h 15"/>
                  <a:gd name="T2" fmla="*/ 7218883 w 70"/>
                  <a:gd name="T3" fmla="*/ 1392498 h 15"/>
                  <a:gd name="T4" fmla="*/ 12963023 w 70"/>
                  <a:gd name="T5" fmla="*/ 3003009 h 15"/>
                  <a:gd name="T6" fmla="*/ 14159460 w 70"/>
                  <a:gd name="T7" fmla="*/ 1610529 h 15"/>
                  <a:gd name="T8" fmla="*/ 7218883 w 70"/>
                  <a:gd name="T9" fmla="*/ 0 h 15"/>
                  <a:gd name="T10" fmla="*/ 0 w 70"/>
                  <a:gd name="T11" fmla="*/ 1610529 h 15"/>
                  <a:gd name="T12" fmla="*/ 1244390 w 70"/>
                  <a:gd name="T13" fmla="*/ 3003009 h 15"/>
                  <a:gd name="T14" fmla="*/ 0 60000 65536"/>
                  <a:gd name="T15" fmla="*/ 0 60000 65536"/>
                  <a:gd name="T16" fmla="*/ 0 60000 65536"/>
                  <a:gd name="T17" fmla="*/ 0 60000 65536"/>
                  <a:gd name="T18" fmla="*/ 0 60000 65536"/>
                  <a:gd name="T19" fmla="*/ 0 60000 65536"/>
                  <a:gd name="T20" fmla="*/ 0 60000 65536"/>
                  <a:gd name="T21" fmla="*/ 0 w 70"/>
                  <a:gd name="T22" fmla="*/ 0 h 15"/>
                  <a:gd name="T23" fmla="*/ 70 w 70"/>
                  <a:gd name="T24" fmla="*/ 15 h 1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0" h="15">
                    <a:moveTo>
                      <a:pt x="6" y="15"/>
                    </a:moveTo>
                    <a:cubicBezTo>
                      <a:pt x="6" y="11"/>
                      <a:pt x="19" y="7"/>
                      <a:pt x="35" y="7"/>
                    </a:cubicBezTo>
                    <a:cubicBezTo>
                      <a:pt x="50" y="7"/>
                      <a:pt x="63" y="11"/>
                      <a:pt x="63" y="15"/>
                    </a:cubicBezTo>
                    <a:cubicBezTo>
                      <a:pt x="67" y="15"/>
                      <a:pt x="70" y="13"/>
                      <a:pt x="69" y="8"/>
                    </a:cubicBezTo>
                    <a:cubicBezTo>
                      <a:pt x="69" y="4"/>
                      <a:pt x="54" y="0"/>
                      <a:pt x="35" y="0"/>
                    </a:cubicBezTo>
                    <a:cubicBezTo>
                      <a:pt x="16" y="0"/>
                      <a:pt x="0" y="4"/>
                      <a:pt x="0" y="8"/>
                    </a:cubicBezTo>
                    <a:cubicBezTo>
                      <a:pt x="0" y="13"/>
                      <a:pt x="2" y="15"/>
                      <a:pt x="6" y="15"/>
                    </a:cubicBezTo>
                    <a:close/>
                  </a:path>
                </a:pathLst>
              </a:custGeom>
              <a:gradFill rotWithShape="1">
                <a:gsLst>
                  <a:gs pos="0">
                    <a:srgbClr val="4D4D4D"/>
                  </a:gs>
                  <a:gs pos="50000">
                    <a:srgbClr val="B2B2B2"/>
                  </a:gs>
                  <a:gs pos="100000">
                    <a:srgbClr val="4D4D4D"/>
                  </a:gs>
                </a:gsLst>
                <a:lin ang="0" scaled="1"/>
              </a:gradFill>
              <a:ln w="9525">
                <a:noFill/>
                <a:round/>
                <a:headEnd/>
                <a:tailEnd/>
              </a:ln>
            </p:spPr>
            <p:txBody>
              <a:bodyPr anchor="ctr"/>
              <a:lstStyle/>
              <a:p>
                <a:endParaRPr lang="en-US"/>
              </a:p>
            </p:txBody>
          </p:sp>
          <p:sp>
            <p:nvSpPr>
              <p:cNvPr id="56385" name="Freeform 114"/>
              <p:cNvSpPr>
                <a:spLocks/>
              </p:cNvSpPr>
              <p:nvPr/>
            </p:nvSpPr>
            <p:spPr bwMode="auto">
              <a:xfrm>
                <a:off x="1599" y="1826"/>
                <a:ext cx="300" cy="37"/>
              </a:xfrm>
              <a:custGeom>
                <a:avLst/>
                <a:gdLst>
                  <a:gd name="T0" fmla="*/ 1246048 w 65"/>
                  <a:gd name="T1" fmla="*/ 1673732 h 8"/>
                  <a:gd name="T2" fmla="*/ 6785575 w 65"/>
                  <a:gd name="T3" fmla="*/ 861101 h 8"/>
                  <a:gd name="T4" fmla="*/ 12130014 w 65"/>
                  <a:gd name="T5" fmla="*/ 1673732 h 8"/>
                  <a:gd name="T6" fmla="*/ 13386986 w 65"/>
                  <a:gd name="T7" fmla="*/ 1036805 h 8"/>
                  <a:gd name="T8" fmla="*/ 6785575 w 65"/>
                  <a:gd name="T9" fmla="*/ 0 h 8"/>
                  <a:gd name="T10" fmla="*/ 1874492 w 65"/>
                  <a:gd name="T11" fmla="*/ 224174 h 8"/>
                  <a:gd name="T12" fmla="*/ 221898 w 65"/>
                  <a:gd name="T13" fmla="*/ 1036805 h 8"/>
                  <a:gd name="T14" fmla="*/ 1246048 w 65"/>
                  <a:gd name="T15" fmla="*/ 1673732 h 8"/>
                  <a:gd name="T16" fmla="*/ 0 60000 65536"/>
                  <a:gd name="T17" fmla="*/ 0 60000 65536"/>
                  <a:gd name="T18" fmla="*/ 0 60000 65536"/>
                  <a:gd name="T19" fmla="*/ 0 60000 65536"/>
                  <a:gd name="T20" fmla="*/ 0 60000 65536"/>
                  <a:gd name="T21" fmla="*/ 0 60000 65536"/>
                  <a:gd name="T22" fmla="*/ 0 60000 65536"/>
                  <a:gd name="T23" fmla="*/ 0 60000 65536"/>
                  <a:gd name="T24" fmla="*/ 0 w 65"/>
                  <a:gd name="T25" fmla="*/ 0 h 8"/>
                  <a:gd name="T26" fmla="*/ 65 w 65"/>
                  <a:gd name="T27" fmla="*/ 8 h 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5" h="8">
                    <a:moveTo>
                      <a:pt x="6" y="8"/>
                    </a:moveTo>
                    <a:cubicBezTo>
                      <a:pt x="6" y="6"/>
                      <a:pt x="18" y="4"/>
                      <a:pt x="33" y="4"/>
                    </a:cubicBezTo>
                    <a:cubicBezTo>
                      <a:pt x="47" y="4"/>
                      <a:pt x="59" y="6"/>
                      <a:pt x="59" y="8"/>
                    </a:cubicBezTo>
                    <a:cubicBezTo>
                      <a:pt x="63" y="8"/>
                      <a:pt x="65" y="7"/>
                      <a:pt x="65" y="5"/>
                    </a:cubicBezTo>
                    <a:cubicBezTo>
                      <a:pt x="65" y="2"/>
                      <a:pt x="50" y="0"/>
                      <a:pt x="33" y="0"/>
                    </a:cubicBezTo>
                    <a:cubicBezTo>
                      <a:pt x="23" y="0"/>
                      <a:pt x="15" y="0"/>
                      <a:pt x="9" y="1"/>
                    </a:cubicBezTo>
                    <a:cubicBezTo>
                      <a:pt x="4" y="2"/>
                      <a:pt x="1" y="3"/>
                      <a:pt x="1" y="5"/>
                    </a:cubicBezTo>
                    <a:cubicBezTo>
                      <a:pt x="0" y="7"/>
                      <a:pt x="2" y="8"/>
                      <a:pt x="6" y="8"/>
                    </a:cubicBezTo>
                    <a:close/>
                  </a:path>
                </a:pathLst>
              </a:custGeom>
              <a:gradFill rotWithShape="1">
                <a:gsLst>
                  <a:gs pos="0">
                    <a:srgbClr val="4D4D4D"/>
                  </a:gs>
                  <a:gs pos="50000">
                    <a:srgbClr val="B2B2B2"/>
                  </a:gs>
                  <a:gs pos="100000">
                    <a:srgbClr val="4D4D4D"/>
                  </a:gs>
                </a:gsLst>
                <a:lin ang="0" scaled="1"/>
              </a:gradFill>
              <a:ln w="9525">
                <a:noFill/>
                <a:round/>
                <a:headEnd/>
                <a:tailEnd/>
              </a:ln>
            </p:spPr>
            <p:txBody>
              <a:bodyPr anchor="ctr"/>
              <a:lstStyle/>
              <a:p>
                <a:endParaRPr lang="en-US"/>
              </a:p>
            </p:txBody>
          </p:sp>
          <p:sp>
            <p:nvSpPr>
              <p:cNvPr id="56386" name="Freeform 115"/>
              <p:cNvSpPr>
                <a:spLocks/>
              </p:cNvSpPr>
              <p:nvPr/>
            </p:nvSpPr>
            <p:spPr bwMode="auto">
              <a:xfrm>
                <a:off x="1613" y="1845"/>
                <a:ext cx="273" cy="921"/>
              </a:xfrm>
              <a:custGeom>
                <a:avLst/>
                <a:gdLst>
                  <a:gd name="T0" fmla="*/ 11756955 w 59"/>
                  <a:gd name="T1" fmla="*/ 864347 h 199"/>
                  <a:gd name="T2" fmla="*/ 11756955 w 59"/>
                  <a:gd name="T3" fmla="*/ 864347 h 199"/>
                  <a:gd name="T4" fmla="*/ 12395534 w 59"/>
                  <a:gd name="T5" fmla="*/ 40843533 h 199"/>
                  <a:gd name="T6" fmla="*/ 12395534 w 59"/>
                  <a:gd name="T7" fmla="*/ 40843533 h 199"/>
                  <a:gd name="T8" fmla="*/ 6310322 w 59"/>
                  <a:gd name="T9" fmla="*/ 41894639 h 199"/>
                  <a:gd name="T10" fmla="*/ 0 w 59"/>
                  <a:gd name="T11" fmla="*/ 40843533 h 199"/>
                  <a:gd name="T12" fmla="*/ 638580 w 59"/>
                  <a:gd name="T13" fmla="*/ 864347 h 199"/>
                  <a:gd name="T14" fmla="*/ 6310322 w 59"/>
                  <a:gd name="T15" fmla="*/ 0 h 199"/>
                  <a:gd name="T16" fmla="*/ 11756955 w 59"/>
                  <a:gd name="T17" fmla="*/ 864347 h 19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9"/>
                  <a:gd name="T28" fmla="*/ 0 h 199"/>
                  <a:gd name="T29" fmla="*/ 59 w 59"/>
                  <a:gd name="T30" fmla="*/ 199 h 19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9" h="199">
                    <a:moveTo>
                      <a:pt x="56" y="4"/>
                    </a:moveTo>
                    <a:lnTo>
                      <a:pt x="56" y="4"/>
                    </a:lnTo>
                    <a:lnTo>
                      <a:pt x="59" y="194"/>
                    </a:lnTo>
                    <a:cubicBezTo>
                      <a:pt x="58" y="197"/>
                      <a:pt x="45" y="199"/>
                      <a:pt x="30" y="199"/>
                    </a:cubicBezTo>
                    <a:cubicBezTo>
                      <a:pt x="13" y="199"/>
                      <a:pt x="0" y="196"/>
                      <a:pt x="0" y="194"/>
                    </a:cubicBezTo>
                    <a:lnTo>
                      <a:pt x="3" y="4"/>
                    </a:lnTo>
                    <a:cubicBezTo>
                      <a:pt x="3" y="2"/>
                      <a:pt x="15" y="0"/>
                      <a:pt x="30" y="0"/>
                    </a:cubicBezTo>
                    <a:cubicBezTo>
                      <a:pt x="44" y="0"/>
                      <a:pt x="56" y="2"/>
                      <a:pt x="56" y="4"/>
                    </a:cubicBezTo>
                    <a:close/>
                  </a:path>
                </a:pathLst>
              </a:custGeom>
              <a:gradFill rotWithShape="1">
                <a:gsLst>
                  <a:gs pos="0">
                    <a:srgbClr val="808080"/>
                  </a:gs>
                  <a:gs pos="50000">
                    <a:srgbClr val="EAEAEA"/>
                  </a:gs>
                  <a:gs pos="100000">
                    <a:srgbClr val="808080"/>
                  </a:gs>
                </a:gsLst>
                <a:lin ang="0" scaled="1"/>
              </a:gradFill>
              <a:ln w="9525">
                <a:noFill/>
                <a:round/>
                <a:headEnd/>
                <a:tailEnd/>
              </a:ln>
            </p:spPr>
            <p:txBody>
              <a:bodyPr anchor="ctr"/>
              <a:lstStyle/>
              <a:p>
                <a:endParaRPr lang="en-US"/>
              </a:p>
            </p:txBody>
          </p:sp>
          <p:sp>
            <p:nvSpPr>
              <p:cNvPr id="56387" name="Freeform 116"/>
              <p:cNvSpPr>
                <a:spLocks/>
              </p:cNvSpPr>
              <p:nvPr/>
            </p:nvSpPr>
            <p:spPr bwMode="auto">
              <a:xfrm>
                <a:off x="1738" y="1864"/>
                <a:ext cx="27" cy="884"/>
              </a:xfrm>
              <a:custGeom>
                <a:avLst/>
                <a:gdLst>
                  <a:gd name="T0" fmla="*/ 863604 w 6"/>
                  <a:gd name="T1" fmla="*/ 864524 h 191"/>
                  <a:gd name="T2" fmla="*/ 863604 w 6"/>
                  <a:gd name="T3" fmla="*/ 864524 h 191"/>
                  <a:gd name="T4" fmla="*/ 1003833 w 6"/>
                  <a:gd name="T5" fmla="*/ 39169704 h 191"/>
                  <a:gd name="T6" fmla="*/ 1003833 w 6"/>
                  <a:gd name="T7" fmla="*/ 39345874 h 191"/>
                  <a:gd name="T8" fmla="*/ 522427 w 6"/>
                  <a:gd name="T9" fmla="*/ 40210398 h 191"/>
                  <a:gd name="T10" fmla="*/ 0 w 6"/>
                  <a:gd name="T11" fmla="*/ 39169704 h 191"/>
                  <a:gd name="T12" fmla="*/ 0 w 6"/>
                  <a:gd name="T13" fmla="*/ 864524 h 191"/>
                  <a:gd name="T14" fmla="*/ 522427 w 6"/>
                  <a:gd name="T15" fmla="*/ 0 h 191"/>
                  <a:gd name="T16" fmla="*/ 863604 w 6"/>
                  <a:gd name="T17" fmla="*/ 864524 h 19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
                  <a:gd name="T28" fmla="*/ 0 h 191"/>
                  <a:gd name="T29" fmla="*/ 6 w 6"/>
                  <a:gd name="T30" fmla="*/ 191 h 19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 h="191">
                    <a:moveTo>
                      <a:pt x="5" y="4"/>
                    </a:moveTo>
                    <a:lnTo>
                      <a:pt x="5" y="4"/>
                    </a:lnTo>
                    <a:lnTo>
                      <a:pt x="6" y="186"/>
                    </a:lnTo>
                    <a:lnTo>
                      <a:pt x="6" y="187"/>
                    </a:lnTo>
                    <a:cubicBezTo>
                      <a:pt x="6" y="189"/>
                      <a:pt x="4" y="191"/>
                      <a:pt x="3" y="191"/>
                    </a:cubicBezTo>
                    <a:cubicBezTo>
                      <a:pt x="1" y="191"/>
                      <a:pt x="0" y="189"/>
                      <a:pt x="0" y="186"/>
                    </a:cubicBezTo>
                    <a:lnTo>
                      <a:pt x="0" y="4"/>
                    </a:lnTo>
                    <a:cubicBezTo>
                      <a:pt x="0" y="2"/>
                      <a:pt x="1" y="0"/>
                      <a:pt x="3" y="0"/>
                    </a:cubicBezTo>
                    <a:cubicBezTo>
                      <a:pt x="4" y="0"/>
                      <a:pt x="5" y="1"/>
                      <a:pt x="5" y="4"/>
                    </a:cubicBezTo>
                    <a:close/>
                  </a:path>
                </a:pathLst>
              </a:custGeom>
              <a:gradFill rotWithShape="1">
                <a:gsLst>
                  <a:gs pos="0">
                    <a:srgbClr val="808080"/>
                  </a:gs>
                  <a:gs pos="50000">
                    <a:srgbClr val="EAEAEA"/>
                  </a:gs>
                  <a:gs pos="100000">
                    <a:srgbClr val="808080"/>
                  </a:gs>
                </a:gsLst>
                <a:lin ang="0" scaled="1"/>
              </a:gradFill>
              <a:ln w="9525">
                <a:noFill/>
                <a:round/>
                <a:headEnd/>
                <a:tailEnd/>
              </a:ln>
            </p:spPr>
            <p:txBody>
              <a:bodyPr anchor="ctr"/>
              <a:lstStyle/>
              <a:p>
                <a:endParaRPr lang="en-US"/>
              </a:p>
            </p:txBody>
          </p:sp>
          <p:sp>
            <p:nvSpPr>
              <p:cNvPr id="56388" name="Freeform 117"/>
              <p:cNvSpPr>
                <a:spLocks/>
              </p:cNvSpPr>
              <p:nvPr/>
            </p:nvSpPr>
            <p:spPr bwMode="auto">
              <a:xfrm>
                <a:off x="1803" y="1869"/>
                <a:ext cx="27" cy="870"/>
              </a:xfrm>
              <a:custGeom>
                <a:avLst/>
                <a:gdLst>
                  <a:gd name="T0" fmla="*/ 673677 w 6"/>
                  <a:gd name="T1" fmla="*/ 863568 h 188"/>
                  <a:gd name="T2" fmla="*/ 673677 w 6"/>
                  <a:gd name="T3" fmla="*/ 863568 h 188"/>
                  <a:gd name="T4" fmla="*/ 1003833 w 6"/>
                  <a:gd name="T5" fmla="*/ 38676587 h 188"/>
                  <a:gd name="T6" fmla="*/ 1003833 w 6"/>
                  <a:gd name="T7" fmla="*/ 38676587 h 188"/>
                  <a:gd name="T8" fmla="*/ 673677 w 6"/>
                  <a:gd name="T9" fmla="*/ 39540654 h 188"/>
                  <a:gd name="T10" fmla="*/ 191912 w 6"/>
                  <a:gd name="T11" fmla="*/ 38676587 h 188"/>
                  <a:gd name="T12" fmla="*/ 0 w 6"/>
                  <a:gd name="T13" fmla="*/ 863568 h 188"/>
                  <a:gd name="T14" fmla="*/ 341537 w 6"/>
                  <a:gd name="T15" fmla="*/ 0 h 188"/>
                  <a:gd name="T16" fmla="*/ 673677 w 6"/>
                  <a:gd name="T17" fmla="*/ 863568 h 18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
                  <a:gd name="T28" fmla="*/ 0 h 188"/>
                  <a:gd name="T29" fmla="*/ 6 w 6"/>
                  <a:gd name="T30" fmla="*/ 188 h 18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 h="188">
                    <a:moveTo>
                      <a:pt x="4" y="4"/>
                    </a:moveTo>
                    <a:lnTo>
                      <a:pt x="4" y="4"/>
                    </a:lnTo>
                    <a:lnTo>
                      <a:pt x="6" y="184"/>
                    </a:lnTo>
                    <a:cubicBezTo>
                      <a:pt x="6" y="186"/>
                      <a:pt x="5" y="188"/>
                      <a:pt x="4" y="188"/>
                    </a:cubicBezTo>
                    <a:cubicBezTo>
                      <a:pt x="2" y="188"/>
                      <a:pt x="1" y="186"/>
                      <a:pt x="1" y="184"/>
                    </a:cubicBezTo>
                    <a:lnTo>
                      <a:pt x="0" y="4"/>
                    </a:lnTo>
                    <a:cubicBezTo>
                      <a:pt x="0" y="2"/>
                      <a:pt x="1" y="0"/>
                      <a:pt x="2" y="0"/>
                    </a:cubicBezTo>
                    <a:cubicBezTo>
                      <a:pt x="3" y="0"/>
                      <a:pt x="4" y="2"/>
                      <a:pt x="4" y="4"/>
                    </a:cubicBezTo>
                    <a:close/>
                  </a:path>
                </a:pathLst>
              </a:custGeom>
              <a:gradFill rotWithShape="1">
                <a:gsLst>
                  <a:gs pos="0">
                    <a:srgbClr val="808080"/>
                  </a:gs>
                  <a:gs pos="50000">
                    <a:srgbClr val="EAEAEA"/>
                  </a:gs>
                  <a:gs pos="100000">
                    <a:srgbClr val="808080"/>
                  </a:gs>
                </a:gsLst>
                <a:lin ang="0" scaled="1"/>
              </a:gradFill>
              <a:ln w="9525">
                <a:noFill/>
                <a:round/>
                <a:headEnd/>
                <a:tailEnd/>
              </a:ln>
            </p:spPr>
            <p:txBody>
              <a:bodyPr anchor="ctr"/>
              <a:lstStyle/>
              <a:p>
                <a:endParaRPr lang="en-US"/>
              </a:p>
            </p:txBody>
          </p:sp>
          <p:sp>
            <p:nvSpPr>
              <p:cNvPr id="56389" name="Freeform 118"/>
              <p:cNvSpPr>
                <a:spLocks/>
              </p:cNvSpPr>
              <p:nvPr/>
            </p:nvSpPr>
            <p:spPr bwMode="auto">
              <a:xfrm>
                <a:off x="1844" y="1882"/>
                <a:ext cx="19" cy="848"/>
              </a:xfrm>
              <a:custGeom>
                <a:avLst/>
                <a:gdLst>
                  <a:gd name="T0" fmla="*/ 539063 w 4"/>
                  <a:gd name="T1" fmla="*/ 643178 h 183"/>
                  <a:gd name="T2" fmla="*/ 539063 w 4"/>
                  <a:gd name="T3" fmla="*/ 643178 h 183"/>
                  <a:gd name="T4" fmla="*/ 1032393 w 4"/>
                  <a:gd name="T5" fmla="*/ 38029154 h 183"/>
                  <a:gd name="T6" fmla="*/ 1032393 w 4"/>
                  <a:gd name="T7" fmla="*/ 38029154 h 183"/>
                  <a:gd name="T8" fmla="*/ 756950 w 4"/>
                  <a:gd name="T9" fmla="*/ 38909879 h 183"/>
                  <a:gd name="T10" fmla="*/ 539063 w 4"/>
                  <a:gd name="T11" fmla="*/ 38029154 h 183"/>
                  <a:gd name="T12" fmla="*/ 0 w 4"/>
                  <a:gd name="T13" fmla="*/ 643178 h 183"/>
                  <a:gd name="T14" fmla="*/ 275419 w 4"/>
                  <a:gd name="T15" fmla="*/ 0 h 183"/>
                  <a:gd name="T16" fmla="*/ 539063 w 4"/>
                  <a:gd name="T17" fmla="*/ 643178 h 18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
                  <a:gd name="T28" fmla="*/ 0 h 183"/>
                  <a:gd name="T29" fmla="*/ 4 w 4"/>
                  <a:gd name="T30" fmla="*/ 183 h 18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 h="183">
                    <a:moveTo>
                      <a:pt x="2" y="3"/>
                    </a:moveTo>
                    <a:lnTo>
                      <a:pt x="2" y="3"/>
                    </a:lnTo>
                    <a:lnTo>
                      <a:pt x="4" y="179"/>
                    </a:lnTo>
                    <a:cubicBezTo>
                      <a:pt x="4" y="181"/>
                      <a:pt x="4" y="183"/>
                      <a:pt x="3" y="183"/>
                    </a:cubicBezTo>
                    <a:cubicBezTo>
                      <a:pt x="3" y="183"/>
                      <a:pt x="2" y="181"/>
                      <a:pt x="2" y="179"/>
                    </a:cubicBezTo>
                    <a:lnTo>
                      <a:pt x="0" y="3"/>
                    </a:lnTo>
                    <a:cubicBezTo>
                      <a:pt x="0" y="1"/>
                      <a:pt x="1" y="0"/>
                      <a:pt x="1" y="0"/>
                    </a:cubicBezTo>
                    <a:cubicBezTo>
                      <a:pt x="2" y="0"/>
                      <a:pt x="2" y="1"/>
                      <a:pt x="2" y="3"/>
                    </a:cubicBezTo>
                    <a:close/>
                  </a:path>
                </a:pathLst>
              </a:custGeom>
              <a:gradFill rotWithShape="1">
                <a:gsLst>
                  <a:gs pos="0">
                    <a:srgbClr val="808080"/>
                  </a:gs>
                  <a:gs pos="50000">
                    <a:srgbClr val="EAEAEA"/>
                  </a:gs>
                  <a:gs pos="100000">
                    <a:srgbClr val="808080"/>
                  </a:gs>
                </a:gsLst>
                <a:lin ang="0" scaled="1"/>
              </a:gradFill>
              <a:ln w="9525">
                <a:noFill/>
                <a:round/>
                <a:headEnd/>
                <a:tailEnd/>
              </a:ln>
            </p:spPr>
            <p:txBody>
              <a:bodyPr anchor="ctr"/>
              <a:lstStyle/>
              <a:p>
                <a:endParaRPr lang="en-US"/>
              </a:p>
            </p:txBody>
          </p:sp>
          <p:sp>
            <p:nvSpPr>
              <p:cNvPr id="56390" name="Freeform 119"/>
              <p:cNvSpPr>
                <a:spLocks/>
              </p:cNvSpPr>
              <p:nvPr/>
            </p:nvSpPr>
            <p:spPr bwMode="auto">
              <a:xfrm>
                <a:off x="1863" y="1882"/>
                <a:ext cx="14" cy="842"/>
              </a:xfrm>
              <a:custGeom>
                <a:avLst/>
                <a:gdLst>
                  <a:gd name="T0" fmla="*/ 236703 w 3"/>
                  <a:gd name="T1" fmla="*/ 862555 h 182"/>
                  <a:gd name="T2" fmla="*/ 236703 w 3"/>
                  <a:gd name="T3" fmla="*/ 862555 h 182"/>
                  <a:gd name="T4" fmla="*/ 670647 w 3"/>
                  <a:gd name="T5" fmla="*/ 37336682 h 182"/>
                  <a:gd name="T6" fmla="*/ 670647 w 3"/>
                  <a:gd name="T7" fmla="*/ 37563449 h 182"/>
                  <a:gd name="T8" fmla="*/ 670647 w 3"/>
                  <a:gd name="T9" fmla="*/ 38190637 h 182"/>
                  <a:gd name="T10" fmla="*/ 433967 w 3"/>
                  <a:gd name="T11" fmla="*/ 37336682 h 182"/>
                  <a:gd name="T12" fmla="*/ 0 w 3"/>
                  <a:gd name="T13" fmla="*/ 862555 h 182"/>
                  <a:gd name="T14" fmla="*/ 236703 w 3"/>
                  <a:gd name="T15" fmla="*/ 0 h 182"/>
                  <a:gd name="T16" fmla="*/ 236703 w 3"/>
                  <a:gd name="T17" fmla="*/ 862555 h 18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
                  <a:gd name="T28" fmla="*/ 0 h 182"/>
                  <a:gd name="T29" fmla="*/ 3 w 3"/>
                  <a:gd name="T30" fmla="*/ 182 h 18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 h="182">
                    <a:moveTo>
                      <a:pt x="1" y="4"/>
                    </a:moveTo>
                    <a:lnTo>
                      <a:pt x="1" y="4"/>
                    </a:lnTo>
                    <a:lnTo>
                      <a:pt x="3" y="178"/>
                    </a:lnTo>
                    <a:lnTo>
                      <a:pt x="3" y="179"/>
                    </a:lnTo>
                    <a:cubicBezTo>
                      <a:pt x="3" y="181"/>
                      <a:pt x="3" y="182"/>
                      <a:pt x="3" y="182"/>
                    </a:cubicBezTo>
                    <a:cubicBezTo>
                      <a:pt x="2" y="182"/>
                      <a:pt x="2" y="181"/>
                      <a:pt x="2" y="178"/>
                    </a:cubicBezTo>
                    <a:lnTo>
                      <a:pt x="0" y="4"/>
                    </a:lnTo>
                    <a:cubicBezTo>
                      <a:pt x="0" y="2"/>
                      <a:pt x="0" y="0"/>
                      <a:pt x="1" y="0"/>
                    </a:cubicBezTo>
                    <a:cubicBezTo>
                      <a:pt x="1" y="0"/>
                      <a:pt x="1" y="2"/>
                      <a:pt x="1" y="4"/>
                    </a:cubicBezTo>
                    <a:close/>
                  </a:path>
                </a:pathLst>
              </a:custGeom>
              <a:gradFill rotWithShape="1">
                <a:gsLst>
                  <a:gs pos="0">
                    <a:srgbClr val="808080"/>
                  </a:gs>
                  <a:gs pos="50000">
                    <a:srgbClr val="EAEAEA"/>
                  </a:gs>
                  <a:gs pos="100000">
                    <a:srgbClr val="808080"/>
                  </a:gs>
                </a:gsLst>
                <a:lin ang="0" scaled="1"/>
              </a:gradFill>
              <a:ln w="9525">
                <a:noFill/>
                <a:round/>
                <a:headEnd/>
                <a:tailEnd/>
              </a:ln>
            </p:spPr>
            <p:txBody>
              <a:bodyPr anchor="ctr"/>
              <a:lstStyle/>
              <a:p>
                <a:endParaRPr lang="en-US"/>
              </a:p>
            </p:txBody>
          </p:sp>
          <p:sp>
            <p:nvSpPr>
              <p:cNvPr id="56391" name="Freeform 120"/>
              <p:cNvSpPr>
                <a:spLocks/>
              </p:cNvSpPr>
              <p:nvPr/>
            </p:nvSpPr>
            <p:spPr bwMode="auto">
              <a:xfrm>
                <a:off x="1669" y="1869"/>
                <a:ext cx="27" cy="870"/>
              </a:xfrm>
              <a:custGeom>
                <a:avLst/>
                <a:gdLst>
                  <a:gd name="T0" fmla="*/ 341537 w 6"/>
                  <a:gd name="T1" fmla="*/ 863568 h 188"/>
                  <a:gd name="T2" fmla="*/ 341537 w 6"/>
                  <a:gd name="T3" fmla="*/ 863568 h 188"/>
                  <a:gd name="T4" fmla="*/ 0 w 6"/>
                  <a:gd name="T5" fmla="*/ 38676587 h 188"/>
                  <a:gd name="T6" fmla="*/ 0 w 6"/>
                  <a:gd name="T7" fmla="*/ 38676587 h 188"/>
                  <a:gd name="T8" fmla="*/ 341537 w 6"/>
                  <a:gd name="T9" fmla="*/ 39540654 h 188"/>
                  <a:gd name="T10" fmla="*/ 863604 w 6"/>
                  <a:gd name="T11" fmla="*/ 38676587 h 188"/>
                  <a:gd name="T12" fmla="*/ 1003833 w 6"/>
                  <a:gd name="T13" fmla="*/ 863568 h 188"/>
                  <a:gd name="T14" fmla="*/ 673677 w 6"/>
                  <a:gd name="T15" fmla="*/ 0 h 188"/>
                  <a:gd name="T16" fmla="*/ 341537 w 6"/>
                  <a:gd name="T17" fmla="*/ 863568 h 18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
                  <a:gd name="T28" fmla="*/ 0 h 188"/>
                  <a:gd name="T29" fmla="*/ 6 w 6"/>
                  <a:gd name="T30" fmla="*/ 188 h 18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 h="188">
                    <a:moveTo>
                      <a:pt x="2" y="4"/>
                    </a:moveTo>
                    <a:lnTo>
                      <a:pt x="2" y="4"/>
                    </a:lnTo>
                    <a:lnTo>
                      <a:pt x="0" y="184"/>
                    </a:lnTo>
                    <a:cubicBezTo>
                      <a:pt x="0" y="186"/>
                      <a:pt x="1" y="188"/>
                      <a:pt x="2" y="188"/>
                    </a:cubicBezTo>
                    <a:cubicBezTo>
                      <a:pt x="4" y="188"/>
                      <a:pt x="5" y="186"/>
                      <a:pt x="5" y="184"/>
                    </a:cubicBezTo>
                    <a:lnTo>
                      <a:pt x="6" y="4"/>
                    </a:lnTo>
                    <a:cubicBezTo>
                      <a:pt x="6" y="2"/>
                      <a:pt x="6" y="0"/>
                      <a:pt x="4" y="0"/>
                    </a:cubicBezTo>
                    <a:cubicBezTo>
                      <a:pt x="3" y="0"/>
                      <a:pt x="3" y="2"/>
                      <a:pt x="2" y="4"/>
                    </a:cubicBezTo>
                    <a:close/>
                  </a:path>
                </a:pathLst>
              </a:custGeom>
              <a:gradFill rotWithShape="1">
                <a:gsLst>
                  <a:gs pos="0">
                    <a:srgbClr val="808080"/>
                  </a:gs>
                  <a:gs pos="50000">
                    <a:srgbClr val="EAEAEA"/>
                  </a:gs>
                  <a:gs pos="100000">
                    <a:srgbClr val="808080"/>
                  </a:gs>
                </a:gsLst>
                <a:lin ang="0" scaled="1"/>
              </a:gradFill>
              <a:ln w="9525">
                <a:noFill/>
                <a:round/>
                <a:headEnd/>
                <a:tailEnd/>
              </a:ln>
            </p:spPr>
            <p:txBody>
              <a:bodyPr anchor="ctr"/>
              <a:lstStyle/>
              <a:p>
                <a:endParaRPr lang="en-US"/>
              </a:p>
            </p:txBody>
          </p:sp>
          <p:sp>
            <p:nvSpPr>
              <p:cNvPr id="56392" name="Freeform 121"/>
              <p:cNvSpPr>
                <a:spLocks/>
              </p:cNvSpPr>
              <p:nvPr/>
            </p:nvSpPr>
            <p:spPr bwMode="auto">
              <a:xfrm>
                <a:off x="1636" y="1882"/>
                <a:ext cx="18" cy="848"/>
              </a:xfrm>
              <a:custGeom>
                <a:avLst/>
                <a:gdLst>
                  <a:gd name="T0" fmla="*/ 332140 w 4"/>
                  <a:gd name="T1" fmla="*/ 643178 h 183"/>
                  <a:gd name="T2" fmla="*/ 332140 w 4"/>
                  <a:gd name="T3" fmla="*/ 643178 h 183"/>
                  <a:gd name="T4" fmla="*/ 0 w 4"/>
                  <a:gd name="T5" fmla="*/ 38029154 h 183"/>
                  <a:gd name="T6" fmla="*/ 0 w 4"/>
                  <a:gd name="T7" fmla="*/ 38029154 h 183"/>
                  <a:gd name="T8" fmla="*/ 182430 w 4"/>
                  <a:gd name="T9" fmla="*/ 38909879 h 183"/>
                  <a:gd name="T10" fmla="*/ 332140 w 4"/>
                  <a:gd name="T11" fmla="*/ 38029154 h 183"/>
                  <a:gd name="T12" fmla="*/ 671670 w 4"/>
                  <a:gd name="T13" fmla="*/ 643178 h 183"/>
                  <a:gd name="T14" fmla="*/ 481401 w 4"/>
                  <a:gd name="T15" fmla="*/ 0 h 183"/>
                  <a:gd name="T16" fmla="*/ 332140 w 4"/>
                  <a:gd name="T17" fmla="*/ 643178 h 18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
                  <a:gd name="T28" fmla="*/ 0 h 183"/>
                  <a:gd name="T29" fmla="*/ 4 w 4"/>
                  <a:gd name="T30" fmla="*/ 183 h 18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 h="183">
                    <a:moveTo>
                      <a:pt x="2" y="3"/>
                    </a:moveTo>
                    <a:lnTo>
                      <a:pt x="2" y="3"/>
                    </a:lnTo>
                    <a:lnTo>
                      <a:pt x="0" y="179"/>
                    </a:lnTo>
                    <a:cubicBezTo>
                      <a:pt x="0" y="181"/>
                      <a:pt x="0" y="183"/>
                      <a:pt x="1" y="183"/>
                    </a:cubicBezTo>
                    <a:cubicBezTo>
                      <a:pt x="2" y="183"/>
                      <a:pt x="2" y="181"/>
                      <a:pt x="2" y="179"/>
                    </a:cubicBezTo>
                    <a:lnTo>
                      <a:pt x="4" y="3"/>
                    </a:lnTo>
                    <a:cubicBezTo>
                      <a:pt x="4" y="1"/>
                      <a:pt x="4" y="0"/>
                      <a:pt x="3" y="0"/>
                    </a:cubicBezTo>
                    <a:cubicBezTo>
                      <a:pt x="2" y="0"/>
                      <a:pt x="2" y="1"/>
                      <a:pt x="2" y="3"/>
                    </a:cubicBezTo>
                    <a:close/>
                  </a:path>
                </a:pathLst>
              </a:custGeom>
              <a:gradFill rotWithShape="1">
                <a:gsLst>
                  <a:gs pos="0">
                    <a:srgbClr val="808080"/>
                  </a:gs>
                  <a:gs pos="50000">
                    <a:srgbClr val="EAEAEA"/>
                  </a:gs>
                  <a:gs pos="100000">
                    <a:srgbClr val="808080"/>
                  </a:gs>
                </a:gsLst>
                <a:lin ang="0" scaled="1"/>
              </a:gradFill>
              <a:ln w="9525">
                <a:noFill/>
                <a:round/>
                <a:headEnd/>
                <a:tailEnd/>
              </a:ln>
            </p:spPr>
            <p:txBody>
              <a:bodyPr anchor="ctr"/>
              <a:lstStyle/>
              <a:p>
                <a:endParaRPr lang="en-US"/>
              </a:p>
            </p:txBody>
          </p:sp>
          <p:sp>
            <p:nvSpPr>
              <p:cNvPr id="56393" name="Freeform 122"/>
              <p:cNvSpPr>
                <a:spLocks/>
              </p:cNvSpPr>
              <p:nvPr/>
            </p:nvSpPr>
            <p:spPr bwMode="auto">
              <a:xfrm>
                <a:off x="1623" y="1882"/>
                <a:ext cx="13" cy="842"/>
              </a:xfrm>
              <a:custGeom>
                <a:avLst/>
                <a:gdLst>
                  <a:gd name="T0" fmla="*/ 258102 w 3"/>
                  <a:gd name="T1" fmla="*/ 862555 h 182"/>
                  <a:gd name="T2" fmla="*/ 258102 w 3"/>
                  <a:gd name="T3" fmla="*/ 862555 h 182"/>
                  <a:gd name="T4" fmla="*/ 0 w 3"/>
                  <a:gd name="T5" fmla="*/ 37336682 h 182"/>
                  <a:gd name="T6" fmla="*/ 0 w 3"/>
                  <a:gd name="T7" fmla="*/ 37563449 h 182"/>
                  <a:gd name="T8" fmla="*/ 113191 w 3"/>
                  <a:gd name="T9" fmla="*/ 38190637 h 182"/>
                  <a:gd name="T10" fmla="*/ 113191 w 3"/>
                  <a:gd name="T11" fmla="*/ 37336682 h 182"/>
                  <a:gd name="T12" fmla="*/ 371293 w 3"/>
                  <a:gd name="T13" fmla="*/ 862555 h 182"/>
                  <a:gd name="T14" fmla="*/ 371293 w 3"/>
                  <a:gd name="T15" fmla="*/ 0 h 182"/>
                  <a:gd name="T16" fmla="*/ 258102 w 3"/>
                  <a:gd name="T17" fmla="*/ 862555 h 18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
                  <a:gd name="T28" fmla="*/ 0 h 182"/>
                  <a:gd name="T29" fmla="*/ 3 w 3"/>
                  <a:gd name="T30" fmla="*/ 182 h 18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 h="182">
                    <a:moveTo>
                      <a:pt x="2" y="4"/>
                    </a:moveTo>
                    <a:lnTo>
                      <a:pt x="2" y="4"/>
                    </a:lnTo>
                    <a:lnTo>
                      <a:pt x="0" y="178"/>
                    </a:lnTo>
                    <a:lnTo>
                      <a:pt x="0" y="179"/>
                    </a:lnTo>
                    <a:cubicBezTo>
                      <a:pt x="0" y="181"/>
                      <a:pt x="0" y="182"/>
                      <a:pt x="1" y="182"/>
                    </a:cubicBezTo>
                    <a:cubicBezTo>
                      <a:pt x="1" y="182"/>
                      <a:pt x="1" y="181"/>
                      <a:pt x="1" y="178"/>
                    </a:cubicBezTo>
                    <a:lnTo>
                      <a:pt x="3" y="4"/>
                    </a:lnTo>
                    <a:cubicBezTo>
                      <a:pt x="3" y="2"/>
                      <a:pt x="3" y="0"/>
                      <a:pt x="3" y="0"/>
                    </a:cubicBezTo>
                    <a:cubicBezTo>
                      <a:pt x="2" y="0"/>
                      <a:pt x="2" y="2"/>
                      <a:pt x="2" y="4"/>
                    </a:cubicBezTo>
                    <a:close/>
                  </a:path>
                </a:pathLst>
              </a:custGeom>
              <a:gradFill rotWithShape="1">
                <a:gsLst>
                  <a:gs pos="0">
                    <a:srgbClr val="808080"/>
                  </a:gs>
                  <a:gs pos="50000">
                    <a:srgbClr val="EAEAEA"/>
                  </a:gs>
                  <a:gs pos="100000">
                    <a:srgbClr val="808080"/>
                  </a:gs>
                </a:gsLst>
                <a:lin ang="0" scaled="1"/>
              </a:gradFill>
              <a:ln w="9525">
                <a:noFill/>
                <a:round/>
                <a:headEnd/>
                <a:tailEnd/>
              </a:ln>
            </p:spPr>
            <p:txBody>
              <a:bodyPr anchor="ctr"/>
              <a:lstStyle/>
              <a:p>
                <a:endParaRPr lang="en-US"/>
              </a:p>
            </p:txBody>
          </p:sp>
        </p:grpSp>
        <p:grpSp>
          <p:nvGrpSpPr>
            <p:cNvPr id="56365" name="Group 123"/>
            <p:cNvGrpSpPr>
              <a:grpSpLocks/>
            </p:cNvGrpSpPr>
            <p:nvPr/>
          </p:nvGrpSpPr>
          <p:grpSpPr bwMode="auto">
            <a:xfrm>
              <a:off x="862" y="1541"/>
              <a:ext cx="1926" cy="1550"/>
              <a:chOff x="-207" y="1347"/>
              <a:chExt cx="2139" cy="1517"/>
            </a:xfrm>
          </p:grpSpPr>
          <p:sp>
            <p:nvSpPr>
              <p:cNvPr id="56366" name="Freeform 124"/>
              <p:cNvSpPr>
                <a:spLocks/>
              </p:cNvSpPr>
              <p:nvPr/>
            </p:nvSpPr>
            <p:spPr bwMode="auto">
              <a:xfrm>
                <a:off x="1604" y="2776"/>
                <a:ext cx="291" cy="46"/>
              </a:xfrm>
              <a:custGeom>
                <a:avLst/>
                <a:gdLst>
                  <a:gd name="T0" fmla="*/ 13053079 w 63"/>
                  <a:gd name="T1" fmla="*/ 389050 h 10"/>
                  <a:gd name="T2" fmla="*/ 12655702 w 63"/>
                  <a:gd name="T3" fmla="*/ 0 h 10"/>
                  <a:gd name="T4" fmla="*/ 630916 w 63"/>
                  <a:gd name="T5" fmla="*/ 0 h 10"/>
                  <a:gd name="T6" fmla="*/ 0 w 63"/>
                  <a:gd name="T7" fmla="*/ 389050 h 10"/>
                  <a:gd name="T8" fmla="*/ 6642371 w 63"/>
                  <a:gd name="T9" fmla="*/ 2008148 h 10"/>
                  <a:gd name="T10" fmla="*/ 13053079 w 63"/>
                  <a:gd name="T11" fmla="*/ 389050 h 10"/>
                  <a:gd name="T12" fmla="*/ 0 60000 65536"/>
                  <a:gd name="T13" fmla="*/ 0 60000 65536"/>
                  <a:gd name="T14" fmla="*/ 0 60000 65536"/>
                  <a:gd name="T15" fmla="*/ 0 60000 65536"/>
                  <a:gd name="T16" fmla="*/ 0 60000 65536"/>
                  <a:gd name="T17" fmla="*/ 0 60000 65536"/>
                  <a:gd name="T18" fmla="*/ 0 w 63"/>
                  <a:gd name="T19" fmla="*/ 0 h 10"/>
                  <a:gd name="T20" fmla="*/ 63 w 63"/>
                  <a:gd name="T21" fmla="*/ 10 h 10"/>
                </a:gdLst>
                <a:ahLst/>
                <a:cxnLst>
                  <a:cxn ang="T12">
                    <a:pos x="T0" y="T1"/>
                  </a:cxn>
                  <a:cxn ang="T13">
                    <a:pos x="T2" y="T3"/>
                  </a:cxn>
                  <a:cxn ang="T14">
                    <a:pos x="T4" y="T5"/>
                  </a:cxn>
                  <a:cxn ang="T15">
                    <a:pos x="T6" y="T7"/>
                  </a:cxn>
                  <a:cxn ang="T16">
                    <a:pos x="T8" y="T9"/>
                  </a:cxn>
                  <a:cxn ang="T17">
                    <a:pos x="T10" y="T11"/>
                  </a:cxn>
                </a:cxnLst>
                <a:rect l="T18" t="T19" r="T20" b="T21"/>
                <a:pathLst>
                  <a:path w="63" h="10">
                    <a:moveTo>
                      <a:pt x="63" y="2"/>
                    </a:moveTo>
                    <a:cubicBezTo>
                      <a:pt x="62" y="2"/>
                      <a:pt x="61" y="1"/>
                      <a:pt x="61" y="0"/>
                    </a:cubicBezTo>
                    <a:cubicBezTo>
                      <a:pt x="47" y="3"/>
                      <a:pt x="16" y="3"/>
                      <a:pt x="3" y="0"/>
                    </a:cubicBezTo>
                    <a:cubicBezTo>
                      <a:pt x="2" y="1"/>
                      <a:pt x="1" y="2"/>
                      <a:pt x="0" y="2"/>
                    </a:cubicBezTo>
                    <a:cubicBezTo>
                      <a:pt x="0" y="7"/>
                      <a:pt x="14" y="10"/>
                      <a:pt x="32" y="10"/>
                    </a:cubicBezTo>
                    <a:cubicBezTo>
                      <a:pt x="49" y="10"/>
                      <a:pt x="63" y="7"/>
                      <a:pt x="63" y="2"/>
                    </a:cubicBezTo>
                    <a:close/>
                  </a:path>
                </a:pathLst>
              </a:custGeom>
              <a:gradFill rotWithShape="1">
                <a:gsLst>
                  <a:gs pos="0">
                    <a:srgbClr val="333333"/>
                  </a:gs>
                  <a:gs pos="50000">
                    <a:srgbClr val="777777"/>
                  </a:gs>
                  <a:gs pos="100000">
                    <a:srgbClr val="333333"/>
                  </a:gs>
                </a:gsLst>
                <a:lin ang="0" scaled="1"/>
              </a:gradFill>
              <a:ln w="9525">
                <a:noFill/>
                <a:round/>
                <a:headEnd/>
                <a:tailEnd/>
              </a:ln>
            </p:spPr>
            <p:txBody>
              <a:bodyPr anchor="ctr"/>
              <a:lstStyle/>
              <a:p>
                <a:endParaRPr lang="en-US"/>
              </a:p>
            </p:txBody>
          </p:sp>
          <p:sp>
            <p:nvSpPr>
              <p:cNvPr id="56367" name="Freeform 125"/>
              <p:cNvSpPr>
                <a:spLocks/>
              </p:cNvSpPr>
              <p:nvPr/>
            </p:nvSpPr>
            <p:spPr bwMode="auto">
              <a:xfrm>
                <a:off x="1618" y="1790"/>
                <a:ext cx="263" cy="46"/>
              </a:xfrm>
              <a:custGeom>
                <a:avLst/>
                <a:gdLst>
                  <a:gd name="T0" fmla="*/ 11704766 w 57"/>
                  <a:gd name="T1" fmla="*/ 1610529 h 10"/>
                  <a:gd name="T2" fmla="*/ 11309574 w 57"/>
                  <a:gd name="T3" fmla="*/ 2008148 h 10"/>
                  <a:gd name="T4" fmla="*/ 627292 w 57"/>
                  <a:gd name="T5" fmla="*/ 2008148 h 10"/>
                  <a:gd name="T6" fmla="*/ 0 w 57"/>
                  <a:gd name="T7" fmla="*/ 1610529 h 10"/>
                  <a:gd name="T8" fmla="*/ 5962354 w 57"/>
                  <a:gd name="T9" fmla="*/ 0 h 10"/>
                  <a:gd name="T10" fmla="*/ 11704766 w 57"/>
                  <a:gd name="T11" fmla="*/ 1610529 h 10"/>
                  <a:gd name="T12" fmla="*/ 0 60000 65536"/>
                  <a:gd name="T13" fmla="*/ 0 60000 65536"/>
                  <a:gd name="T14" fmla="*/ 0 60000 65536"/>
                  <a:gd name="T15" fmla="*/ 0 60000 65536"/>
                  <a:gd name="T16" fmla="*/ 0 60000 65536"/>
                  <a:gd name="T17" fmla="*/ 0 60000 65536"/>
                  <a:gd name="T18" fmla="*/ 0 w 57"/>
                  <a:gd name="T19" fmla="*/ 0 h 10"/>
                  <a:gd name="T20" fmla="*/ 57 w 57"/>
                  <a:gd name="T21" fmla="*/ 10 h 10"/>
                </a:gdLst>
                <a:ahLst/>
                <a:cxnLst>
                  <a:cxn ang="T12">
                    <a:pos x="T0" y="T1"/>
                  </a:cxn>
                  <a:cxn ang="T13">
                    <a:pos x="T2" y="T3"/>
                  </a:cxn>
                  <a:cxn ang="T14">
                    <a:pos x="T4" y="T5"/>
                  </a:cxn>
                  <a:cxn ang="T15">
                    <a:pos x="T6" y="T7"/>
                  </a:cxn>
                  <a:cxn ang="T16">
                    <a:pos x="T8" y="T9"/>
                  </a:cxn>
                  <a:cxn ang="T17">
                    <a:pos x="T10" y="T11"/>
                  </a:cxn>
                </a:cxnLst>
                <a:rect l="T18" t="T19" r="T20" b="T21"/>
                <a:pathLst>
                  <a:path w="57" h="10">
                    <a:moveTo>
                      <a:pt x="57" y="8"/>
                    </a:moveTo>
                    <a:cubicBezTo>
                      <a:pt x="56" y="8"/>
                      <a:pt x="55" y="9"/>
                      <a:pt x="55" y="10"/>
                    </a:cubicBezTo>
                    <a:cubicBezTo>
                      <a:pt x="43" y="7"/>
                      <a:pt x="15" y="7"/>
                      <a:pt x="3" y="10"/>
                    </a:cubicBezTo>
                    <a:cubicBezTo>
                      <a:pt x="2" y="9"/>
                      <a:pt x="2" y="8"/>
                      <a:pt x="0" y="8"/>
                    </a:cubicBezTo>
                    <a:cubicBezTo>
                      <a:pt x="0" y="4"/>
                      <a:pt x="13" y="0"/>
                      <a:pt x="29" y="0"/>
                    </a:cubicBezTo>
                    <a:cubicBezTo>
                      <a:pt x="44" y="0"/>
                      <a:pt x="57" y="4"/>
                      <a:pt x="57" y="8"/>
                    </a:cubicBezTo>
                    <a:close/>
                  </a:path>
                </a:pathLst>
              </a:custGeom>
              <a:gradFill rotWithShape="1">
                <a:gsLst>
                  <a:gs pos="0">
                    <a:srgbClr val="333333"/>
                  </a:gs>
                  <a:gs pos="50000">
                    <a:srgbClr val="777777"/>
                  </a:gs>
                  <a:gs pos="100000">
                    <a:srgbClr val="333333"/>
                  </a:gs>
                </a:gsLst>
                <a:lin ang="0" scaled="1"/>
              </a:gradFill>
              <a:ln w="9525">
                <a:noFill/>
                <a:round/>
                <a:headEnd/>
                <a:tailEnd/>
              </a:ln>
            </p:spPr>
            <p:txBody>
              <a:bodyPr anchor="ctr"/>
              <a:lstStyle/>
              <a:p>
                <a:endParaRPr lang="en-US"/>
              </a:p>
            </p:txBody>
          </p:sp>
          <p:sp>
            <p:nvSpPr>
              <p:cNvPr id="56368" name="Freeform 126"/>
              <p:cNvSpPr>
                <a:spLocks/>
              </p:cNvSpPr>
              <p:nvPr/>
            </p:nvSpPr>
            <p:spPr bwMode="auto">
              <a:xfrm>
                <a:off x="1571" y="2785"/>
                <a:ext cx="361" cy="79"/>
              </a:xfrm>
              <a:custGeom>
                <a:avLst/>
                <a:gdLst>
                  <a:gd name="T0" fmla="*/ 1454437 w 78"/>
                  <a:gd name="T1" fmla="*/ 0 h 17"/>
                  <a:gd name="T2" fmla="*/ 8235048 w 78"/>
                  <a:gd name="T3" fmla="*/ 1731605 h 17"/>
                  <a:gd name="T4" fmla="*/ 14741730 w 78"/>
                  <a:gd name="T5" fmla="*/ 0 h 17"/>
                  <a:gd name="T6" fmla="*/ 16196171 w 78"/>
                  <a:gd name="T7" fmla="*/ 1540834 h 17"/>
                  <a:gd name="T8" fmla="*/ 8235048 w 78"/>
                  <a:gd name="T9" fmla="*/ 3694932 h 17"/>
                  <a:gd name="T10" fmla="*/ 0 w 78"/>
                  <a:gd name="T11" fmla="*/ 1540834 h 17"/>
                  <a:gd name="T12" fmla="*/ 1454437 w 78"/>
                  <a:gd name="T13" fmla="*/ 0 h 17"/>
                  <a:gd name="T14" fmla="*/ 0 60000 65536"/>
                  <a:gd name="T15" fmla="*/ 0 60000 65536"/>
                  <a:gd name="T16" fmla="*/ 0 60000 65536"/>
                  <a:gd name="T17" fmla="*/ 0 60000 65536"/>
                  <a:gd name="T18" fmla="*/ 0 60000 65536"/>
                  <a:gd name="T19" fmla="*/ 0 60000 65536"/>
                  <a:gd name="T20" fmla="*/ 0 60000 65536"/>
                  <a:gd name="T21" fmla="*/ 0 w 78"/>
                  <a:gd name="T22" fmla="*/ 0 h 17"/>
                  <a:gd name="T23" fmla="*/ 78 w 78"/>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8" h="17">
                    <a:moveTo>
                      <a:pt x="7" y="0"/>
                    </a:moveTo>
                    <a:cubicBezTo>
                      <a:pt x="7" y="5"/>
                      <a:pt x="21" y="8"/>
                      <a:pt x="39" y="8"/>
                    </a:cubicBezTo>
                    <a:cubicBezTo>
                      <a:pt x="56" y="8"/>
                      <a:pt x="70" y="5"/>
                      <a:pt x="70" y="0"/>
                    </a:cubicBezTo>
                    <a:cubicBezTo>
                      <a:pt x="75" y="0"/>
                      <a:pt x="78" y="2"/>
                      <a:pt x="77" y="7"/>
                    </a:cubicBezTo>
                    <a:cubicBezTo>
                      <a:pt x="77" y="13"/>
                      <a:pt x="60" y="17"/>
                      <a:pt x="39" y="17"/>
                    </a:cubicBezTo>
                    <a:cubicBezTo>
                      <a:pt x="17" y="17"/>
                      <a:pt x="0" y="13"/>
                      <a:pt x="0" y="7"/>
                    </a:cubicBezTo>
                    <a:cubicBezTo>
                      <a:pt x="0" y="2"/>
                      <a:pt x="2" y="0"/>
                      <a:pt x="7" y="0"/>
                    </a:cubicBezTo>
                    <a:close/>
                  </a:path>
                </a:pathLst>
              </a:custGeom>
              <a:gradFill rotWithShape="1">
                <a:gsLst>
                  <a:gs pos="0">
                    <a:srgbClr val="4D4D4D"/>
                  </a:gs>
                  <a:gs pos="50000">
                    <a:srgbClr val="B2B2B2"/>
                  </a:gs>
                  <a:gs pos="100000">
                    <a:srgbClr val="4D4D4D"/>
                  </a:gs>
                </a:gsLst>
                <a:lin ang="0" scaled="1"/>
              </a:gradFill>
              <a:ln w="9525">
                <a:noFill/>
                <a:round/>
                <a:headEnd/>
                <a:tailEnd/>
              </a:ln>
            </p:spPr>
            <p:txBody>
              <a:bodyPr anchor="ctr"/>
              <a:lstStyle/>
              <a:p>
                <a:endParaRPr lang="en-US"/>
              </a:p>
            </p:txBody>
          </p:sp>
          <p:sp>
            <p:nvSpPr>
              <p:cNvPr id="56369" name="Freeform 127"/>
              <p:cNvSpPr>
                <a:spLocks/>
              </p:cNvSpPr>
              <p:nvPr/>
            </p:nvSpPr>
            <p:spPr bwMode="auto">
              <a:xfrm>
                <a:off x="1580" y="2744"/>
                <a:ext cx="338" cy="46"/>
              </a:xfrm>
              <a:custGeom>
                <a:avLst/>
                <a:gdLst>
                  <a:gd name="T0" fmla="*/ 1457859 w 73"/>
                  <a:gd name="T1" fmla="*/ 0 h 10"/>
                  <a:gd name="T2" fmla="*/ 7803447 w 73"/>
                  <a:gd name="T3" fmla="*/ 1005183 h 10"/>
                  <a:gd name="T4" fmla="*/ 13961538 w 73"/>
                  <a:gd name="T5" fmla="*/ 0 h 10"/>
                  <a:gd name="T6" fmla="*/ 15419401 w 73"/>
                  <a:gd name="T7" fmla="*/ 786664 h 10"/>
                  <a:gd name="T8" fmla="*/ 7803447 w 73"/>
                  <a:gd name="T9" fmla="*/ 2008148 h 10"/>
                  <a:gd name="T10" fmla="*/ 2098091 w 73"/>
                  <a:gd name="T11" fmla="*/ 1610529 h 10"/>
                  <a:gd name="T12" fmla="*/ 225617 w 73"/>
                  <a:gd name="T13" fmla="*/ 786664 h 10"/>
                  <a:gd name="T14" fmla="*/ 1457859 w 73"/>
                  <a:gd name="T15" fmla="*/ 0 h 10"/>
                  <a:gd name="T16" fmla="*/ 0 60000 65536"/>
                  <a:gd name="T17" fmla="*/ 0 60000 65536"/>
                  <a:gd name="T18" fmla="*/ 0 60000 65536"/>
                  <a:gd name="T19" fmla="*/ 0 60000 65536"/>
                  <a:gd name="T20" fmla="*/ 0 60000 65536"/>
                  <a:gd name="T21" fmla="*/ 0 60000 65536"/>
                  <a:gd name="T22" fmla="*/ 0 60000 65536"/>
                  <a:gd name="T23" fmla="*/ 0 60000 65536"/>
                  <a:gd name="T24" fmla="*/ 0 w 73"/>
                  <a:gd name="T25" fmla="*/ 0 h 10"/>
                  <a:gd name="T26" fmla="*/ 73 w 73"/>
                  <a:gd name="T27" fmla="*/ 10 h 1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3" h="10">
                    <a:moveTo>
                      <a:pt x="7" y="0"/>
                    </a:moveTo>
                    <a:cubicBezTo>
                      <a:pt x="7" y="2"/>
                      <a:pt x="20" y="5"/>
                      <a:pt x="37" y="5"/>
                    </a:cubicBezTo>
                    <a:cubicBezTo>
                      <a:pt x="53" y="5"/>
                      <a:pt x="66" y="2"/>
                      <a:pt x="66" y="0"/>
                    </a:cubicBezTo>
                    <a:cubicBezTo>
                      <a:pt x="71" y="0"/>
                      <a:pt x="73" y="1"/>
                      <a:pt x="73" y="4"/>
                    </a:cubicBezTo>
                    <a:cubicBezTo>
                      <a:pt x="73" y="7"/>
                      <a:pt x="56" y="10"/>
                      <a:pt x="37" y="10"/>
                    </a:cubicBezTo>
                    <a:cubicBezTo>
                      <a:pt x="26" y="10"/>
                      <a:pt x="17" y="9"/>
                      <a:pt x="10" y="8"/>
                    </a:cubicBezTo>
                    <a:cubicBezTo>
                      <a:pt x="4" y="7"/>
                      <a:pt x="1" y="5"/>
                      <a:pt x="1" y="4"/>
                    </a:cubicBezTo>
                    <a:cubicBezTo>
                      <a:pt x="0" y="1"/>
                      <a:pt x="3" y="0"/>
                      <a:pt x="7" y="0"/>
                    </a:cubicBezTo>
                    <a:close/>
                  </a:path>
                </a:pathLst>
              </a:custGeom>
              <a:gradFill rotWithShape="1">
                <a:gsLst>
                  <a:gs pos="0">
                    <a:srgbClr val="4D4D4D"/>
                  </a:gs>
                  <a:gs pos="50000">
                    <a:srgbClr val="B2B2B2"/>
                  </a:gs>
                  <a:gs pos="100000">
                    <a:srgbClr val="4D4D4D"/>
                  </a:gs>
                </a:gsLst>
                <a:lin ang="0" scaled="1"/>
              </a:gradFill>
              <a:ln w="9525">
                <a:noFill/>
                <a:round/>
                <a:headEnd/>
                <a:tailEnd/>
              </a:ln>
            </p:spPr>
            <p:txBody>
              <a:bodyPr anchor="ctr"/>
              <a:lstStyle/>
              <a:p>
                <a:endParaRPr lang="en-US"/>
              </a:p>
            </p:txBody>
          </p:sp>
          <p:sp>
            <p:nvSpPr>
              <p:cNvPr id="56370" name="Freeform 128"/>
              <p:cNvSpPr>
                <a:spLocks/>
              </p:cNvSpPr>
              <p:nvPr/>
            </p:nvSpPr>
            <p:spPr bwMode="auto">
              <a:xfrm>
                <a:off x="1590" y="1757"/>
                <a:ext cx="323" cy="69"/>
              </a:xfrm>
              <a:custGeom>
                <a:avLst/>
                <a:gdLst>
                  <a:gd name="T0" fmla="*/ 1244390 w 70"/>
                  <a:gd name="T1" fmla="*/ 3003009 h 15"/>
                  <a:gd name="T2" fmla="*/ 7218883 w 70"/>
                  <a:gd name="T3" fmla="*/ 1392498 h 15"/>
                  <a:gd name="T4" fmla="*/ 12963023 w 70"/>
                  <a:gd name="T5" fmla="*/ 3003009 h 15"/>
                  <a:gd name="T6" fmla="*/ 14159460 w 70"/>
                  <a:gd name="T7" fmla="*/ 1610529 h 15"/>
                  <a:gd name="T8" fmla="*/ 7218883 w 70"/>
                  <a:gd name="T9" fmla="*/ 0 h 15"/>
                  <a:gd name="T10" fmla="*/ 0 w 70"/>
                  <a:gd name="T11" fmla="*/ 1610529 h 15"/>
                  <a:gd name="T12" fmla="*/ 1244390 w 70"/>
                  <a:gd name="T13" fmla="*/ 3003009 h 15"/>
                  <a:gd name="T14" fmla="*/ 0 60000 65536"/>
                  <a:gd name="T15" fmla="*/ 0 60000 65536"/>
                  <a:gd name="T16" fmla="*/ 0 60000 65536"/>
                  <a:gd name="T17" fmla="*/ 0 60000 65536"/>
                  <a:gd name="T18" fmla="*/ 0 60000 65536"/>
                  <a:gd name="T19" fmla="*/ 0 60000 65536"/>
                  <a:gd name="T20" fmla="*/ 0 60000 65536"/>
                  <a:gd name="T21" fmla="*/ 0 w 70"/>
                  <a:gd name="T22" fmla="*/ 0 h 15"/>
                  <a:gd name="T23" fmla="*/ 70 w 70"/>
                  <a:gd name="T24" fmla="*/ 15 h 1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0" h="15">
                    <a:moveTo>
                      <a:pt x="6" y="15"/>
                    </a:moveTo>
                    <a:cubicBezTo>
                      <a:pt x="6" y="11"/>
                      <a:pt x="19" y="7"/>
                      <a:pt x="35" y="7"/>
                    </a:cubicBezTo>
                    <a:cubicBezTo>
                      <a:pt x="50" y="7"/>
                      <a:pt x="63" y="11"/>
                      <a:pt x="63" y="15"/>
                    </a:cubicBezTo>
                    <a:cubicBezTo>
                      <a:pt x="67" y="15"/>
                      <a:pt x="70" y="13"/>
                      <a:pt x="69" y="8"/>
                    </a:cubicBezTo>
                    <a:cubicBezTo>
                      <a:pt x="69" y="4"/>
                      <a:pt x="54" y="0"/>
                      <a:pt x="35" y="0"/>
                    </a:cubicBezTo>
                    <a:cubicBezTo>
                      <a:pt x="16" y="0"/>
                      <a:pt x="0" y="4"/>
                      <a:pt x="0" y="8"/>
                    </a:cubicBezTo>
                    <a:cubicBezTo>
                      <a:pt x="0" y="13"/>
                      <a:pt x="2" y="15"/>
                      <a:pt x="6" y="15"/>
                    </a:cubicBezTo>
                    <a:close/>
                  </a:path>
                </a:pathLst>
              </a:custGeom>
              <a:gradFill rotWithShape="1">
                <a:gsLst>
                  <a:gs pos="0">
                    <a:srgbClr val="4D4D4D"/>
                  </a:gs>
                  <a:gs pos="50000">
                    <a:srgbClr val="B2B2B2"/>
                  </a:gs>
                  <a:gs pos="100000">
                    <a:srgbClr val="4D4D4D"/>
                  </a:gs>
                </a:gsLst>
                <a:lin ang="0" scaled="1"/>
              </a:gradFill>
              <a:ln w="9525">
                <a:noFill/>
                <a:round/>
                <a:headEnd/>
                <a:tailEnd/>
              </a:ln>
            </p:spPr>
            <p:txBody>
              <a:bodyPr anchor="ctr"/>
              <a:lstStyle/>
              <a:p>
                <a:endParaRPr lang="en-US"/>
              </a:p>
            </p:txBody>
          </p:sp>
          <p:sp>
            <p:nvSpPr>
              <p:cNvPr id="56371" name="Freeform 129"/>
              <p:cNvSpPr>
                <a:spLocks/>
              </p:cNvSpPr>
              <p:nvPr/>
            </p:nvSpPr>
            <p:spPr bwMode="auto">
              <a:xfrm>
                <a:off x="1599" y="1826"/>
                <a:ext cx="300" cy="37"/>
              </a:xfrm>
              <a:custGeom>
                <a:avLst/>
                <a:gdLst>
                  <a:gd name="T0" fmla="*/ 1246048 w 65"/>
                  <a:gd name="T1" fmla="*/ 1673732 h 8"/>
                  <a:gd name="T2" fmla="*/ 6785575 w 65"/>
                  <a:gd name="T3" fmla="*/ 861101 h 8"/>
                  <a:gd name="T4" fmla="*/ 12130014 w 65"/>
                  <a:gd name="T5" fmla="*/ 1673732 h 8"/>
                  <a:gd name="T6" fmla="*/ 13386986 w 65"/>
                  <a:gd name="T7" fmla="*/ 1036805 h 8"/>
                  <a:gd name="T8" fmla="*/ 6785575 w 65"/>
                  <a:gd name="T9" fmla="*/ 0 h 8"/>
                  <a:gd name="T10" fmla="*/ 1874492 w 65"/>
                  <a:gd name="T11" fmla="*/ 224174 h 8"/>
                  <a:gd name="T12" fmla="*/ 221898 w 65"/>
                  <a:gd name="T13" fmla="*/ 1036805 h 8"/>
                  <a:gd name="T14" fmla="*/ 1246048 w 65"/>
                  <a:gd name="T15" fmla="*/ 1673732 h 8"/>
                  <a:gd name="T16" fmla="*/ 0 60000 65536"/>
                  <a:gd name="T17" fmla="*/ 0 60000 65536"/>
                  <a:gd name="T18" fmla="*/ 0 60000 65536"/>
                  <a:gd name="T19" fmla="*/ 0 60000 65536"/>
                  <a:gd name="T20" fmla="*/ 0 60000 65536"/>
                  <a:gd name="T21" fmla="*/ 0 60000 65536"/>
                  <a:gd name="T22" fmla="*/ 0 60000 65536"/>
                  <a:gd name="T23" fmla="*/ 0 60000 65536"/>
                  <a:gd name="T24" fmla="*/ 0 w 65"/>
                  <a:gd name="T25" fmla="*/ 0 h 8"/>
                  <a:gd name="T26" fmla="*/ 65 w 65"/>
                  <a:gd name="T27" fmla="*/ 8 h 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5" h="8">
                    <a:moveTo>
                      <a:pt x="6" y="8"/>
                    </a:moveTo>
                    <a:cubicBezTo>
                      <a:pt x="6" y="6"/>
                      <a:pt x="18" y="4"/>
                      <a:pt x="33" y="4"/>
                    </a:cubicBezTo>
                    <a:cubicBezTo>
                      <a:pt x="47" y="4"/>
                      <a:pt x="59" y="6"/>
                      <a:pt x="59" y="8"/>
                    </a:cubicBezTo>
                    <a:cubicBezTo>
                      <a:pt x="63" y="8"/>
                      <a:pt x="65" y="7"/>
                      <a:pt x="65" y="5"/>
                    </a:cubicBezTo>
                    <a:cubicBezTo>
                      <a:pt x="65" y="2"/>
                      <a:pt x="50" y="0"/>
                      <a:pt x="33" y="0"/>
                    </a:cubicBezTo>
                    <a:cubicBezTo>
                      <a:pt x="23" y="0"/>
                      <a:pt x="15" y="0"/>
                      <a:pt x="9" y="1"/>
                    </a:cubicBezTo>
                    <a:cubicBezTo>
                      <a:pt x="4" y="2"/>
                      <a:pt x="1" y="3"/>
                      <a:pt x="1" y="5"/>
                    </a:cubicBezTo>
                    <a:cubicBezTo>
                      <a:pt x="0" y="7"/>
                      <a:pt x="2" y="8"/>
                      <a:pt x="6" y="8"/>
                    </a:cubicBezTo>
                    <a:close/>
                  </a:path>
                </a:pathLst>
              </a:custGeom>
              <a:gradFill rotWithShape="1">
                <a:gsLst>
                  <a:gs pos="0">
                    <a:srgbClr val="4D4D4D"/>
                  </a:gs>
                  <a:gs pos="50000">
                    <a:srgbClr val="B2B2B2"/>
                  </a:gs>
                  <a:gs pos="100000">
                    <a:srgbClr val="4D4D4D"/>
                  </a:gs>
                </a:gsLst>
                <a:lin ang="0" scaled="1"/>
              </a:gradFill>
              <a:ln w="9525">
                <a:noFill/>
                <a:round/>
                <a:headEnd/>
                <a:tailEnd/>
              </a:ln>
            </p:spPr>
            <p:txBody>
              <a:bodyPr anchor="ctr"/>
              <a:lstStyle/>
              <a:p>
                <a:endParaRPr lang="en-US"/>
              </a:p>
            </p:txBody>
          </p:sp>
          <p:sp>
            <p:nvSpPr>
              <p:cNvPr id="56372" name="Freeform 130"/>
              <p:cNvSpPr>
                <a:spLocks/>
              </p:cNvSpPr>
              <p:nvPr/>
            </p:nvSpPr>
            <p:spPr bwMode="auto">
              <a:xfrm>
                <a:off x="1613" y="1845"/>
                <a:ext cx="273" cy="921"/>
              </a:xfrm>
              <a:custGeom>
                <a:avLst/>
                <a:gdLst>
                  <a:gd name="T0" fmla="*/ 11756955 w 59"/>
                  <a:gd name="T1" fmla="*/ 864347 h 199"/>
                  <a:gd name="T2" fmla="*/ 11756955 w 59"/>
                  <a:gd name="T3" fmla="*/ 864347 h 199"/>
                  <a:gd name="T4" fmla="*/ 12395534 w 59"/>
                  <a:gd name="T5" fmla="*/ 40843533 h 199"/>
                  <a:gd name="T6" fmla="*/ 12395534 w 59"/>
                  <a:gd name="T7" fmla="*/ 40843533 h 199"/>
                  <a:gd name="T8" fmla="*/ 6310322 w 59"/>
                  <a:gd name="T9" fmla="*/ 41894639 h 199"/>
                  <a:gd name="T10" fmla="*/ 0 w 59"/>
                  <a:gd name="T11" fmla="*/ 40843533 h 199"/>
                  <a:gd name="T12" fmla="*/ 638580 w 59"/>
                  <a:gd name="T13" fmla="*/ 864347 h 199"/>
                  <a:gd name="T14" fmla="*/ 6310322 w 59"/>
                  <a:gd name="T15" fmla="*/ 0 h 199"/>
                  <a:gd name="T16" fmla="*/ 11756955 w 59"/>
                  <a:gd name="T17" fmla="*/ 864347 h 19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9"/>
                  <a:gd name="T28" fmla="*/ 0 h 199"/>
                  <a:gd name="T29" fmla="*/ 59 w 59"/>
                  <a:gd name="T30" fmla="*/ 199 h 19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9" h="199">
                    <a:moveTo>
                      <a:pt x="56" y="4"/>
                    </a:moveTo>
                    <a:lnTo>
                      <a:pt x="56" y="4"/>
                    </a:lnTo>
                    <a:lnTo>
                      <a:pt x="59" y="194"/>
                    </a:lnTo>
                    <a:cubicBezTo>
                      <a:pt x="58" y="197"/>
                      <a:pt x="45" y="199"/>
                      <a:pt x="30" y="199"/>
                    </a:cubicBezTo>
                    <a:cubicBezTo>
                      <a:pt x="13" y="199"/>
                      <a:pt x="0" y="196"/>
                      <a:pt x="0" y="194"/>
                    </a:cubicBezTo>
                    <a:lnTo>
                      <a:pt x="3" y="4"/>
                    </a:lnTo>
                    <a:cubicBezTo>
                      <a:pt x="3" y="2"/>
                      <a:pt x="15" y="0"/>
                      <a:pt x="30" y="0"/>
                    </a:cubicBezTo>
                    <a:cubicBezTo>
                      <a:pt x="44" y="0"/>
                      <a:pt x="56" y="2"/>
                      <a:pt x="56" y="4"/>
                    </a:cubicBezTo>
                    <a:close/>
                  </a:path>
                </a:pathLst>
              </a:custGeom>
              <a:gradFill rotWithShape="1">
                <a:gsLst>
                  <a:gs pos="0">
                    <a:srgbClr val="808080"/>
                  </a:gs>
                  <a:gs pos="50000">
                    <a:srgbClr val="EAEAEA"/>
                  </a:gs>
                  <a:gs pos="100000">
                    <a:srgbClr val="808080"/>
                  </a:gs>
                </a:gsLst>
                <a:lin ang="0" scaled="1"/>
              </a:gradFill>
              <a:ln w="9525">
                <a:noFill/>
                <a:round/>
                <a:headEnd/>
                <a:tailEnd/>
              </a:ln>
            </p:spPr>
            <p:txBody>
              <a:bodyPr anchor="ctr"/>
              <a:lstStyle/>
              <a:p>
                <a:endParaRPr lang="en-US"/>
              </a:p>
            </p:txBody>
          </p:sp>
          <p:sp>
            <p:nvSpPr>
              <p:cNvPr id="56373" name="Freeform 131"/>
              <p:cNvSpPr>
                <a:spLocks/>
              </p:cNvSpPr>
              <p:nvPr/>
            </p:nvSpPr>
            <p:spPr bwMode="auto">
              <a:xfrm>
                <a:off x="1738" y="1864"/>
                <a:ext cx="27" cy="884"/>
              </a:xfrm>
              <a:custGeom>
                <a:avLst/>
                <a:gdLst>
                  <a:gd name="T0" fmla="*/ 863604 w 6"/>
                  <a:gd name="T1" fmla="*/ 864524 h 191"/>
                  <a:gd name="T2" fmla="*/ 863604 w 6"/>
                  <a:gd name="T3" fmla="*/ 864524 h 191"/>
                  <a:gd name="T4" fmla="*/ 1003833 w 6"/>
                  <a:gd name="T5" fmla="*/ 39169704 h 191"/>
                  <a:gd name="T6" fmla="*/ 1003833 w 6"/>
                  <a:gd name="T7" fmla="*/ 39345874 h 191"/>
                  <a:gd name="T8" fmla="*/ 522427 w 6"/>
                  <a:gd name="T9" fmla="*/ 40210398 h 191"/>
                  <a:gd name="T10" fmla="*/ 0 w 6"/>
                  <a:gd name="T11" fmla="*/ 39169704 h 191"/>
                  <a:gd name="T12" fmla="*/ 0 w 6"/>
                  <a:gd name="T13" fmla="*/ 864524 h 191"/>
                  <a:gd name="T14" fmla="*/ 522427 w 6"/>
                  <a:gd name="T15" fmla="*/ 0 h 191"/>
                  <a:gd name="T16" fmla="*/ 863604 w 6"/>
                  <a:gd name="T17" fmla="*/ 864524 h 19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
                  <a:gd name="T28" fmla="*/ 0 h 191"/>
                  <a:gd name="T29" fmla="*/ 6 w 6"/>
                  <a:gd name="T30" fmla="*/ 191 h 19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 h="191">
                    <a:moveTo>
                      <a:pt x="5" y="4"/>
                    </a:moveTo>
                    <a:lnTo>
                      <a:pt x="5" y="4"/>
                    </a:lnTo>
                    <a:lnTo>
                      <a:pt x="6" y="186"/>
                    </a:lnTo>
                    <a:lnTo>
                      <a:pt x="6" y="187"/>
                    </a:lnTo>
                    <a:cubicBezTo>
                      <a:pt x="6" y="189"/>
                      <a:pt x="4" y="191"/>
                      <a:pt x="3" y="191"/>
                    </a:cubicBezTo>
                    <a:cubicBezTo>
                      <a:pt x="1" y="191"/>
                      <a:pt x="0" y="189"/>
                      <a:pt x="0" y="186"/>
                    </a:cubicBezTo>
                    <a:lnTo>
                      <a:pt x="0" y="4"/>
                    </a:lnTo>
                    <a:cubicBezTo>
                      <a:pt x="0" y="2"/>
                      <a:pt x="1" y="0"/>
                      <a:pt x="3" y="0"/>
                    </a:cubicBezTo>
                    <a:cubicBezTo>
                      <a:pt x="4" y="0"/>
                      <a:pt x="5" y="1"/>
                      <a:pt x="5" y="4"/>
                    </a:cubicBezTo>
                    <a:close/>
                  </a:path>
                </a:pathLst>
              </a:custGeom>
              <a:gradFill rotWithShape="1">
                <a:gsLst>
                  <a:gs pos="0">
                    <a:srgbClr val="808080"/>
                  </a:gs>
                  <a:gs pos="50000">
                    <a:srgbClr val="EAEAEA"/>
                  </a:gs>
                  <a:gs pos="100000">
                    <a:srgbClr val="808080"/>
                  </a:gs>
                </a:gsLst>
                <a:lin ang="0" scaled="1"/>
              </a:gradFill>
              <a:ln w="9525">
                <a:noFill/>
                <a:round/>
                <a:headEnd/>
                <a:tailEnd/>
              </a:ln>
            </p:spPr>
            <p:txBody>
              <a:bodyPr anchor="ctr"/>
              <a:lstStyle/>
              <a:p>
                <a:endParaRPr lang="en-US"/>
              </a:p>
            </p:txBody>
          </p:sp>
          <p:sp>
            <p:nvSpPr>
              <p:cNvPr id="56374" name="Freeform 132"/>
              <p:cNvSpPr>
                <a:spLocks/>
              </p:cNvSpPr>
              <p:nvPr/>
            </p:nvSpPr>
            <p:spPr bwMode="auto">
              <a:xfrm>
                <a:off x="-207" y="1347"/>
                <a:ext cx="27" cy="870"/>
              </a:xfrm>
              <a:custGeom>
                <a:avLst/>
                <a:gdLst>
                  <a:gd name="T0" fmla="*/ 673677 w 6"/>
                  <a:gd name="T1" fmla="*/ 863568 h 188"/>
                  <a:gd name="T2" fmla="*/ 673677 w 6"/>
                  <a:gd name="T3" fmla="*/ 863568 h 188"/>
                  <a:gd name="T4" fmla="*/ 1003833 w 6"/>
                  <a:gd name="T5" fmla="*/ 38676587 h 188"/>
                  <a:gd name="T6" fmla="*/ 1003833 w 6"/>
                  <a:gd name="T7" fmla="*/ 38676587 h 188"/>
                  <a:gd name="T8" fmla="*/ 673677 w 6"/>
                  <a:gd name="T9" fmla="*/ 39540654 h 188"/>
                  <a:gd name="T10" fmla="*/ 191912 w 6"/>
                  <a:gd name="T11" fmla="*/ 38676587 h 188"/>
                  <a:gd name="T12" fmla="*/ 0 w 6"/>
                  <a:gd name="T13" fmla="*/ 863568 h 188"/>
                  <a:gd name="T14" fmla="*/ 341537 w 6"/>
                  <a:gd name="T15" fmla="*/ 0 h 188"/>
                  <a:gd name="T16" fmla="*/ 673677 w 6"/>
                  <a:gd name="T17" fmla="*/ 863568 h 18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
                  <a:gd name="T28" fmla="*/ 0 h 188"/>
                  <a:gd name="T29" fmla="*/ 6 w 6"/>
                  <a:gd name="T30" fmla="*/ 188 h 18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 h="188">
                    <a:moveTo>
                      <a:pt x="4" y="4"/>
                    </a:moveTo>
                    <a:lnTo>
                      <a:pt x="4" y="4"/>
                    </a:lnTo>
                    <a:lnTo>
                      <a:pt x="6" y="184"/>
                    </a:lnTo>
                    <a:cubicBezTo>
                      <a:pt x="6" y="186"/>
                      <a:pt x="5" y="188"/>
                      <a:pt x="4" y="188"/>
                    </a:cubicBezTo>
                    <a:cubicBezTo>
                      <a:pt x="2" y="188"/>
                      <a:pt x="1" y="186"/>
                      <a:pt x="1" y="184"/>
                    </a:cubicBezTo>
                    <a:lnTo>
                      <a:pt x="0" y="4"/>
                    </a:lnTo>
                    <a:cubicBezTo>
                      <a:pt x="0" y="2"/>
                      <a:pt x="1" y="0"/>
                      <a:pt x="2" y="0"/>
                    </a:cubicBezTo>
                    <a:cubicBezTo>
                      <a:pt x="3" y="0"/>
                      <a:pt x="4" y="2"/>
                      <a:pt x="4" y="4"/>
                    </a:cubicBezTo>
                    <a:close/>
                  </a:path>
                </a:pathLst>
              </a:custGeom>
              <a:gradFill rotWithShape="1">
                <a:gsLst>
                  <a:gs pos="0">
                    <a:srgbClr val="808080"/>
                  </a:gs>
                  <a:gs pos="50000">
                    <a:srgbClr val="EAEAEA"/>
                  </a:gs>
                  <a:gs pos="100000">
                    <a:srgbClr val="808080"/>
                  </a:gs>
                </a:gsLst>
                <a:lin ang="0" scaled="1"/>
              </a:gradFill>
              <a:ln w="9525">
                <a:noFill/>
                <a:round/>
                <a:headEnd/>
                <a:tailEnd/>
              </a:ln>
            </p:spPr>
            <p:txBody>
              <a:bodyPr anchor="ctr"/>
              <a:lstStyle/>
              <a:p>
                <a:endParaRPr lang="en-US"/>
              </a:p>
            </p:txBody>
          </p:sp>
          <p:sp>
            <p:nvSpPr>
              <p:cNvPr id="56375" name="Freeform 133"/>
              <p:cNvSpPr>
                <a:spLocks/>
              </p:cNvSpPr>
              <p:nvPr/>
            </p:nvSpPr>
            <p:spPr bwMode="auto">
              <a:xfrm>
                <a:off x="1844" y="1882"/>
                <a:ext cx="19" cy="848"/>
              </a:xfrm>
              <a:custGeom>
                <a:avLst/>
                <a:gdLst>
                  <a:gd name="T0" fmla="*/ 539063 w 4"/>
                  <a:gd name="T1" fmla="*/ 643178 h 183"/>
                  <a:gd name="T2" fmla="*/ 539063 w 4"/>
                  <a:gd name="T3" fmla="*/ 643178 h 183"/>
                  <a:gd name="T4" fmla="*/ 1032393 w 4"/>
                  <a:gd name="T5" fmla="*/ 38029154 h 183"/>
                  <a:gd name="T6" fmla="*/ 1032393 w 4"/>
                  <a:gd name="T7" fmla="*/ 38029154 h 183"/>
                  <a:gd name="T8" fmla="*/ 756950 w 4"/>
                  <a:gd name="T9" fmla="*/ 38909879 h 183"/>
                  <a:gd name="T10" fmla="*/ 539063 w 4"/>
                  <a:gd name="T11" fmla="*/ 38029154 h 183"/>
                  <a:gd name="T12" fmla="*/ 0 w 4"/>
                  <a:gd name="T13" fmla="*/ 643178 h 183"/>
                  <a:gd name="T14" fmla="*/ 275419 w 4"/>
                  <a:gd name="T15" fmla="*/ 0 h 183"/>
                  <a:gd name="T16" fmla="*/ 539063 w 4"/>
                  <a:gd name="T17" fmla="*/ 643178 h 18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
                  <a:gd name="T28" fmla="*/ 0 h 183"/>
                  <a:gd name="T29" fmla="*/ 4 w 4"/>
                  <a:gd name="T30" fmla="*/ 183 h 18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 h="183">
                    <a:moveTo>
                      <a:pt x="2" y="3"/>
                    </a:moveTo>
                    <a:lnTo>
                      <a:pt x="2" y="3"/>
                    </a:lnTo>
                    <a:lnTo>
                      <a:pt x="4" y="179"/>
                    </a:lnTo>
                    <a:cubicBezTo>
                      <a:pt x="4" y="181"/>
                      <a:pt x="4" y="183"/>
                      <a:pt x="3" y="183"/>
                    </a:cubicBezTo>
                    <a:cubicBezTo>
                      <a:pt x="3" y="183"/>
                      <a:pt x="2" y="181"/>
                      <a:pt x="2" y="179"/>
                    </a:cubicBezTo>
                    <a:lnTo>
                      <a:pt x="0" y="3"/>
                    </a:lnTo>
                    <a:cubicBezTo>
                      <a:pt x="0" y="1"/>
                      <a:pt x="1" y="0"/>
                      <a:pt x="1" y="0"/>
                    </a:cubicBezTo>
                    <a:cubicBezTo>
                      <a:pt x="2" y="0"/>
                      <a:pt x="2" y="1"/>
                      <a:pt x="2" y="3"/>
                    </a:cubicBezTo>
                    <a:close/>
                  </a:path>
                </a:pathLst>
              </a:custGeom>
              <a:gradFill rotWithShape="1">
                <a:gsLst>
                  <a:gs pos="0">
                    <a:srgbClr val="808080"/>
                  </a:gs>
                  <a:gs pos="50000">
                    <a:srgbClr val="EAEAEA"/>
                  </a:gs>
                  <a:gs pos="100000">
                    <a:srgbClr val="808080"/>
                  </a:gs>
                </a:gsLst>
                <a:lin ang="0" scaled="1"/>
              </a:gradFill>
              <a:ln w="9525">
                <a:noFill/>
                <a:round/>
                <a:headEnd/>
                <a:tailEnd/>
              </a:ln>
            </p:spPr>
            <p:txBody>
              <a:bodyPr anchor="ctr"/>
              <a:lstStyle/>
              <a:p>
                <a:endParaRPr lang="en-US"/>
              </a:p>
            </p:txBody>
          </p:sp>
          <p:sp>
            <p:nvSpPr>
              <p:cNvPr id="56376" name="Freeform 134"/>
              <p:cNvSpPr>
                <a:spLocks/>
              </p:cNvSpPr>
              <p:nvPr/>
            </p:nvSpPr>
            <p:spPr bwMode="auto">
              <a:xfrm>
                <a:off x="1863" y="1882"/>
                <a:ext cx="14" cy="842"/>
              </a:xfrm>
              <a:custGeom>
                <a:avLst/>
                <a:gdLst>
                  <a:gd name="T0" fmla="*/ 236703 w 3"/>
                  <a:gd name="T1" fmla="*/ 862555 h 182"/>
                  <a:gd name="T2" fmla="*/ 236703 w 3"/>
                  <a:gd name="T3" fmla="*/ 862555 h 182"/>
                  <a:gd name="T4" fmla="*/ 670647 w 3"/>
                  <a:gd name="T5" fmla="*/ 37336682 h 182"/>
                  <a:gd name="T6" fmla="*/ 670647 w 3"/>
                  <a:gd name="T7" fmla="*/ 37563449 h 182"/>
                  <a:gd name="T8" fmla="*/ 670647 w 3"/>
                  <a:gd name="T9" fmla="*/ 38190637 h 182"/>
                  <a:gd name="T10" fmla="*/ 433967 w 3"/>
                  <a:gd name="T11" fmla="*/ 37336682 h 182"/>
                  <a:gd name="T12" fmla="*/ 0 w 3"/>
                  <a:gd name="T13" fmla="*/ 862555 h 182"/>
                  <a:gd name="T14" fmla="*/ 236703 w 3"/>
                  <a:gd name="T15" fmla="*/ 0 h 182"/>
                  <a:gd name="T16" fmla="*/ 236703 w 3"/>
                  <a:gd name="T17" fmla="*/ 862555 h 18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
                  <a:gd name="T28" fmla="*/ 0 h 182"/>
                  <a:gd name="T29" fmla="*/ 3 w 3"/>
                  <a:gd name="T30" fmla="*/ 182 h 18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 h="182">
                    <a:moveTo>
                      <a:pt x="1" y="4"/>
                    </a:moveTo>
                    <a:lnTo>
                      <a:pt x="1" y="4"/>
                    </a:lnTo>
                    <a:lnTo>
                      <a:pt x="3" y="178"/>
                    </a:lnTo>
                    <a:lnTo>
                      <a:pt x="3" y="179"/>
                    </a:lnTo>
                    <a:cubicBezTo>
                      <a:pt x="3" y="181"/>
                      <a:pt x="3" y="182"/>
                      <a:pt x="3" y="182"/>
                    </a:cubicBezTo>
                    <a:cubicBezTo>
                      <a:pt x="2" y="182"/>
                      <a:pt x="2" y="181"/>
                      <a:pt x="2" y="178"/>
                    </a:cubicBezTo>
                    <a:lnTo>
                      <a:pt x="0" y="4"/>
                    </a:lnTo>
                    <a:cubicBezTo>
                      <a:pt x="0" y="2"/>
                      <a:pt x="0" y="0"/>
                      <a:pt x="1" y="0"/>
                    </a:cubicBezTo>
                    <a:cubicBezTo>
                      <a:pt x="1" y="0"/>
                      <a:pt x="1" y="2"/>
                      <a:pt x="1" y="4"/>
                    </a:cubicBezTo>
                    <a:close/>
                  </a:path>
                </a:pathLst>
              </a:custGeom>
              <a:gradFill rotWithShape="1">
                <a:gsLst>
                  <a:gs pos="0">
                    <a:srgbClr val="808080"/>
                  </a:gs>
                  <a:gs pos="50000">
                    <a:srgbClr val="EAEAEA"/>
                  </a:gs>
                  <a:gs pos="100000">
                    <a:srgbClr val="808080"/>
                  </a:gs>
                </a:gsLst>
                <a:lin ang="0" scaled="1"/>
              </a:gradFill>
              <a:ln w="9525">
                <a:noFill/>
                <a:round/>
                <a:headEnd/>
                <a:tailEnd/>
              </a:ln>
            </p:spPr>
            <p:txBody>
              <a:bodyPr anchor="ctr"/>
              <a:lstStyle/>
              <a:p>
                <a:endParaRPr lang="en-US"/>
              </a:p>
            </p:txBody>
          </p:sp>
          <p:sp>
            <p:nvSpPr>
              <p:cNvPr id="56377" name="Freeform 135"/>
              <p:cNvSpPr>
                <a:spLocks/>
              </p:cNvSpPr>
              <p:nvPr/>
            </p:nvSpPr>
            <p:spPr bwMode="auto">
              <a:xfrm>
                <a:off x="1669" y="1869"/>
                <a:ext cx="27" cy="870"/>
              </a:xfrm>
              <a:custGeom>
                <a:avLst/>
                <a:gdLst>
                  <a:gd name="T0" fmla="*/ 341537 w 6"/>
                  <a:gd name="T1" fmla="*/ 863568 h 188"/>
                  <a:gd name="T2" fmla="*/ 341537 w 6"/>
                  <a:gd name="T3" fmla="*/ 863568 h 188"/>
                  <a:gd name="T4" fmla="*/ 0 w 6"/>
                  <a:gd name="T5" fmla="*/ 38676587 h 188"/>
                  <a:gd name="T6" fmla="*/ 0 w 6"/>
                  <a:gd name="T7" fmla="*/ 38676587 h 188"/>
                  <a:gd name="T8" fmla="*/ 341537 w 6"/>
                  <a:gd name="T9" fmla="*/ 39540654 h 188"/>
                  <a:gd name="T10" fmla="*/ 863604 w 6"/>
                  <a:gd name="T11" fmla="*/ 38676587 h 188"/>
                  <a:gd name="T12" fmla="*/ 1003833 w 6"/>
                  <a:gd name="T13" fmla="*/ 863568 h 188"/>
                  <a:gd name="T14" fmla="*/ 673677 w 6"/>
                  <a:gd name="T15" fmla="*/ 0 h 188"/>
                  <a:gd name="T16" fmla="*/ 341537 w 6"/>
                  <a:gd name="T17" fmla="*/ 863568 h 18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
                  <a:gd name="T28" fmla="*/ 0 h 188"/>
                  <a:gd name="T29" fmla="*/ 6 w 6"/>
                  <a:gd name="T30" fmla="*/ 188 h 18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 h="188">
                    <a:moveTo>
                      <a:pt x="2" y="4"/>
                    </a:moveTo>
                    <a:lnTo>
                      <a:pt x="2" y="4"/>
                    </a:lnTo>
                    <a:lnTo>
                      <a:pt x="0" y="184"/>
                    </a:lnTo>
                    <a:cubicBezTo>
                      <a:pt x="0" y="186"/>
                      <a:pt x="1" y="188"/>
                      <a:pt x="2" y="188"/>
                    </a:cubicBezTo>
                    <a:cubicBezTo>
                      <a:pt x="4" y="188"/>
                      <a:pt x="5" y="186"/>
                      <a:pt x="5" y="184"/>
                    </a:cubicBezTo>
                    <a:lnTo>
                      <a:pt x="6" y="4"/>
                    </a:lnTo>
                    <a:cubicBezTo>
                      <a:pt x="6" y="2"/>
                      <a:pt x="6" y="0"/>
                      <a:pt x="4" y="0"/>
                    </a:cubicBezTo>
                    <a:cubicBezTo>
                      <a:pt x="3" y="0"/>
                      <a:pt x="3" y="2"/>
                      <a:pt x="2" y="4"/>
                    </a:cubicBezTo>
                    <a:close/>
                  </a:path>
                </a:pathLst>
              </a:custGeom>
              <a:gradFill rotWithShape="1">
                <a:gsLst>
                  <a:gs pos="0">
                    <a:srgbClr val="808080"/>
                  </a:gs>
                  <a:gs pos="50000">
                    <a:srgbClr val="EAEAEA"/>
                  </a:gs>
                  <a:gs pos="100000">
                    <a:srgbClr val="808080"/>
                  </a:gs>
                </a:gsLst>
                <a:lin ang="0" scaled="1"/>
              </a:gradFill>
              <a:ln w="9525">
                <a:noFill/>
                <a:round/>
                <a:headEnd/>
                <a:tailEnd/>
              </a:ln>
            </p:spPr>
            <p:txBody>
              <a:bodyPr anchor="ctr"/>
              <a:lstStyle/>
              <a:p>
                <a:endParaRPr lang="en-US"/>
              </a:p>
            </p:txBody>
          </p:sp>
          <p:sp>
            <p:nvSpPr>
              <p:cNvPr id="56378" name="Freeform 136"/>
              <p:cNvSpPr>
                <a:spLocks/>
              </p:cNvSpPr>
              <p:nvPr/>
            </p:nvSpPr>
            <p:spPr bwMode="auto">
              <a:xfrm>
                <a:off x="1636" y="1882"/>
                <a:ext cx="18" cy="848"/>
              </a:xfrm>
              <a:custGeom>
                <a:avLst/>
                <a:gdLst>
                  <a:gd name="T0" fmla="*/ 332140 w 4"/>
                  <a:gd name="T1" fmla="*/ 643178 h 183"/>
                  <a:gd name="T2" fmla="*/ 332140 w 4"/>
                  <a:gd name="T3" fmla="*/ 643178 h 183"/>
                  <a:gd name="T4" fmla="*/ 0 w 4"/>
                  <a:gd name="T5" fmla="*/ 38029154 h 183"/>
                  <a:gd name="T6" fmla="*/ 0 w 4"/>
                  <a:gd name="T7" fmla="*/ 38029154 h 183"/>
                  <a:gd name="T8" fmla="*/ 182430 w 4"/>
                  <a:gd name="T9" fmla="*/ 38909879 h 183"/>
                  <a:gd name="T10" fmla="*/ 332140 w 4"/>
                  <a:gd name="T11" fmla="*/ 38029154 h 183"/>
                  <a:gd name="T12" fmla="*/ 671670 w 4"/>
                  <a:gd name="T13" fmla="*/ 643178 h 183"/>
                  <a:gd name="T14" fmla="*/ 481401 w 4"/>
                  <a:gd name="T15" fmla="*/ 0 h 183"/>
                  <a:gd name="T16" fmla="*/ 332140 w 4"/>
                  <a:gd name="T17" fmla="*/ 643178 h 18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
                  <a:gd name="T28" fmla="*/ 0 h 183"/>
                  <a:gd name="T29" fmla="*/ 4 w 4"/>
                  <a:gd name="T30" fmla="*/ 183 h 18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 h="183">
                    <a:moveTo>
                      <a:pt x="2" y="3"/>
                    </a:moveTo>
                    <a:lnTo>
                      <a:pt x="2" y="3"/>
                    </a:lnTo>
                    <a:lnTo>
                      <a:pt x="0" y="179"/>
                    </a:lnTo>
                    <a:cubicBezTo>
                      <a:pt x="0" y="181"/>
                      <a:pt x="0" y="183"/>
                      <a:pt x="1" y="183"/>
                    </a:cubicBezTo>
                    <a:cubicBezTo>
                      <a:pt x="2" y="183"/>
                      <a:pt x="2" y="181"/>
                      <a:pt x="2" y="179"/>
                    </a:cubicBezTo>
                    <a:lnTo>
                      <a:pt x="4" y="3"/>
                    </a:lnTo>
                    <a:cubicBezTo>
                      <a:pt x="4" y="1"/>
                      <a:pt x="4" y="0"/>
                      <a:pt x="3" y="0"/>
                    </a:cubicBezTo>
                    <a:cubicBezTo>
                      <a:pt x="2" y="0"/>
                      <a:pt x="2" y="1"/>
                      <a:pt x="2" y="3"/>
                    </a:cubicBezTo>
                    <a:close/>
                  </a:path>
                </a:pathLst>
              </a:custGeom>
              <a:gradFill rotWithShape="1">
                <a:gsLst>
                  <a:gs pos="0">
                    <a:srgbClr val="808080"/>
                  </a:gs>
                  <a:gs pos="50000">
                    <a:srgbClr val="EAEAEA"/>
                  </a:gs>
                  <a:gs pos="100000">
                    <a:srgbClr val="808080"/>
                  </a:gs>
                </a:gsLst>
                <a:lin ang="0" scaled="1"/>
              </a:gradFill>
              <a:ln w="9525">
                <a:noFill/>
                <a:round/>
                <a:headEnd/>
                <a:tailEnd/>
              </a:ln>
            </p:spPr>
            <p:txBody>
              <a:bodyPr anchor="ctr"/>
              <a:lstStyle/>
              <a:p>
                <a:endParaRPr lang="en-US"/>
              </a:p>
            </p:txBody>
          </p:sp>
          <p:sp>
            <p:nvSpPr>
              <p:cNvPr id="56379" name="Freeform 137"/>
              <p:cNvSpPr>
                <a:spLocks/>
              </p:cNvSpPr>
              <p:nvPr/>
            </p:nvSpPr>
            <p:spPr bwMode="auto">
              <a:xfrm>
                <a:off x="1623" y="1882"/>
                <a:ext cx="13" cy="842"/>
              </a:xfrm>
              <a:custGeom>
                <a:avLst/>
                <a:gdLst>
                  <a:gd name="T0" fmla="*/ 258102 w 3"/>
                  <a:gd name="T1" fmla="*/ 862555 h 182"/>
                  <a:gd name="T2" fmla="*/ 258102 w 3"/>
                  <a:gd name="T3" fmla="*/ 862555 h 182"/>
                  <a:gd name="T4" fmla="*/ 0 w 3"/>
                  <a:gd name="T5" fmla="*/ 37336682 h 182"/>
                  <a:gd name="T6" fmla="*/ 0 w 3"/>
                  <a:gd name="T7" fmla="*/ 37563449 h 182"/>
                  <a:gd name="T8" fmla="*/ 113191 w 3"/>
                  <a:gd name="T9" fmla="*/ 38190637 h 182"/>
                  <a:gd name="T10" fmla="*/ 113191 w 3"/>
                  <a:gd name="T11" fmla="*/ 37336682 h 182"/>
                  <a:gd name="T12" fmla="*/ 371293 w 3"/>
                  <a:gd name="T13" fmla="*/ 862555 h 182"/>
                  <a:gd name="T14" fmla="*/ 371293 w 3"/>
                  <a:gd name="T15" fmla="*/ 0 h 182"/>
                  <a:gd name="T16" fmla="*/ 258102 w 3"/>
                  <a:gd name="T17" fmla="*/ 862555 h 18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
                  <a:gd name="T28" fmla="*/ 0 h 182"/>
                  <a:gd name="T29" fmla="*/ 3 w 3"/>
                  <a:gd name="T30" fmla="*/ 182 h 18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 h="182">
                    <a:moveTo>
                      <a:pt x="2" y="4"/>
                    </a:moveTo>
                    <a:lnTo>
                      <a:pt x="2" y="4"/>
                    </a:lnTo>
                    <a:lnTo>
                      <a:pt x="0" y="178"/>
                    </a:lnTo>
                    <a:lnTo>
                      <a:pt x="0" y="179"/>
                    </a:lnTo>
                    <a:cubicBezTo>
                      <a:pt x="0" y="181"/>
                      <a:pt x="0" y="182"/>
                      <a:pt x="1" y="182"/>
                    </a:cubicBezTo>
                    <a:cubicBezTo>
                      <a:pt x="1" y="182"/>
                      <a:pt x="1" y="181"/>
                      <a:pt x="1" y="178"/>
                    </a:cubicBezTo>
                    <a:lnTo>
                      <a:pt x="3" y="4"/>
                    </a:lnTo>
                    <a:cubicBezTo>
                      <a:pt x="3" y="2"/>
                      <a:pt x="3" y="0"/>
                      <a:pt x="3" y="0"/>
                    </a:cubicBezTo>
                    <a:cubicBezTo>
                      <a:pt x="2" y="0"/>
                      <a:pt x="2" y="2"/>
                      <a:pt x="2" y="4"/>
                    </a:cubicBezTo>
                    <a:close/>
                  </a:path>
                </a:pathLst>
              </a:custGeom>
              <a:gradFill rotWithShape="1">
                <a:gsLst>
                  <a:gs pos="0">
                    <a:srgbClr val="808080"/>
                  </a:gs>
                  <a:gs pos="50000">
                    <a:srgbClr val="EAEAEA"/>
                  </a:gs>
                  <a:gs pos="100000">
                    <a:srgbClr val="808080"/>
                  </a:gs>
                </a:gsLst>
                <a:lin ang="0" scaled="1"/>
              </a:gradFill>
              <a:ln w="9525">
                <a:noFill/>
                <a:round/>
                <a:headEnd/>
                <a:tailEnd/>
              </a:ln>
            </p:spPr>
            <p:txBody>
              <a:bodyPr anchor="ctr"/>
              <a:lstStyle/>
              <a:p>
                <a:endParaRPr lang="en-US"/>
              </a:p>
            </p:txBody>
          </p:sp>
        </p:grpSp>
      </p:grpSp>
      <p:sp>
        <p:nvSpPr>
          <p:cNvPr id="56326" name="Text Box 140"/>
          <p:cNvSpPr txBox="1">
            <a:spLocks noChangeArrowheads="1"/>
          </p:cNvSpPr>
          <p:nvPr>
            <p:custDataLst>
              <p:tags r:id="rId5"/>
            </p:custDataLst>
          </p:nvPr>
        </p:nvSpPr>
        <p:spPr bwMode="auto">
          <a:xfrm>
            <a:off x="2066925" y="2778125"/>
            <a:ext cx="803275" cy="184150"/>
          </a:xfrm>
          <a:prstGeom prst="rect">
            <a:avLst/>
          </a:prstGeom>
          <a:noFill/>
          <a:ln w="9525" algn="ctr">
            <a:noFill/>
            <a:miter lim="800000"/>
            <a:headEnd/>
            <a:tailEnd/>
          </a:ln>
        </p:spPr>
        <p:txBody>
          <a:bodyPr wrap="none" lIns="0" tIns="0" rIns="0" bIns="0" anchor="ctr">
            <a:spAutoFit/>
          </a:bodyPr>
          <a:lstStyle/>
          <a:p>
            <a:pPr marL="85725" indent="-85725" algn="ctr"/>
            <a:r>
              <a:rPr lang="en-US" sz="1200" b="1">
                <a:latin typeface="Calibri" pitchFamily="34" charset="0"/>
              </a:rPr>
              <a:t>Government</a:t>
            </a:r>
          </a:p>
        </p:txBody>
      </p:sp>
      <p:grpSp>
        <p:nvGrpSpPr>
          <p:cNvPr id="56327" name="Group 141"/>
          <p:cNvGrpSpPr>
            <a:grpSpLocks/>
          </p:cNvGrpSpPr>
          <p:nvPr>
            <p:custDataLst>
              <p:tags r:id="rId6"/>
            </p:custDataLst>
          </p:nvPr>
        </p:nvGrpSpPr>
        <p:grpSpPr bwMode="auto">
          <a:xfrm>
            <a:off x="2378075" y="3692525"/>
            <a:ext cx="496888" cy="685800"/>
            <a:chOff x="3498" y="2612"/>
            <a:chExt cx="659" cy="665"/>
          </a:xfrm>
        </p:grpSpPr>
        <p:sp>
          <p:nvSpPr>
            <p:cNvPr id="141" name="Freeform 142"/>
            <p:cNvSpPr>
              <a:spLocks/>
            </p:cNvSpPr>
            <p:nvPr/>
          </p:nvSpPr>
          <p:spPr bwMode="auto">
            <a:xfrm>
              <a:off x="3845" y="2617"/>
              <a:ext cx="309" cy="162"/>
            </a:xfrm>
            <a:custGeom>
              <a:avLst/>
              <a:gdLst/>
              <a:ahLst/>
              <a:cxnLst>
                <a:cxn ang="0">
                  <a:pos x="0" y="9"/>
                </a:cxn>
                <a:cxn ang="0">
                  <a:pos x="82" y="0"/>
                </a:cxn>
                <a:cxn ang="0">
                  <a:pos x="135" y="6"/>
                </a:cxn>
                <a:cxn ang="0">
                  <a:pos x="177" y="19"/>
                </a:cxn>
                <a:cxn ang="0">
                  <a:pos x="220" y="25"/>
                </a:cxn>
                <a:cxn ang="0">
                  <a:pos x="267" y="19"/>
                </a:cxn>
                <a:cxn ang="0">
                  <a:pos x="310" y="15"/>
                </a:cxn>
                <a:cxn ang="0">
                  <a:pos x="273" y="43"/>
                </a:cxn>
                <a:cxn ang="0">
                  <a:pos x="238" y="70"/>
                </a:cxn>
                <a:cxn ang="0">
                  <a:pos x="189" y="81"/>
                </a:cxn>
                <a:cxn ang="0">
                  <a:pos x="148" y="81"/>
                </a:cxn>
                <a:cxn ang="0">
                  <a:pos x="108" y="93"/>
                </a:cxn>
                <a:cxn ang="0">
                  <a:pos x="75" y="118"/>
                </a:cxn>
                <a:cxn ang="0">
                  <a:pos x="45" y="139"/>
                </a:cxn>
                <a:cxn ang="0">
                  <a:pos x="34" y="136"/>
                </a:cxn>
                <a:cxn ang="0">
                  <a:pos x="0" y="9"/>
                </a:cxn>
              </a:cxnLst>
              <a:rect l="0" t="0" r="r" b="b"/>
              <a:pathLst>
                <a:path w="310" h="139">
                  <a:moveTo>
                    <a:pt x="0" y="9"/>
                  </a:moveTo>
                  <a:lnTo>
                    <a:pt x="82" y="0"/>
                  </a:lnTo>
                  <a:lnTo>
                    <a:pt x="135" y="6"/>
                  </a:lnTo>
                  <a:lnTo>
                    <a:pt x="177" y="19"/>
                  </a:lnTo>
                  <a:lnTo>
                    <a:pt x="220" y="25"/>
                  </a:lnTo>
                  <a:lnTo>
                    <a:pt x="267" y="19"/>
                  </a:lnTo>
                  <a:lnTo>
                    <a:pt x="310" y="15"/>
                  </a:lnTo>
                  <a:lnTo>
                    <a:pt x="273" y="43"/>
                  </a:lnTo>
                  <a:lnTo>
                    <a:pt x="238" y="70"/>
                  </a:lnTo>
                  <a:lnTo>
                    <a:pt x="189" y="81"/>
                  </a:lnTo>
                  <a:lnTo>
                    <a:pt x="148" y="81"/>
                  </a:lnTo>
                  <a:lnTo>
                    <a:pt x="108" y="93"/>
                  </a:lnTo>
                  <a:lnTo>
                    <a:pt x="75" y="118"/>
                  </a:lnTo>
                  <a:lnTo>
                    <a:pt x="45" y="139"/>
                  </a:lnTo>
                  <a:lnTo>
                    <a:pt x="34" y="136"/>
                  </a:lnTo>
                  <a:lnTo>
                    <a:pt x="0" y="9"/>
                  </a:lnTo>
                  <a:close/>
                </a:path>
              </a:pathLst>
            </a:custGeom>
            <a:gradFill rotWithShape="1">
              <a:gsLst>
                <a:gs pos="0">
                  <a:schemeClr val="bg2"/>
                </a:gs>
                <a:gs pos="50000">
                  <a:schemeClr val="hlink"/>
                </a:gs>
                <a:gs pos="100000">
                  <a:schemeClr val="bg2"/>
                </a:gs>
              </a:gsLst>
              <a:lin ang="2700000" scaled="1"/>
            </a:gradFill>
            <a:ln w="9525" cap="flat" cmpd="sng">
              <a:noFill/>
              <a:prstDash val="solid"/>
              <a:round/>
              <a:headEnd/>
              <a:tailEnd/>
            </a:ln>
            <a:effectLst/>
          </p:spPr>
          <p:txBody>
            <a:bodyPr lIns="0" tIns="0" rIns="0" bIns="0" anchor="ctr">
              <a:spAutoFit/>
            </a:bodyPr>
            <a:lstStyle/>
            <a:p>
              <a:pPr fontAlgn="auto">
                <a:spcBef>
                  <a:spcPts val="0"/>
                </a:spcBef>
                <a:spcAft>
                  <a:spcPts val="0"/>
                </a:spcAft>
                <a:defRPr/>
              </a:pPr>
              <a:endParaRPr lang="en-US" sz="1000" b="1" dirty="0">
                <a:latin typeface="+mn-lt"/>
              </a:endParaRPr>
            </a:p>
          </p:txBody>
        </p:sp>
        <p:grpSp>
          <p:nvGrpSpPr>
            <p:cNvPr id="56343" name="Group 143"/>
            <p:cNvGrpSpPr>
              <a:grpSpLocks/>
            </p:cNvGrpSpPr>
            <p:nvPr/>
          </p:nvGrpSpPr>
          <p:grpSpPr bwMode="auto">
            <a:xfrm>
              <a:off x="3603" y="2835"/>
              <a:ext cx="316" cy="442"/>
              <a:chOff x="1869" y="2972"/>
              <a:chExt cx="316" cy="442"/>
            </a:xfrm>
          </p:grpSpPr>
          <p:sp>
            <p:nvSpPr>
              <p:cNvPr id="56353" name="Freeform 144"/>
              <p:cNvSpPr>
                <a:spLocks/>
              </p:cNvSpPr>
              <p:nvPr/>
            </p:nvSpPr>
            <p:spPr bwMode="auto">
              <a:xfrm>
                <a:off x="1869" y="2972"/>
                <a:ext cx="316" cy="442"/>
              </a:xfrm>
              <a:custGeom>
                <a:avLst/>
                <a:gdLst>
                  <a:gd name="T0" fmla="*/ 315 w 316"/>
                  <a:gd name="T1" fmla="*/ 5 h 442"/>
                  <a:gd name="T2" fmla="*/ 307 w 316"/>
                  <a:gd name="T3" fmla="*/ 25 h 442"/>
                  <a:gd name="T4" fmla="*/ 288 w 316"/>
                  <a:gd name="T5" fmla="*/ 56 h 442"/>
                  <a:gd name="T6" fmla="*/ 263 w 316"/>
                  <a:gd name="T7" fmla="*/ 88 h 442"/>
                  <a:gd name="T8" fmla="*/ 227 w 316"/>
                  <a:gd name="T9" fmla="*/ 116 h 442"/>
                  <a:gd name="T10" fmla="*/ 198 w 316"/>
                  <a:gd name="T11" fmla="*/ 129 h 442"/>
                  <a:gd name="T12" fmla="*/ 195 w 316"/>
                  <a:gd name="T13" fmla="*/ 161 h 442"/>
                  <a:gd name="T14" fmla="*/ 195 w 316"/>
                  <a:gd name="T15" fmla="*/ 221 h 442"/>
                  <a:gd name="T16" fmla="*/ 204 w 316"/>
                  <a:gd name="T17" fmla="*/ 300 h 442"/>
                  <a:gd name="T18" fmla="*/ 230 w 316"/>
                  <a:gd name="T19" fmla="*/ 386 h 442"/>
                  <a:gd name="T20" fmla="*/ 255 w 316"/>
                  <a:gd name="T21" fmla="*/ 438 h 442"/>
                  <a:gd name="T22" fmla="*/ 229 w 316"/>
                  <a:gd name="T23" fmla="*/ 402 h 442"/>
                  <a:gd name="T24" fmla="*/ 202 w 316"/>
                  <a:gd name="T25" fmla="*/ 356 h 442"/>
                  <a:gd name="T26" fmla="*/ 178 w 316"/>
                  <a:gd name="T27" fmla="*/ 301 h 442"/>
                  <a:gd name="T28" fmla="*/ 164 w 316"/>
                  <a:gd name="T29" fmla="*/ 299 h 442"/>
                  <a:gd name="T30" fmla="*/ 129 w 316"/>
                  <a:gd name="T31" fmla="*/ 375 h 442"/>
                  <a:gd name="T32" fmla="*/ 87 w 316"/>
                  <a:gd name="T33" fmla="*/ 431 h 442"/>
                  <a:gd name="T34" fmla="*/ 109 w 316"/>
                  <a:gd name="T35" fmla="*/ 367 h 442"/>
                  <a:gd name="T36" fmla="*/ 134 w 316"/>
                  <a:gd name="T37" fmla="*/ 287 h 442"/>
                  <a:gd name="T38" fmla="*/ 151 w 316"/>
                  <a:gd name="T39" fmla="*/ 210 h 442"/>
                  <a:gd name="T40" fmla="*/ 149 w 316"/>
                  <a:gd name="T41" fmla="*/ 158 h 442"/>
                  <a:gd name="T42" fmla="*/ 140 w 316"/>
                  <a:gd name="T43" fmla="*/ 150 h 442"/>
                  <a:gd name="T44" fmla="*/ 125 w 316"/>
                  <a:gd name="T45" fmla="*/ 160 h 442"/>
                  <a:gd name="T46" fmla="*/ 101 w 316"/>
                  <a:gd name="T47" fmla="*/ 174 h 442"/>
                  <a:gd name="T48" fmla="*/ 69 w 316"/>
                  <a:gd name="T49" fmla="*/ 188 h 442"/>
                  <a:gd name="T50" fmla="*/ 29 w 316"/>
                  <a:gd name="T51" fmla="*/ 199 h 442"/>
                  <a:gd name="T52" fmla="*/ 1 w 316"/>
                  <a:gd name="T53" fmla="*/ 202 h 442"/>
                  <a:gd name="T54" fmla="*/ 17 w 316"/>
                  <a:gd name="T55" fmla="*/ 197 h 442"/>
                  <a:gd name="T56" fmla="*/ 45 w 316"/>
                  <a:gd name="T57" fmla="*/ 187 h 442"/>
                  <a:gd name="T58" fmla="*/ 78 w 316"/>
                  <a:gd name="T59" fmla="*/ 170 h 442"/>
                  <a:gd name="T60" fmla="*/ 111 w 316"/>
                  <a:gd name="T61" fmla="*/ 148 h 442"/>
                  <a:gd name="T62" fmla="*/ 135 w 316"/>
                  <a:gd name="T63" fmla="*/ 122 h 442"/>
                  <a:gd name="T64" fmla="*/ 136 w 316"/>
                  <a:gd name="T65" fmla="*/ 116 h 442"/>
                  <a:gd name="T66" fmla="*/ 145 w 316"/>
                  <a:gd name="T67" fmla="*/ 104 h 442"/>
                  <a:gd name="T68" fmla="*/ 166 w 316"/>
                  <a:gd name="T69" fmla="*/ 92 h 442"/>
                  <a:gd name="T70" fmla="*/ 182 w 316"/>
                  <a:gd name="T71" fmla="*/ 94 h 442"/>
                  <a:gd name="T72" fmla="*/ 196 w 316"/>
                  <a:gd name="T73" fmla="*/ 97 h 442"/>
                  <a:gd name="T74" fmla="*/ 204 w 316"/>
                  <a:gd name="T75" fmla="*/ 96 h 442"/>
                  <a:gd name="T76" fmla="*/ 215 w 316"/>
                  <a:gd name="T77" fmla="*/ 93 h 442"/>
                  <a:gd name="T78" fmla="*/ 235 w 316"/>
                  <a:gd name="T79" fmla="*/ 83 h 442"/>
                  <a:gd name="T80" fmla="*/ 261 w 316"/>
                  <a:gd name="T81" fmla="*/ 63 h 442"/>
                  <a:gd name="T82" fmla="*/ 293 w 316"/>
                  <a:gd name="T83" fmla="*/ 30 h 44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16"/>
                  <a:gd name="T127" fmla="*/ 0 h 442"/>
                  <a:gd name="T128" fmla="*/ 316 w 316"/>
                  <a:gd name="T129" fmla="*/ 442 h 44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16" h="442">
                    <a:moveTo>
                      <a:pt x="316" y="0"/>
                    </a:moveTo>
                    <a:lnTo>
                      <a:pt x="316" y="1"/>
                    </a:lnTo>
                    <a:lnTo>
                      <a:pt x="315" y="5"/>
                    </a:lnTo>
                    <a:lnTo>
                      <a:pt x="313" y="10"/>
                    </a:lnTo>
                    <a:lnTo>
                      <a:pt x="310" y="17"/>
                    </a:lnTo>
                    <a:lnTo>
                      <a:pt x="307" y="25"/>
                    </a:lnTo>
                    <a:lnTo>
                      <a:pt x="301" y="35"/>
                    </a:lnTo>
                    <a:lnTo>
                      <a:pt x="295" y="45"/>
                    </a:lnTo>
                    <a:lnTo>
                      <a:pt x="288" y="56"/>
                    </a:lnTo>
                    <a:lnTo>
                      <a:pt x="281" y="67"/>
                    </a:lnTo>
                    <a:lnTo>
                      <a:pt x="272" y="79"/>
                    </a:lnTo>
                    <a:lnTo>
                      <a:pt x="263" y="88"/>
                    </a:lnTo>
                    <a:lnTo>
                      <a:pt x="252" y="98"/>
                    </a:lnTo>
                    <a:lnTo>
                      <a:pt x="241" y="108"/>
                    </a:lnTo>
                    <a:lnTo>
                      <a:pt x="227" y="116"/>
                    </a:lnTo>
                    <a:lnTo>
                      <a:pt x="214" y="122"/>
                    </a:lnTo>
                    <a:lnTo>
                      <a:pt x="198" y="127"/>
                    </a:lnTo>
                    <a:lnTo>
                      <a:pt x="198" y="129"/>
                    </a:lnTo>
                    <a:lnTo>
                      <a:pt x="197" y="136"/>
                    </a:lnTo>
                    <a:lnTo>
                      <a:pt x="196" y="147"/>
                    </a:lnTo>
                    <a:lnTo>
                      <a:pt x="195" y="161"/>
                    </a:lnTo>
                    <a:lnTo>
                      <a:pt x="194" y="177"/>
                    </a:lnTo>
                    <a:lnTo>
                      <a:pt x="194" y="199"/>
                    </a:lnTo>
                    <a:lnTo>
                      <a:pt x="195" y="221"/>
                    </a:lnTo>
                    <a:lnTo>
                      <a:pt x="197" y="246"/>
                    </a:lnTo>
                    <a:lnTo>
                      <a:pt x="200" y="273"/>
                    </a:lnTo>
                    <a:lnTo>
                      <a:pt x="204" y="300"/>
                    </a:lnTo>
                    <a:lnTo>
                      <a:pt x="211" y="329"/>
                    </a:lnTo>
                    <a:lnTo>
                      <a:pt x="219" y="357"/>
                    </a:lnTo>
                    <a:lnTo>
                      <a:pt x="230" y="386"/>
                    </a:lnTo>
                    <a:lnTo>
                      <a:pt x="245" y="414"/>
                    </a:lnTo>
                    <a:lnTo>
                      <a:pt x="261" y="442"/>
                    </a:lnTo>
                    <a:lnTo>
                      <a:pt x="255" y="438"/>
                    </a:lnTo>
                    <a:lnTo>
                      <a:pt x="247" y="428"/>
                    </a:lnTo>
                    <a:lnTo>
                      <a:pt x="238" y="416"/>
                    </a:lnTo>
                    <a:lnTo>
                      <a:pt x="229" y="402"/>
                    </a:lnTo>
                    <a:lnTo>
                      <a:pt x="219" y="387"/>
                    </a:lnTo>
                    <a:lnTo>
                      <a:pt x="211" y="373"/>
                    </a:lnTo>
                    <a:lnTo>
                      <a:pt x="202" y="356"/>
                    </a:lnTo>
                    <a:lnTo>
                      <a:pt x="193" y="338"/>
                    </a:lnTo>
                    <a:lnTo>
                      <a:pt x="186" y="320"/>
                    </a:lnTo>
                    <a:lnTo>
                      <a:pt x="178" y="301"/>
                    </a:lnTo>
                    <a:lnTo>
                      <a:pt x="172" y="281"/>
                    </a:lnTo>
                    <a:lnTo>
                      <a:pt x="170" y="287"/>
                    </a:lnTo>
                    <a:lnTo>
                      <a:pt x="164" y="299"/>
                    </a:lnTo>
                    <a:lnTo>
                      <a:pt x="156" y="321"/>
                    </a:lnTo>
                    <a:lnTo>
                      <a:pt x="145" y="347"/>
                    </a:lnTo>
                    <a:lnTo>
                      <a:pt x="129" y="375"/>
                    </a:lnTo>
                    <a:lnTo>
                      <a:pt x="114" y="404"/>
                    </a:lnTo>
                    <a:lnTo>
                      <a:pt x="96" y="432"/>
                    </a:lnTo>
                    <a:lnTo>
                      <a:pt x="87" y="431"/>
                    </a:lnTo>
                    <a:lnTo>
                      <a:pt x="93" y="413"/>
                    </a:lnTo>
                    <a:lnTo>
                      <a:pt x="100" y="392"/>
                    </a:lnTo>
                    <a:lnTo>
                      <a:pt x="109" y="367"/>
                    </a:lnTo>
                    <a:lnTo>
                      <a:pt x="118" y="341"/>
                    </a:lnTo>
                    <a:lnTo>
                      <a:pt x="126" y="315"/>
                    </a:lnTo>
                    <a:lnTo>
                      <a:pt x="134" y="287"/>
                    </a:lnTo>
                    <a:lnTo>
                      <a:pt x="141" y="261"/>
                    </a:lnTo>
                    <a:lnTo>
                      <a:pt x="147" y="234"/>
                    </a:lnTo>
                    <a:lnTo>
                      <a:pt x="151" y="210"/>
                    </a:lnTo>
                    <a:lnTo>
                      <a:pt x="153" y="190"/>
                    </a:lnTo>
                    <a:lnTo>
                      <a:pt x="152" y="170"/>
                    </a:lnTo>
                    <a:lnTo>
                      <a:pt x="149" y="158"/>
                    </a:lnTo>
                    <a:lnTo>
                      <a:pt x="143" y="148"/>
                    </a:lnTo>
                    <a:lnTo>
                      <a:pt x="142" y="149"/>
                    </a:lnTo>
                    <a:lnTo>
                      <a:pt x="140" y="150"/>
                    </a:lnTo>
                    <a:lnTo>
                      <a:pt x="136" y="153"/>
                    </a:lnTo>
                    <a:lnTo>
                      <a:pt x="132" y="156"/>
                    </a:lnTo>
                    <a:lnTo>
                      <a:pt x="125" y="160"/>
                    </a:lnTo>
                    <a:lnTo>
                      <a:pt x="118" y="164"/>
                    </a:lnTo>
                    <a:lnTo>
                      <a:pt x="110" y="168"/>
                    </a:lnTo>
                    <a:lnTo>
                      <a:pt x="101" y="174"/>
                    </a:lnTo>
                    <a:lnTo>
                      <a:pt x="91" y="179"/>
                    </a:lnTo>
                    <a:lnTo>
                      <a:pt x="81" y="183"/>
                    </a:lnTo>
                    <a:lnTo>
                      <a:pt x="69" y="188"/>
                    </a:lnTo>
                    <a:lnTo>
                      <a:pt x="56" y="193"/>
                    </a:lnTo>
                    <a:lnTo>
                      <a:pt x="44" y="196"/>
                    </a:lnTo>
                    <a:lnTo>
                      <a:pt x="29" y="199"/>
                    </a:lnTo>
                    <a:lnTo>
                      <a:pt x="15" y="202"/>
                    </a:lnTo>
                    <a:lnTo>
                      <a:pt x="0" y="202"/>
                    </a:lnTo>
                    <a:lnTo>
                      <a:pt x="1" y="202"/>
                    </a:lnTo>
                    <a:lnTo>
                      <a:pt x="5" y="201"/>
                    </a:lnTo>
                    <a:lnTo>
                      <a:pt x="9" y="200"/>
                    </a:lnTo>
                    <a:lnTo>
                      <a:pt x="17" y="197"/>
                    </a:lnTo>
                    <a:lnTo>
                      <a:pt x="25" y="195"/>
                    </a:lnTo>
                    <a:lnTo>
                      <a:pt x="34" y="190"/>
                    </a:lnTo>
                    <a:lnTo>
                      <a:pt x="45" y="187"/>
                    </a:lnTo>
                    <a:lnTo>
                      <a:pt x="55" y="181"/>
                    </a:lnTo>
                    <a:lnTo>
                      <a:pt x="66" y="176"/>
                    </a:lnTo>
                    <a:lnTo>
                      <a:pt x="78" y="170"/>
                    </a:lnTo>
                    <a:lnTo>
                      <a:pt x="90" y="163"/>
                    </a:lnTo>
                    <a:lnTo>
                      <a:pt x="101" y="157"/>
                    </a:lnTo>
                    <a:lnTo>
                      <a:pt x="111" y="148"/>
                    </a:lnTo>
                    <a:lnTo>
                      <a:pt x="120" y="140"/>
                    </a:lnTo>
                    <a:lnTo>
                      <a:pt x="129" y="131"/>
                    </a:lnTo>
                    <a:lnTo>
                      <a:pt x="135" y="122"/>
                    </a:lnTo>
                    <a:lnTo>
                      <a:pt x="136" y="119"/>
                    </a:lnTo>
                    <a:lnTo>
                      <a:pt x="136" y="116"/>
                    </a:lnTo>
                    <a:lnTo>
                      <a:pt x="138" y="112"/>
                    </a:lnTo>
                    <a:lnTo>
                      <a:pt x="141" y="108"/>
                    </a:lnTo>
                    <a:lnTo>
                      <a:pt x="145" y="104"/>
                    </a:lnTo>
                    <a:lnTo>
                      <a:pt x="150" y="100"/>
                    </a:lnTo>
                    <a:lnTo>
                      <a:pt x="158" y="95"/>
                    </a:lnTo>
                    <a:lnTo>
                      <a:pt x="166" y="92"/>
                    </a:lnTo>
                    <a:lnTo>
                      <a:pt x="172" y="91"/>
                    </a:lnTo>
                    <a:lnTo>
                      <a:pt x="177" y="92"/>
                    </a:lnTo>
                    <a:lnTo>
                      <a:pt x="182" y="94"/>
                    </a:lnTo>
                    <a:lnTo>
                      <a:pt x="185" y="96"/>
                    </a:lnTo>
                    <a:lnTo>
                      <a:pt x="190" y="97"/>
                    </a:lnTo>
                    <a:lnTo>
                      <a:pt x="196" y="97"/>
                    </a:lnTo>
                    <a:lnTo>
                      <a:pt x="202" y="97"/>
                    </a:lnTo>
                    <a:lnTo>
                      <a:pt x="204" y="96"/>
                    </a:lnTo>
                    <a:lnTo>
                      <a:pt x="207" y="96"/>
                    </a:lnTo>
                    <a:lnTo>
                      <a:pt x="210" y="94"/>
                    </a:lnTo>
                    <a:lnTo>
                      <a:pt x="215" y="93"/>
                    </a:lnTo>
                    <a:lnTo>
                      <a:pt x="220" y="90"/>
                    </a:lnTo>
                    <a:lnTo>
                      <a:pt x="227" y="87"/>
                    </a:lnTo>
                    <a:lnTo>
                      <a:pt x="235" y="83"/>
                    </a:lnTo>
                    <a:lnTo>
                      <a:pt x="242" y="77"/>
                    </a:lnTo>
                    <a:lnTo>
                      <a:pt x="252" y="70"/>
                    </a:lnTo>
                    <a:lnTo>
                      <a:pt x="261" y="63"/>
                    </a:lnTo>
                    <a:lnTo>
                      <a:pt x="270" y="53"/>
                    </a:lnTo>
                    <a:lnTo>
                      <a:pt x="281" y="43"/>
                    </a:lnTo>
                    <a:lnTo>
                      <a:pt x="293" y="30"/>
                    </a:lnTo>
                    <a:lnTo>
                      <a:pt x="304" y="16"/>
                    </a:lnTo>
                    <a:lnTo>
                      <a:pt x="316" y="0"/>
                    </a:lnTo>
                    <a:close/>
                  </a:path>
                </a:pathLst>
              </a:custGeom>
              <a:solidFill>
                <a:srgbClr val="000026"/>
              </a:solidFill>
              <a:ln w="9525">
                <a:noFill/>
                <a:round/>
                <a:headEnd/>
                <a:tailEnd/>
              </a:ln>
            </p:spPr>
            <p:txBody>
              <a:bodyPr anchor="ctr"/>
              <a:lstStyle/>
              <a:p>
                <a:endParaRPr lang="en-US"/>
              </a:p>
            </p:txBody>
          </p:sp>
          <p:sp>
            <p:nvSpPr>
              <p:cNvPr id="56354" name="Freeform 145"/>
              <p:cNvSpPr>
                <a:spLocks/>
              </p:cNvSpPr>
              <p:nvPr/>
            </p:nvSpPr>
            <p:spPr bwMode="auto">
              <a:xfrm rot="1153698">
                <a:off x="2002" y="3010"/>
                <a:ext cx="41" cy="50"/>
              </a:xfrm>
              <a:custGeom>
                <a:avLst/>
                <a:gdLst>
                  <a:gd name="T0" fmla="*/ 0 w 158"/>
                  <a:gd name="T1" fmla="*/ 0 h 193"/>
                  <a:gd name="T2" fmla="*/ 0 w 158"/>
                  <a:gd name="T3" fmla="*/ 0 h 193"/>
                  <a:gd name="T4" fmla="*/ 0 w 158"/>
                  <a:gd name="T5" fmla="*/ 0 h 193"/>
                  <a:gd name="T6" fmla="*/ 0 w 158"/>
                  <a:gd name="T7" fmla="*/ 0 h 193"/>
                  <a:gd name="T8" fmla="*/ 0 w 158"/>
                  <a:gd name="T9" fmla="*/ 0 h 193"/>
                  <a:gd name="T10" fmla="*/ 0 w 158"/>
                  <a:gd name="T11" fmla="*/ 0 h 193"/>
                  <a:gd name="T12" fmla="*/ 0 w 158"/>
                  <a:gd name="T13" fmla="*/ 0 h 193"/>
                  <a:gd name="T14" fmla="*/ 0 w 158"/>
                  <a:gd name="T15" fmla="*/ 0 h 193"/>
                  <a:gd name="T16" fmla="*/ 0 w 158"/>
                  <a:gd name="T17" fmla="*/ 0 h 193"/>
                  <a:gd name="T18" fmla="*/ 0 w 158"/>
                  <a:gd name="T19" fmla="*/ 0 h 193"/>
                  <a:gd name="T20" fmla="*/ 0 w 158"/>
                  <a:gd name="T21" fmla="*/ 0 h 193"/>
                  <a:gd name="T22" fmla="*/ 0 w 158"/>
                  <a:gd name="T23" fmla="*/ 0 h 193"/>
                  <a:gd name="T24" fmla="*/ 0 w 158"/>
                  <a:gd name="T25" fmla="*/ 0 h 193"/>
                  <a:gd name="T26" fmla="*/ 0 w 158"/>
                  <a:gd name="T27" fmla="*/ 0 h 193"/>
                  <a:gd name="T28" fmla="*/ 0 w 158"/>
                  <a:gd name="T29" fmla="*/ 0 h 193"/>
                  <a:gd name="T30" fmla="*/ 0 w 158"/>
                  <a:gd name="T31" fmla="*/ 0 h 193"/>
                  <a:gd name="T32" fmla="*/ 0 w 158"/>
                  <a:gd name="T33" fmla="*/ 0 h 193"/>
                  <a:gd name="T34" fmla="*/ 0 w 158"/>
                  <a:gd name="T35" fmla="*/ 0 h 193"/>
                  <a:gd name="T36" fmla="*/ 0 w 158"/>
                  <a:gd name="T37" fmla="*/ 0 h 193"/>
                  <a:gd name="T38" fmla="*/ 0 w 158"/>
                  <a:gd name="T39" fmla="*/ 0 h 193"/>
                  <a:gd name="T40" fmla="*/ 0 w 158"/>
                  <a:gd name="T41" fmla="*/ 0 h 193"/>
                  <a:gd name="T42" fmla="*/ 0 w 158"/>
                  <a:gd name="T43" fmla="*/ 0 h 193"/>
                  <a:gd name="T44" fmla="*/ 0 w 158"/>
                  <a:gd name="T45" fmla="*/ 0 h 193"/>
                  <a:gd name="T46" fmla="*/ 0 w 158"/>
                  <a:gd name="T47" fmla="*/ 0 h 193"/>
                  <a:gd name="T48" fmla="*/ 0 w 158"/>
                  <a:gd name="T49" fmla="*/ 0 h 19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58"/>
                  <a:gd name="T76" fmla="*/ 0 h 193"/>
                  <a:gd name="T77" fmla="*/ 158 w 158"/>
                  <a:gd name="T78" fmla="*/ 193 h 19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58" h="193">
                    <a:moveTo>
                      <a:pt x="150" y="77"/>
                    </a:moveTo>
                    <a:lnTo>
                      <a:pt x="150" y="72"/>
                    </a:lnTo>
                    <a:lnTo>
                      <a:pt x="150" y="58"/>
                    </a:lnTo>
                    <a:lnTo>
                      <a:pt x="149" y="42"/>
                    </a:lnTo>
                    <a:lnTo>
                      <a:pt x="144" y="24"/>
                    </a:lnTo>
                    <a:lnTo>
                      <a:pt x="134" y="9"/>
                    </a:lnTo>
                    <a:lnTo>
                      <a:pt x="119" y="0"/>
                    </a:lnTo>
                    <a:lnTo>
                      <a:pt x="96" y="1"/>
                    </a:lnTo>
                    <a:lnTo>
                      <a:pt x="65" y="16"/>
                    </a:lnTo>
                    <a:lnTo>
                      <a:pt x="35" y="40"/>
                    </a:lnTo>
                    <a:lnTo>
                      <a:pt x="14" y="64"/>
                    </a:lnTo>
                    <a:lnTo>
                      <a:pt x="4" y="89"/>
                    </a:lnTo>
                    <a:lnTo>
                      <a:pt x="0" y="112"/>
                    </a:lnTo>
                    <a:lnTo>
                      <a:pt x="5" y="135"/>
                    </a:lnTo>
                    <a:lnTo>
                      <a:pt x="13" y="156"/>
                    </a:lnTo>
                    <a:lnTo>
                      <a:pt x="27" y="173"/>
                    </a:lnTo>
                    <a:lnTo>
                      <a:pt x="43" y="186"/>
                    </a:lnTo>
                    <a:lnTo>
                      <a:pt x="62" y="193"/>
                    </a:lnTo>
                    <a:lnTo>
                      <a:pt x="84" y="192"/>
                    </a:lnTo>
                    <a:lnTo>
                      <a:pt x="106" y="185"/>
                    </a:lnTo>
                    <a:lnTo>
                      <a:pt x="127" y="171"/>
                    </a:lnTo>
                    <a:lnTo>
                      <a:pt x="144" y="154"/>
                    </a:lnTo>
                    <a:lnTo>
                      <a:pt x="155" y="131"/>
                    </a:lnTo>
                    <a:lnTo>
                      <a:pt x="158" y="106"/>
                    </a:lnTo>
                    <a:lnTo>
                      <a:pt x="150" y="77"/>
                    </a:lnTo>
                    <a:close/>
                  </a:path>
                </a:pathLst>
              </a:custGeom>
              <a:solidFill>
                <a:srgbClr val="000026"/>
              </a:solidFill>
              <a:ln w="9525">
                <a:noFill/>
                <a:round/>
                <a:headEnd/>
                <a:tailEnd/>
              </a:ln>
            </p:spPr>
            <p:txBody>
              <a:bodyPr anchor="ctr"/>
              <a:lstStyle/>
              <a:p>
                <a:endParaRPr lang="en-US"/>
              </a:p>
            </p:txBody>
          </p:sp>
        </p:grpSp>
        <p:grpSp>
          <p:nvGrpSpPr>
            <p:cNvPr id="56344" name="Group 146"/>
            <p:cNvGrpSpPr>
              <a:grpSpLocks/>
            </p:cNvGrpSpPr>
            <p:nvPr/>
          </p:nvGrpSpPr>
          <p:grpSpPr bwMode="auto">
            <a:xfrm>
              <a:off x="3842" y="2874"/>
              <a:ext cx="161" cy="385"/>
              <a:chOff x="2342" y="3023"/>
              <a:chExt cx="161" cy="385"/>
            </a:xfrm>
          </p:grpSpPr>
          <p:sp>
            <p:nvSpPr>
              <p:cNvPr id="56351" name="Freeform 147"/>
              <p:cNvSpPr>
                <a:spLocks/>
              </p:cNvSpPr>
              <p:nvPr/>
            </p:nvSpPr>
            <p:spPr bwMode="auto">
              <a:xfrm>
                <a:off x="2342" y="3068"/>
                <a:ext cx="161" cy="340"/>
              </a:xfrm>
              <a:custGeom>
                <a:avLst/>
                <a:gdLst>
                  <a:gd name="T0" fmla="*/ 99 w 161"/>
                  <a:gd name="T1" fmla="*/ 26 h 340"/>
                  <a:gd name="T2" fmla="*/ 108 w 161"/>
                  <a:gd name="T3" fmla="*/ 48 h 340"/>
                  <a:gd name="T4" fmla="*/ 118 w 161"/>
                  <a:gd name="T5" fmla="*/ 69 h 340"/>
                  <a:gd name="T6" fmla="*/ 129 w 161"/>
                  <a:gd name="T7" fmla="*/ 89 h 340"/>
                  <a:gd name="T8" fmla="*/ 140 w 161"/>
                  <a:gd name="T9" fmla="*/ 107 h 340"/>
                  <a:gd name="T10" fmla="*/ 149 w 161"/>
                  <a:gd name="T11" fmla="*/ 122 h 340"/>
                  <a:gd name="T12" fmla="*/ 156 w 161"/>
                  <a:gd name="T13" fmla="*/ 132 h 340"/>
                  <a:gd name="T14" fmla="*/ 160 w 161"/>
                  <a:gd name="T15" fmla="*/ 138 h 340"/>
                  <a:gd name="T16" fmla="*/ 153 w 161"/>
                  <a:gd name="T17" fmla="*/ 135 h 340"/>
                  <a:gd name="T18" fmla="*/ 139 w 161"/>
                  <a:gd name="T19" fmla="*/ 125 h 340"/>
                  <a:gd name="T20" fmla="*/ 127 w 161"/>
                  <a:gd name="T21" fmla="*/ 113 h 340"/>
                  <a:gd name="T22" fmla="*/ 118 w 161"/>
                  <a:gd name="T23" fmla="*/ 101 h 340"/>
                  <a:gd name="T24" fmla="*/ 110 w 161"/>
                  <a:gd name="T25" fmla="*/ 90 h 340"/>
                  <a:gd name="T26" fmla="*/ 105 w 161"/>
                  <a:gd name="T27" fmla="*/ 80 h 340"/>
                  <a:gd name="T28" fmla="*/ 101 w 161"/>
                  <a:gd name="T29" fmla="*/ 72 h 340"/>
                  <a:gd name="T30" fmla="*/ 99 w 161"/>
                  <a:gd name="T31" fmla="*/ 68 h 340"/>
                  <a:gd name="T32" fmla="*/ 93 w 161"/>
                  <a:gd name="T33" fmla="*/ 104 h 340"/>
                  <a:gd name="T34" fmla="*/ 95 w 161"/>
                  <a:gd name="T35" fmla="*/ 198 h 340"/>
                  <a:gd name="T36" fmla="*/ 105 w 161"/>
                  <a:gd name="T37" fmla="*/ 293 h 340"/>
                  <a:gd name="T38" fmla="*/ 104 w 161"/>
                  <a:gd name="T39" fmla="*/ 340 h 340"/>
                  <a:gd name="T40" fmla="*/ 94 w 161"/>
                  <a:gd name="T41" fmla="*/ 314 h 340"/>
                  <a:gd name="T42" fmla="*/ 84 w 161"/>
                  <a:gd name="T43" fmla="*/ 285 h 340"/>
                  <a:gd name="T44" fmla="*/ 75 w 161"/>
                  <a:gd name="T45" fmla="*/ 256 h 340"/>
                  <a:gd name="T46" fmla="*/ 68 w 161"/>
                  <a:gd name="T47" fmla="*/ 229 h 340"/>
                  <a:gd name="T48" fmla="*/ 61 w 161"/>
                  <a:gd name="T49" fmla="*/ 208 h 340"/>
                  <a:gd name="T50" fmla="*/ 59 w 161"/>
                  <a:gd name="T51" fmla="*/ 197 h 340"/>
                  <a:gd name="T52" fmla="*/ 56 w 161"/>
                  <a:gd name="T53" fmla="*/ 208 h 340"/>
                  <a:gd name="T54" fmla="*/ 48 w 161"/>
                  <a:gd name="T55" fmla="*/ 233 h 340"/>
                  <a:gd name="T56" fmla="*/ 38 w 161"/>
                  <a:gd name="T57" fmla="*/ 257 h 340"/>
                  <a:gd name="T58" fmla="*/ 26 w 161"/>
                  <a:gd name="T59" fmla="*/ 279 h 340"/>
                  <a:gd name="T60" fmla="*/ 15 w 161"/>
                  <a:gd name="T61" fmla="*/ 298 h 340"/>
                  <a:gd name="T62" fmla="*/ 4 w 161"/>
                  <a:gd name="T63" fmla="*/ 314 h 340"/>
                  <a:gd name="T64" fmla="*/ 8 w 161"/>
                  <a:gd name="T65" fmla="*/ 297 h 340"/>
                  <a:gd name="T66" fmla="*/ 20 w 161"/>
                  <a:gd name="T67" fmla="*/ 258 h 340"/>
                  <a:gd name="T68" fmla="*/ 32 w 161"/>
                  <a:gd name="T69" fmla="*/ 213 h 340"/>
                  <a:gd name="T70" fmla="*/ 41 w 161"/>
                  <a:gd name="T71" fmla="*/ 169 h 340"/>
                  <a:gd name="T72" fmla="*/ 48 w 161"/>
                  <a:gd name="T73" fmla="*/ 129 h 340"/>
                  <a:gd name="T74" fmla="*/ 52 w 161"/>
                  <a:gd name="T75" fmla="*/ 100 h 340"/>
                  <a:gd name="T76" fmla="*/ 51 w 161"/>
                  <a:gd name="T77" fmla="*/ 87 h 340"/>
                  <a:gd name="T78" fmla="*/ 45 w 161"/>
                  <a:gd name="T79" fmla="*/ 93 h 340"/>
                  <a:gd name="T80" fmla="*/ 37 w 161"/>
                  <a:gd name="T81" fmla="*/ 103 h 340"/>
                  <a:gd name="T82" fmla="*/ 29 w 161"/>
                  <a:gd name="T83" fmla="*/ 113 h 340"/>
                  <a:gd name="T84" fmla="*/ 21 w 161"/>
                  <a:gd name="T85" fmla="*/ 123 h 340"/>
                  <a:gd name="T86" fmla="*/ 14 w 161"/>
                  <a:gd name="T87" fmla="*/ 133 h 340"/>
                  <a:gd name="T88" fmla="*/ 8 w 161"/>
                  <a:gd name="T89" fmla="*/ 141 h 340"/>
                  <a:gd name="T90" fmla="*/ 3 w 161"/>
                  <a:gd name="T91" fmla="*/ 147 h 340"/>
                  <a:gd name="T92" fmla="*/ 0 w 161"/>
                  <a:gd name="T93" fmla="*/ 150 h 340"/>
                  <a:gd name="T94" fmla="*/ 8 w 161"/>
                  <a:gd name="T95" fmla="*/ 136 h 340"/>
                  <a:gd name="T96" fmla="*/ 22 w 161"/>
                  <a:gd name="T97" fmla="*/ 108 h 340"/>
                  <a:gd name="T98" fmla="*/ 34 w 161"/>
                  <a:gd name="T99" fmla="*/ 83 h 340"/>
                  <a:gd name="T100" fmla="*/ 44 w 161"/>
                  <a:gd name="T101" fmla="*/ 60 h 340"/>
                  <a:gd name="T102" fmla="*/ 52 w 161"/>
                  <a:gd name="T103" fmla="*/ 41 h 340"/>
                  <a:gd name="T104" fmla="*/ 59 w 161"/>
                  <a:gd name="T105" fmla="*/ 26 h 340"/>
                  <a:gd name="T106" fmla="*/ 63 w 161"/>
                  <a:gd name="T107" fmla="*/ 15 h 340"/>
                  <a:gd name="T108" fmla="*/ 66 w 161"/>
                  <a:gd name="T109" fmla="*/ 10 h 340"/>
                  <a:gd name="T110" fmla="*/ 66 w 161"/>
                  <a:gd name="T111" fmla="*/ 9 h 340"/>
                  <a:gd name="T112" fmla="*/ 68 w 161"/>
                  <a:gd name="T113" fmla="*/ 6 h 340"/>
                  <a:gd name="T114" fmla="*/ 71 w 161"/>
                  <a:gd name="T115" fmla="*/ 2 h 340"/>
                  <a:gd name="T116" fmla="*/ 75 w 161"/>
                  <a:gd name="T117" fmla="*/ 0 h 340"/>
                  <a:gd name="T118" fmla="*/ 80 w 161"/>
                  <a:gd name="T119" fmla="*/ 0 h 340"/>
                  <a:gd name="T120" fmla="*/ 84 w 161"/>
                  <a:gd name="T121" fmla="*/ 1 h 340"/>
                  <a:gd name="T122" fmla="*/ 89 w 161"/>
                  <a:gd name="T123" fmla="*/ 4 h 340"/>
                  <a:gd name="T124" fmla="*/ 93 w 161"/>
                  <a:gd name="T125" fmla="*/ 10 h 34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61"/>
                  <a:gd name="T190" fmla="*/ 0 h 340"/>
                  <a:gd name="T191" fmla="*/ 161 w 161"/>
                  <a:gd name="T192" fmla="*/ 340 h 340"/>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61" h="340">
                    <a:moveTo>
                      <a:pt x="95" y="15"/>
                    </a:moveTo>
                    <a:lnTo>
                      <a:pt x="99" y="26"/>
                    </a:lnTo>
                    <a:lnTo>
                      <a:pt x="103" y="37"/>
                    </a:lnTo>
                    <a:lnTo>
                      <a:pt x="108" y="48"/>
                    </a:lnTo>
                    <a:lnTo>
                      <a:pt x="113" y="59"/>
                    </a:lnTo>
                    <a:lnTo>
                      <a:pt x="118" y="69"/>
                    </a:lnTo>
                    <a:lnTo>
                      <a:pt x="124" y="80"/>
                    </a:lnTo>
                    <a:lnTo>
                      <a:pt x="129" y="89"/>
                    </a:lnTo>
                    <a:lnTo>
                      <a:pt x="135" y="99"/>
                    </a:lnTo>
                    <a:lnTo>
                      <a:pt x="140" y="107"/>
                    </a:lnTo>
                    <a:lnTo>
                      <a:pt x="145" y="115"/>
                    </a:lnTo>
                    <a:lnTo>
                      <a:pt x="149" y="122"/>
                    </a:lnTo>
                    <a:lnTo>
                      <a:pt x="153" y="128"/>
                    </a:lnTo>
                    <a:lnTo>
                      <a:pt x="156" y="132"/>
                    </a:lnTo>
                    <a:lnTo>
                      <a:pt x="159" y="136"/>
                    </a:lnTo>
                    <a:lnTo>
                      <a:pt x="160" y="138"/>
                    </a:lnTo>
                    <a:lnTo>
                      <a:pt x="161" y="139"/>
                    </a:lnTo>
                    <a:lnTo>
                      <a:pt x="153" y="135"/>
                    </a:lnTo>
                    <a:lnTo>
                      <a:pt x="146" y="130"/>
                    </a:lnTo>
                    <a:lnTo>
                      <a:pt x="139" y="125"/>
                    </a:lnTo>
                    <a:lnTo>
                      <a:pt x="133" y="119"/>
                    </a:lnTo>
                    <a:lnTo>
                      <a:pt x="127" y="113"/>
                    </a:lnTo>
                    <a:lnTo>
                      <a:pt x="122" y="107"/>
                    </a:lnTo>
                    <a:lnTo>
                      <a:pt x="118" y="101"/>
                    </a:lnTo>
                    <a:lnTo>
                      <a:pt x="114" y="95"/>
                    </a:lnTo>
                    <a:lnTo>
                      <a:pt x="110" y="90"/>
                    </a:lnTo>
                    <a:lnTo>
                      <a:pt x="107" y="84"/>
                    </a:lnTo>
                    <a:lnTo>
                      <a:pt x="105" y="80"/>
                    </a:lnTo>
                    <a:lnTo>
                      <a:pt x="102" y="75"/>
                    </a:lnTo>
                    <a:lnTo>
                      <a:pt x="101" y="72"/>
                    </a:lnTo>
                    <a:lnTo>
                      <a:pt x="99" y="69"/>
                    </a:lnTo>
                    <a:lnTo>
                      <a:pt x="99" y="68"/>
                    </a:lnTo>
                    <a:lnTo>
                      <a:pt x="99" y="67"/>
                    </a:lnTo>
                    <a:lnTo>
                      <a:pt x="93" y="104"/>
                    </a:lnTo>
                    <a:lnTo>
                      <a:pt x="92" y="149"/>
                    </a:lnTo>
                    <a:lnTo>
                      <a:pt x="95" y="198"/>
                    </a:lnTo>
                    <a:lnTo>
                      <a:pt x="99" y="248"/>
                    </a:lnTo>
                    <a:lnTo>
                      <a:pt x="105" y="293"/>
                    </a:lnTo>
                    <a:lnTo>
                      <a:pt x="110" y="332"/>
                    </a:lnTo>
                    <a:lnTo>
                      <a:pt x="104" y="340"/>
                    </a:lnTo>
                    <a:lnTo>
                      <a:pt x="99" y="328"/>
                    </a:lnTo>
                    <a:lnTo>
                      <a:pt x="94" y="314"/>
                    </a:lnTo>
                    <a:lnTo>
                      <a:pt x="89" y="300"/>
                    </a:lnTo>
                    <a:lnTo>
                      <a:pt x="84" y="285"/>
                    </a:lnTo>
                    <a:lnTo>
                      <a:pt x="80" y="270"/>
                    </a:lnTo>
                    <a:lnTo>
                      <a:pt x="75" y="256"/>
                    </a:lnTo>
                    <a:lnTo>
                      <a:pt x="71" y="242"/>
                    </a:lnTo>
                    <a:lnTo>
                      <a:pt x="68" y="229"/>
                    </a:lnTo>
                    <a:lnTo>
                      <a:pt x="64" y="218"/>
                    </a:lnTo>
                    <a:lnTo>
                      <a:pt x="61" y="208"/>
                    </a:lnTo>
                    <a:lnTo>
                      <a:pt x="60" y="202"/>
                    </a:lnTo>
                    <a:lnTo>
                      <a:pt x="59" y="197"/>
                    </a:lnTo>
                    <a:lnTo>
                      <a:pt x="58" y="195"/>
                    </a:lnTo>
                    <a:lnTo>
                      <a:pt x="56" y="208"/>
                    </a:lnTo>
                    <a:lnTo>
                      <a:pt x="52" y="221"/>
                    </a:lnTo>
                    <a:lnTo>
                      <a:pt x="48" y="233"/>
                    </a:lnTo>
                    <a:lnTo>
                      <a:pt x="43" y="245"/>
                    </a:lnTo>
                    <a:lnTo>
                      <a:pt x="38" y="257"/>
                    </a:lnTo>
                    <a:lnTo>
                      <a:pt x="32" y="269"/>
                    </a:lnTo>
                    <a:lnTo>
                      <a:pt x="26" y="279"/>
                    </a:lnTo>
                    <a:lnTo>
                      <a:pt x="21" y="289"/>
                    </a:lnTo>
                    <a:lnTo>
                      <a:pt x="15" y="298"/>
                    </a:lnTo>
                    <a:lnTo>
                      <a:pt x="9" y="307"/>
                    </a:lnTo>
                    <a:lnTo>
                      <a:pt x="4" y="314"/>
                    </a:lnTo>
                    <a:lnTo>
                      <a:pt x="2" y="312"/>
                    </a:lnTo>
                    <a:lnTo>
                      <a:pt x="8" y="297"/>
                    </a:lnTo>
                    <a:lnTo>
                      <a:pt x="14" y="278"/>
                    </a:lnTo>
                    <a:lnTo>
                      <a:pt x="20" y="258"/>
                    </a:lnTo>
                    <a:lnTo>
                      <a:pt x="26" y="236"/>
                    </a:lnTo>
                    <a:lnTo>
                      <a:pt x="32" y="213"/>
                    </a:lnTo>
                    <a:lnTo>
                      <a:pt x="37" y="190"/>
                    </a:lnTo>
                    <a:lnTo>
                      <a:pt x="41" y="169"/>
                    </a:lnTo>
                    <a:lnTo>
                      <a:pt x="45" y="147"/>
                    </a:lnTo>
                    <a:lnTo>
                      <a:pt x="48" y="129"/>
                    </a:lnTo>
                    <a:lnTo>
                      <a:pt x="51" y="113"/>
                    </a:lnTo>
                    <a:lnTo>
                      <a:pt x="52" y="100"/>
                    </a:lnTo>
                    <a:lnTo>
                      <a:pt x="52" y="91"/>
                    </a:lnTo>
                    <a:lnTo>
                      <a:pt x="51" y="87"/>
                    </a:lnTo>
                    <a:lnTo>
                      <a:pt x="48" y="89"/>
                    </a:lnTo>
                    <a:lnTo>
                      <a:pt x="45" y="93"/>
                    </a:lnTo>
                    <a:lnTo>
                      <a:pt x="41" y="98"/>
                    </a:lnTo>
                    <a:lnTo>
                      <a:pt x="37" y="103"/>
                    </a:lnTo>
                    <a:lnTo>
                      <a:pt x="33" y="108"/>
                    </a:lnTo>
                    <a:lnTo>
                      <a:pt x="29" y="113"/>
                    </a:lnTo>
                    <a:lnTo>
                      <a:pt x="25" y="119"/>
                    </a:lnTo>
                    <a:lnTo>
                      <a:pt x="21" y="123"/>
                    </a:lnTo>
                    <a:lnTo>
                      <a:pt x="17" y="128"/>
                    </a:lnTo>
                    <a:lnTo>
                      <a:pt x="14" y="133"/>
                    </a:lnTo>
                    <a:lnTo>
                      <a:pt x="10" y="137"/>
                    </a:lnTo>
                    <a:lnTo>
                      <a:pt x="8" y="141"/>
                    </a:lnTo>
                    <a:lnTo>
                      <a:pt x="5" y="144"/>
                    </a:lnTo>
                    <a:lnTo>
                      <a:pt x="3" y="147"/>
                    </a:lnTo>
                    <a:lnTo>
                      <a:pt x="1" y="149"/>
                    </a:lnTo>
                    <a:lnTo>
                      <a:pt x="0" y="150"/>
                    </a:lnTo>
                    <a:lnTo>
                      <a:pt x="0" y="151"/>
                    </a:lnTo>
                    <a:lnTo>
                      <a:pt x="8" y="136"/>
                    </a:lnTo>
                    <a:lnTo>
                      <a:pt x="15" y="122"/>
                    </a:lnTo>
                    <a:lnTo>
                      <a:pt x="22" y="108"/>
                    </a:lnTo>
                    <a:lnTo>
                      <a:pt x="28" y="95"/>
                    </a:lnTo>
                    <a:lnTo>
                      <a:pt x="34" y="83"/>
                    </a:lnTo>
                    <a:lnTo>
                      <a:pt x="39" y="71"/>
                    </a:lnTo>
                    <a:lnTo>
                      <a:pt x="44" y="60"/>
                    </a:lnTo>
                    <a:lnTo>
                      <a:pt x="49" y="50"/>
                    </a:lnTo>
                    <a:lnTo>
                      <a:pt x="52" y="41"/>
                    </a:lnTo>
                    <a:lnTo>
                      <a:pt x="56" y="33"/>
                    </a:lnTo>
                    <a:lnTo>
                      <a:pt x="59" y="26"/>
                    </a:lnTo>
                    <a:lnTo>
                      <a:pt x="61" y="20"/>
                    </a:lnTo>
                    <a:lnTo>
                      <a:pt x="63" y="15"/>
                    </a:lnTo>
                    <a:lnTo>
                      <a:pt x="65" y="12"/>
                    </a:lnTo>
                    <a:lnTo>
                      <a:pt x="66" y="10"/>
                    </a:lnTo>
                    <a:lnTo>
                      <a:pt x="66" y="9"/>
                    </a:lnTo>
                    <a:lnTo>
                      <a:pt x="67" y="8"/>
                    </a:lnTo>
                    <a:lnTo>
                      <a:pt x="68" y="6"/>
                    </a:lnTo>
                    <a:lnTo>
                      <a:pt x="69" y="4"/>
                    </a:lnTo>
                    <a:lnTo>
                      <a:pt x="71" y="2"/>
                    </a:lnTo>
                    <a:lnTo>
                      <a:pt x="73" y="1"/>
                    </a:lnTo>
                    <a:lnTo>
                      <a:pt x="75" y="0"/>
                    </a:lnTo>
                    <a:lnTo>
                      <a:pt x="77" y="0"/>
                    </a:lnTo>
                    <a:lnTo>
                      <a:pt x="80" y="0"/>
                    </a:lnTo>
                    <a:lnTo>
                      <a:pt x="82" y="0"/>
                    </a:lnTo>
                    <a:lnTo>
                      <a:pt x="84" y="1"/>
                    </a:lnTo>
                    <a:lnTo>
                      <a:pt x="87" y="2"/>
                    </a:lnTo>
                    <a:lnTo>
                      <a:pt x="89" y="4"/>
                    </a:lnTo>
                    <a:lnTo>
                      <a:pt x="91" y="6"/>
                    </a:lnTo>
                    <a:lnTo>
                      <a:pt x="93" y="10"/>
                    </a:lnTo>
                    <a:lnTo>
                      <a:pt x="95" y="15"/>
                    </a:lnTo>
                    <a:close/>
                  </a:path>
                </a:pathLst>
              </a:custGeom>
              <a:solidFill>
                <a:schemeClr val="tx2"/>
              </a:solidFill>
              <a:ln w="9525">
                <a:noFill/>
                <a:round/>
                <a:headEnd/>
                <a:tailEnd/>
              </a:ln>
            </p:spPr>
            <p:txBody>
              <a:bodyPr anchor="ctr"/>
              <a:lstStyle/>
              <a:p>
                <a:endParaRPr lang="en-US"/>
              </a:p>
            </p:txBody>
          </p:sp>
          <p:sp>
            <p:nvSpPr>
              <p:cNvPr id="56352" name="Freeform 148"/>
              <p:cNvSpPr>
                <a:spLocks/>
              </p:cNvSpPr>
              <p:nvPr/>
            </p:nvSpPr>
            <p:spPr bwMode="auto">
              <a:xfrm>
                <a:off x="2409" y="3023"/>
                <a:ext cx="44" cy="39"/>
              </a:xfrm>
              <a:custGeom>
                <a:avLst/>
                <a:gdLst>
                  <a:gd name="T0" fmla="*/ 0 w 181"/>
                  <a:gd name="T1" fmla="*/ 0 h 164"/>
                  <a:gd name="T2" fmla="*/ 0 w 181"/>
                  <a:gd name="T3" fmla="*/ 0 h 164"/>
                  <a:gd name="T4" fmla="*/ 0 w 181"/>
                  <a:gd name="T5" fmla="*/ 0 h 164"/>
                  <a:gd name="T6" fmla="*/ 0 w 181"/>
                  <a:gd name="T7" fmla="*/ 0 h 164"/>
                  <a:gd name="T8" fmla="*/ 0 w 181"/>
                  <a:gd name="T9" fmla="*/ 0 h 164"/>
                  <a:gd name="T10" fmla="*/ 0 w 181"/>
                  <a:gd name="T11" fmla="*/ 0 h 164"/>
                  <a:gd name="T12" fmla="*/ 0 w 181"/>
                  <a:gd name="T13" fmla="*/ 0 h 164"/>
                  <a:gd name="T14" fmla="*/ 0 w 181"/>
                  <a:gd name="T15" fmla="*/ 0 h 164"/>
                  <a:gd name="T16" fmla="*/ 0 w 181"/>
                  <a:gd name="T17" fmla="*/ 0 h 164"/>
                  <a:gd name="T18" fmla="*/ 0 w 181"/>
                  <a:gd name="T19" fmla="*/ 0 h 164"/>
                  <a:gd name="T20" fmla="*/ 0 w 181"/>
                  <a:gd name="T21" fmla="*/ 0 h 164"/>
                  <a:gd name="T22" fmla="*/ 0 w 181"/>
                  <a:gd name="T23" fmla="*/ 0 h 164"/>
                  <a:gd name="T24" fmla="*/ 0 w 181"/>
                  <a:gd name="T25" fmla="*/ 0 h 164"/>
                  <a:gd name="T26" fmla="*/ 0 w 181"/>
                  <a:gd name="T27" fmla="*/ 0 h 164"/>
                  <a:gd name="T28" fmla="*/ 0 w 181"/>
                  <a:gd name="T29" fmla="*/ 0 h 164"/>
                  <a:gd name="T30" fmla="*/ 0 w 181"/>
                  <a:gd name="T31" fmla="*/ 0 h 164"/>
                  <a:gd name="T32" fmla="*/ 0 w 181"/>
                  <a:gd name="T33" fmla="*/ 0 h 164"/>
                  <a:gd name="T34" fmla="*/ 0 w 181"/>
                  <a:gd name="T35" fmla="*/ 0 h 164"/>
                  <a:gd name="T36" fmla="*/ 0 w 181"/>
                  <a:gd name="T37" fmla="*/ 0 h 164"/>
                  <a:gd name="T38" fmla="*/ 0 w 181"/>
                  <a:gd name="T39" fmla="*/ 0 h 164"/>
                  <a:gd name="T40" fmla="*/ 0 w 181"/>
                  <a:gd name="T41" fmla="*/ 0 h 164"/>
                  <a:gd name="T42" fmla="*/ 0 w 181"/>
                  <a:gd name="T43" fmla="*/ 0 h 164"/>
                  <a:gd name="T44" fmla="*/ 0 w 181"/>
                  <a:gd name="T45" fmla="*/ 0 h 164"/>
                  <a:gd name="T46" fmla="*/ 0 w 181"/>
                  <a:gd name="T47" fmla="*/ 0 h 164"/>
                  <a:gd name="T48" fmla="*/ 0 w 181"/>
                  <a:gd name="T49" fmla="*/ 0 h 16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81"/>
                  <a:gd name="T76" fmla="*/ 0 h 164"/>
                  <a:gd name="T77" fmla="*/ 181 w 181"/>
                  <a:gd name="T78" fmla="*/ 164 h 16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81" h="164">
                    <a:moveTo>
                      <a:pt x="12" y="54"/>
                    </a:moveTo>
                    <a:lnTo>
                      <a:pt x="9" y="58"/>
                    </a:lnTo>
                    <a:lnTo>
                      <a:pt x="5" y="66"/>
                    </a:lnTo>
                    <a:lnTo>
                      <a:pt x="1" y="79"/>
                    </a:lnTo>
                    <a:lnTo>
                      <a:pt x="0" y="94"/>
                    </a:lnTo>
                    <a:lnTo>
                      <a:pt x="5" y="111"/>
                    </a:lnTo>
                    <a:lnTo>
                      <a:pt x="19" y="128"/>
                    </a:lnTo>
                    <a:lnTo>
                      <a:pt x="44" y="144"/>
                    </a:lnTo>
                    <a:lnTo>
                      <a:pt x="84" y="158"/>
                    </a:lnTo>
                    <a:lnTo>
                      <a:pt x="126" y="164"/>
                    </a:lnTo>
                    <a:lnTo>
                      <a:pt x="155" y="157"/>
                    </a:lnTo>
                    <a:lnTo>
                      <a:pt x="173" y="142"/>
                    </a:lnTo>
                    <a:lnTo>
                      <a:pt x="181" y="120"/>
                    </a:lnTo>
                    <a:lnTo>
                      <a:pt x="181" y="95"/>
                    </a:lnTo>
                    <a:lnTo>
                      <a:pt x="173" y="68"/>
                    </a:lnTo>
                    <a:lnTo>
                      <a:pt x="159" y="43"/>
                    </a:lnTo>
                    <a:lnTo>
                      <a:pt x="140" y="22"/>
                    </a:lnTo>
                    <a:lnTo>
                      <a:pt x="120" y="8"/>
                    </a:lnTo>
                    <a:lnTo>
                      <a:pt x="101" y="1"/>
                    </a:lnTo>
                    <a:lnTo>
                      <a:pt x="83" y="0"/>
                    </a:lnTo>
                    <a:lnTo>
                      <a:pt x="67" y="5"/>
                    </a:lnTo>
                    <a:lnTo>
                      <a:pt x="52" y="14"/>
                    </a:lnTo>
                    <a:lnTo>
                      <a:pt x="37" y="26"/>
                    </a:lnTo>
                    <a:lnTo>
                      <a:pt x="24" y="39"/>
                    </a:lnTo>
                    <a:lnTo>
                      <a:pt x="12" y="54"/>
                    </a:lnTo>
                    <a:close/>
                  </a:path>
                </a:pathLst>
              </a:custGeom>
              <a:solidFill>
                <a:schemeClr val="tx2"/>
              </a:solidFill>
              <a:ln w="9525">
                <a:noFill/>
                <a:round/>
                <a:headEnd/>
                <a:tailEnd/>
              </a:ln>
            </p:spPr>
            <p:txBody>
              <a:bodyPr anchor="ctr"/>
              <a:lstStyle/>
              <a:p>
                <a:endParaRPr lang="en-US"/>
              </a:p>
            </p:txBody>
          </p:sp>
        </p:grpSp>
        <p:grpSp>
          <p:nvGrpSpPr>
            <p:cNvPr id="56345" name="Group 149"/>
            <p:cNvGrpSpPr>
              <a:grpSpLocks/>
            </p:cNvGrpSpPr>
            <p:nvPr>
              <p:custDataLst>
                <p:tags r:id="rId11"/>
              </p:custDataLst>
            </p:nvPr>
          </p:nvGrpSpPr>
          <p:grpSpPr bwMode="auto">
            <a:xfrm>
              <a:off x="3498" y="2846"/>
              <a:ext cx="184" cy="398"/>
              <a:chOff x="1530" y="2959"/>
              <a:chExt cx="184" cy="398"/>
            </a:xfrm>
          </p:grpSpPr>
          <p:sp>
            <p:nvSpPr>
              <p:cNvPr id="56349" name="Freeform 150"/>
              <p:cNvSpPr>
                <a:spLocks/>
              </p:cNvSpPr>
              <p:nvPr/>
            </p:nvSpPr>
            <p:spPr bwMode="auto">
              <a:xfrm>
                <a:off x="1530" y="3030"/>
                <a:ext cx="184" cy="327"/>
              </a:xfrm>
              <a:custGeom>
                <a:avLst/>
                <a:gdLst>
                  <a:gd name="T0" fmla="*/ 148 w 184"/>
                  <a:gd name="T1" fmla="*/ 25 h 327"/>
                  <a:gd name="T2" fmla="*/ 154 w 184"/>
                  <a:gd name="T3" fmla="*/ 48 h 327"/>
                  <a:gd name="T4" fmla="*/ 164 w 184"/>
                  <a:gd name="T5" fmla="*/ 95 h 327"/>
                  <a:gd name="T6" fmla="*/ 177 w 184"/>
                  <a:gd name="T7" fmla="*/ 163 h 327"/>
                  <a:gd name="T8" fmla="*/ 182 w 184"/>
                  <a:gd name="T9" fmla="*/ 203 h 327"/>
                  <a:gd name="T10" fmla="*/ 173 w 184"/>
                  <a:gd name="T11" fmla="*/ 182 h 327"/>
                  <a:gd name="T12" fmla="*/ 156 w 184"/>
                  <a:gd name="T13" fmla="*/ 146 h 327"/>
                  <a:gd name="T14" fmla="*/ 139 w 184"/>
                  <a:gd name="T15" fmla="*/ 106 h 327"/>
                  <a:gd name="T16" fmla="*/ 130 w 184"/>
                  <a:gd name="T17" fmla="*/ 92 h 327"/>
                  <a:gd name="T18" fmla="*/ 129 w 184"/>
                  <a:gd name="T19" fmla="*/ 131 h 327"/>
                  <a:gd name="T20" fmla="*/ 133 w 184"/>
                  <a:gd name="T21" fmla="*/ 199 h 327"/>
                  <a:gd name="T22" fmla="*/ 151 w 184"/>
                  <a:gd name="T23" fmla="*/ 282 h 327"/>
                  <a:gd name="T24" fmla="*/ 165 w 184"/>
                  <a:gd name="T25" fmla="*/ 325 h 327"/>
                  <a:gd name="T26" fmla="*/ 151 w 184"/>
                  <a:gd name="T27" fmla="*/ 308 h 327"/>
                  <a:gd name="T28" fmla="*/ 130 w 184"/>
                  <a:gd name="T29" fmla="*/ 273 h 327"/>
                  <a:gd name="T30" fmla="*/ 110 w 184"/>
                  <a:gd name="T31" fmla="*/ 213 h 327"/>
                  <a:gd name="T32" fmla="*/ 103 w 184"/>
                  <a:gd name="T33" fmla="*/ 174 h 327"/>
                  <a:gd name="T34" fmla="*/ 99 w 184"/>
                  <a:gd name="T35" fmla="*/ 183 h 327"/>
                  <a:gd name="T36" fmla="*/ 91 w 184"/>
                  <a:gd name="T37" fmla="*/ 200 h 327"/>
                  <a:gd name="T38" fmla="*/ 79 w 184"/>
                  <a:gd name="T39" fmla="*/ 224 h 327"/>
                  <a:gd name="T40" fmla="*/ 62 w 184"/>
                  <a:gd name="T41" fmla="*/ 254 h 327"/>
                  <a:gd name="T42" fmla="*/ 40 w 184"/>
                  <a:gd name="T43" fmla="*/ 288 h 327"/>
                  <a:gd name="T44" fmla="*/ 0 w 184"/>
                  <a:gd name="T45" fmla="*/ 318 h 327"/>
                  <a:gd name="T46" fmla="*/ 19 w 184"/>
                  <a:gd name="T47" fmla="*/ 283 h 327"/>
                  <a:gd name="T48" fmla="*/ 37 w 184"/>
                  <a:gd name="T49" fmla="*/ 246 h 327"/>
                  <a:gd name="T50" fmla="*/ 52 w 184"/>
                  <a:gd name="T51" fmla="*/ 208 h 327"/>
                  <a:gd name="T52" fmla="*/ 61 w 184"/>
                  <a:gd name="T53" fmla="*/ 171 h 327"/>
                  <a:gd name="T54" fmla="*/ 64 w 184"/>
                  <a:gd name="T55" fmla="*/ 152 h 327"/>
                  <a:gd name="T56" fmla="*/ 70 w 184"/>
                  <a:gd name="T57" fmla="*/ 134 h 327"/>
                  <a:gd name="T58" fmla="*/ 77 w 184"/>
                  <a:gd name="T59" fmla="*/ 106 h 327"/>
                  <a:gd name="T60" fmla="*/ 84 w 184"/>
                  <a:gd name="T61" fmla="*/ 73 h 327"/>
                  <a:gd name="T62" fmla="*/ 85 w 184"/>
                  <a:gd name="T63" fmla="*/ 59 h 327"/>
                  <a:gd name="T64" fmla="*/ 78 w 184"/>
                  <a:gd name="T65" fmla="*/ 77 h 327"/>
                  <a:gd name="T66" fmla="*/ 62 w 184"/>
                  <a:gd name="T67" fmla="*/ 116 h 327"/>
                  <a:gd name="T68" fmla="*/ 35 w 184"/>
                  <a:gd name="T69" fmla="*/ 176 h 327"/>
                  <a:gd name="T70" fmla="*/ 17 w 184"/>
                  <a:gd name="T71" fmla="*/ 210 h 327"/>
                  <a:gd name="T72" fmla="*/ 26 w 184"/>
                  <a:gd name="T73" fmla="*/ 172 h 327"/>
                  <a:gd name="T74" fmla="*/ 39 w 184"/>
                  <a:gd name="T75" fmla="*/ 113 h 327"/>
                  <a:gd name="T76" fmla="*/ 55 w 184"/>
                  <a:gd name="T77" fmla="*/ 50 h 327"/>
                  <a:gd name="T78" fmla="*/ 64 w 184"/>
                  <a:gd name="T79" fmla="*/ 21 h 327"/>
                  <a:gd name="T80" fmla="*/ 67 w 184"/>
                  <a:gd name="T81" fmla="*/ 19 h 327"/>
                  <a:gd name="T82" fmla="*/ 72 w 184"/>
                  <a:gd name="T83" fmla="*/ 16 h 327"/>
                  <a:gd name="T84" fmla="*/ 78 w 184"/>
                  <a:gd name="T85" fmla="*/ 14 h 327"/>
                  <a:gd name="T86" fmla="*/ 85 w 184"/>
                  <a:gd name="T87" fmla="*/ 13 h 327"/>
                  <a:gd name="T88" fmla="*/ 92 w 184"/>
                  <a:gd name="T89" fmla="*/ 9 h 327"/>
                  <a:gd name="T90" fmla="*/ 97 w 184"/>
                  <a:gd name="T91" fmla="*/ 4 h 327"/>
                  <a:gd name="T92" fmla="*/ 103 w 184"/>
                  <a:gd name="T93" fmla="*/ 1 h 327"/>
                  <a:gd name="T94" fmla="*/ 111 w 184"/>
                  <a:gd name="T95" fmla="*/ 1 h 327"/>
                  <a:gd name="T96" fmla="*/ 117 w 184"/>
                  <a:gd name="T97" fmla="*/ 4 h 327"/>
                  <a:gd name="T98" fmla="*/ 122 w 184"/>
                  <a:gd name="T99" fmla="*/ 8 h 327"/>
                  <a:gd name="T100" fmla="*/ 127 w 184"/>
                  <a:gd name="T101" fmla="*/ 12 h 327"/>
                  <a:gd name="T102" fmla="*/ 139 w 184"/>
                  <a:gd name="T103" fmla="*/ 15 h 327"/>
                  <a:gd name="T104" fmla="*/ 146 w 184"/>
                  <a:gd name="T105" fmla="*/ 20 h 32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84"/>
                  <a:gd name="T160" fmla="*/ 0 h 327"/>
                  <a:gd name="T161" fmla="*/ 184 w 184"/>
                  <a:gd name="T162" fmla="*/ 327 h 327"/>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84" h="327">
                    <a:moveTo>
                      <a:pt x="147" y="22"/>
                    </a:moveTo>
                    <a:lnTo>
                      <a:pt x="148" y="25"/>
                    </a:lnTo>
                    <a:lnTo>
                      <a:pt x="151" y="33"/>
                    </a:lnTo>
                    <a:lnTo>
                      <a:pt x="154" y="48"/>
                    </a:lnTo>
                    <a:lnTo>
                      <a:pt x="159" y="69"/>
                    </a:lnTo>
                    <a:lnTo>
                      <a:pt x="164" y="95"/>
                    </a:lnTo>
                    <a:lnTo>
                      <a:pt x="171" y="126"/>
                    </a:lnTo>
                    <a:lnTo>
                      <a:pt x="177" y="163"/>
                    </a:lnTo>
                    <a:lnTo>
                      <a:pt x="184" y="206"/>
                    </a:lnTo>
                    <a:lnTo>
                      <a:pt x="182" y="203"/>
                    </a:lnTo>
                    <a:lnTo>
                      <a:pt x="179" y="194"/>
                    </a:lnTo>
                    <a:lnTo>
                      <a:pt x="173" y="182"/>
                    </a:lnTo>
                    <a:lnTo>
                      <a:pt x="165" y="165"/>
                    </a:lnTo>
                    <a:lnTo>
                      <a:pt x="156" y="146"/>
                    </a:lnTo>
                    <a:lnTo>
                      <a:pt x="148" y="126"/>
                    </a:lnTo>
                    <a:lnTo>
                      <a:pt x="139" y="106"/>
                    </a:lnTo>
                    <a:lnTo>
                      <a:pt x="131" y="86"/>
                    </a:lnTo>
                    <a:lnTo>
                      <a:pt x="130" y="92"/>
                    </a:lnTo>
                    <a:lnTo>
                      <a:pt x="129" y="107"/>
                    </a:lnTo>
                    <a:lnTo>
                      <a:pt x="129" y="131"/>
                    </a:lnTo>
                    <a:lnTo>
                      <a:pt x="130" y="162"/>
                    </a:lnTo>
                    <a:lnTo>
                      <a:pt x="133" y="199"/>
                    </a:lnTo>
                    <a:lnTo>
                      <a:pt x="140" y="240"/>
                    </a:lnTo>
                    <a:lnTo>
                      <a:pt x="151" y="282"/>
                    </a:lnTo>
                    <a:lnTo>
                      <a:pt x="167" y="327"/>
                    </a:lnTo>
                    <a:lnTo>
                      <a:pt x="165" y="325"/>
                    </a:lnTo>
                    <a:lnTo>
                      <a:pt x="159" y="319"/>
                    </a:lnTo>
                    <a:lnTo>
                      <a:pt x="151" y="308"/>
                    </a:lnTo>
                    <a:lnTo>
                      <a:pt x="141" y="293"/>
                    </a:lnTo>
                    <a:lnTo>
                      <a:pt x="130" y="273"/>
                    </a:lnTo>
                    <a:lnTo>
                      <a:pt x="119" y="246"/>
                    </a:lnTo>
                    <a:lnTo>
                      <a:pt x="110" y="213"/>
                    </a:lnTo>
                    <a:lnTo>
                      <a:pt x="103" y="172"/>
                    </a:lnTo>
                    <a:lnTo>
                      <a:pt x="103" y="174"/>
                    </a:lnTo>
                    <a:lnTo>
                      <a:pt x="102" y="177"/>
                    </a:lnTo>
                    <a:lnTo>
                      <a:pt x="99" y="183"/>
                    </a:lnTo>
                    <a:lnTo>
                      <a:pt x="96" y="190"/>
                    </a:lnTo>
                    <a:lnTo>
                      <a:pt x="91" y="200"/>
                    </a:lnTo>
                    <a:lnTo>
                      <a:pt x="86" y="212"/>
                    </a:lnTo>
                    <a:lnTo>
                      <a:pt x="79" y="224"/>
                    </a:lnTo>
                    <a:lnTo>
                      <a:pt x="72" y="238"/>
                    </a:lnTo>
                    <a:lnTo>
                      <a:pt x="62" y="254"/>
                    </a:lnTo>
                    <a:lnTo>
                      <a:pt x="52" y="270"/>
                    </a:lnTo>
                    <a:lnTo>
                      <a:pt x="40" y="288"/>
                    </a:lnTo>
                    <a:lnTo>
                      <a:pt x="27" y="306"/>
                    </a:lnTo>
                    <a:lnTo>
                      <a:pt x="0" y="318"/>
                    </a:lnTo>
                    <a:lnTo>
                      <a:pt x="9" y="301"/>
                    </a:lnTo>
                    <a:lnTo>
                      <a:pt x="19" y="283"/>
                    </a:lnTo>
                    <a:lnTo>
                      <a:pt x="28" y="265"/>
                    </a:lnTo>
                    <a:lnTo>
                      <a:pt x="37" y="246"/>
                    </a:lnTo>
                    <a:lnTo>
                      <a:pt x="45" y="227"/>
                    </a:lnTo>
                    <a:lnTo>
                      <a:pt x="52" y="208"/>
                    </a:lnTo>
                    <a:lnTo>
                      <a:pt x="57" y="189"/>
                    </a:lnTo>
                    <a:lnTo>
                      <a:pt x="61" y="171"/>
                    </a:lnTo>
                    <a:lnTo>
                      <a:pt x="64" y="155"/>
                    </a:lnTo>
                    <a:lnTo>
                      <a:pt x="64" y="152"/>
                    </a:lnTo>
                    <a:lnTo>
                      <a:pt x="66" y="145"/>
                    </a:lnTo>
                    <a:lnTo>
                      <a:pt x="70" y="134"/>
                    </a:lnTo>
                    <a:lnTo>
                      <a:pt x="73" y="121"/>
                    </a:lnTo>
                    <a:lnTo>
                      <a:pt x="77" y="106"/>
                    </a:lnTo>
                    <a:lnTo>
                      <a:pt x="81" y="89"/>
                    </a:lnTo>
                    <a:lnTo>
                      <a:pt x="84" y="73"/>
                    </a:lnTo>
                    <a:lnTo>
                      <a:pt x="86" y="57"/>
                    </a:lnTo>
                    <a:lnTo>
                      <a:pt x="85" y="59"/>
                    </a:lnTo>
                    <a:lnTo>
                      <a:pt x="83" y="66"/>
                    </a:lnTo>
                    <a:lnTo>
                      <a:pt x="78" y="77"/>
                    </a:lnTo>
                    <a:lnTo>
                      <a:pt x="72" y="94"/>
                    </a:lnTo>
                    <a:lnTo>
                      <a:pt x="62" y="116"/>
                    </a:lnTo>
                    <a:lnTo>
                      <a:pt x="50" y="144"/>
                    </a:lnTo>
                    <a:lnTo>
                      <a:pt x="35" y="176"/>
                    </a:lnTo>
                    <a:lnTo>
                      <a:pt x="16" y="216"/>
                    </a:lnTo>
                    <a:lnTo>
                      <a:pt x="17" y="210"/>
                    </a:lnTo>
                    <a:lnTo>
                      <a:pt x="20" y="195"/>
                    </a:lnTo>
                    <a:lnTo>
                      <a:pt x="26" y="172"/>
                    </a:lnTo>
                    <a:lnTo>
                      <a:pt x="32" y="144"/>
                    </a:lnTo>
                    <a:lnTo>
                      <a:pt x="39" y="113"/>
                    </a:lnTo>
                    <a:lnTo>
                      <a:pt x="47" y="81"/>
                    </a:lnTo>
                    <a:lnTo>
                      <a:pt x="55" y="50"/>
                    </a:lnTo>
                    <a:lnTo>
                      <a:pt x="63" y="22"/>
                    </a:lnTo>
                    <a:lnTo>
                      <a:pt x="64" y="21"/>
                    </a:lnTo>
                    <a:lnTo>
                      <a:pt x="65" y="21"/>
                    </a:lnTo>
                    <a:lnTo>
                      <a:pt x="67" y="19"/>
                    </a:lnTo>
                    <a:lnTo>
                      <a:pt x="69" y="17"/>
                    </a:lnTo>
                    <a:lnTo>
                      <a:pt x="72" y="16"/>
                    </a:lnTo>
                    <a:lnTo>
                      <a:pt x="75" y="14"/>
                    </a:lnTo>
                    <a:lnTo>
                      <a:pt x="78" y="14"/>
                    </a:lnTo>
                    <a:lnTo>
                      <a:pt x="80" y="13"/>
                    </a:lnTo>
                    <a:lnTo>
                      <a:pt x="85" y="13"/>
                    </a:lnTo>
                    <a:lnTo>
                      <a:pt x="89" y="11"/>
                    </a:lnTo>
                    <a:lnTo>
                      <a:pt x="92" y="9"/>
                    </a:lnTo>
                    <a:lnTo>
                      <a:pt x="95" y="6"/>
                    </a:lnTo>
                    <a:lnTo>
                      <a:pt x="97" y="4"/>
                    </a:lnTo>
                    <a:lnTo>
                      <a:pt x="100" y="2"/>
                    </a:lnTo>
                    <a:lnTo>
                      <a:pt x="103" y="1"/>
                    </a:lnTo>
                    <a:lnTo>
                      <a:pt x="107" y="0"/>
                    </a:lnTo>
                    <a:lnTo>
                      <a:pt x="111" y="1"/>
                    </a:lnTo>
                    <a:lnTo>
                      <a:pt x="114" y="2"/>
                    </a:lnTo>
                    <a:lnTo>
                      <a:pt x="117" y="4"/>
                    </a:lnTo>
                    <a:lnTo>
                      <a:pt x="120" y="6"/>
                    </a:lnTo>
                    <a:lnTo>
                      <a:pt x="122" y="8"/>
                    </a:lnTo>
                    <a:lnTo>
                      <a:pt x="124" y="10"/>
                    </a:lnTo>
                    <a:lnTo>
                      <a:pt x="127" y="12"/>
                    </a:lnTo>
                    <a:lnTo>
                      <a:pt x="131" y="13"/>
                    </a:lnTo>
                    <a:lnTo>
                      <a:pt x="139" y="15"/>
                    </a:lnTo>
                    <a:lnTo>
                      <a:pt x="143" y="17"/>
                    </a:lnTo>
                    <a:lnTo>
                      <a:pt x="146" y="20"/>
                    </a:lnTo>
                    <a:lnTo>
                      <a:pt x="147" y="22"/>
                    </a:lnTo>
                    <a:close/>
                  </a:path>
                </a:pathLst>
              </a:custGeom>
              <a:solidFill>
                <a:schemeClr val="tx2"/>
              </a:solidFill>
              <a:ln w="9525">
                <a:noFill/>
                <a:round/>
                <a:headEnd/>
                <a:tailEnd/>
              </a:ln>
            </p:spPr>
            <p:txBody>
              <a:bodyPr anchor="ctr"/>
              <a:lstStyle/>
              <a:p>
                <a:endParaRPr lang="en-US"/>
              </a:p>
            </p:txBody>
          </p:sp>
          <p:sp>
            <p:nvSpPr>
              <p:cNvPr id="56350" name="Oval 151"/>
              <p:cNvSpPr>
                <a:spLocks noChangeArrowheads="1"/>
              </p:cNvSpPr>
              <p:nvPr/>
            </p:nvSpPr>
            <p:spPr bwMode="auto">
              <a:xfrm>
                <a:off x="1620" y="2959"/>
                <a:ext cx="38" cy="230"/>
              </a:xfrm>
              <a:prstGeom prst="ellipse">
                <a:avLst/>
              </a:prstGeom>
              <a:solidFill>
                <a:schemeClr val="tx2"/>
              </a:solidFill>
              <a:ln w="9525" algn="ctr">
                <a:noFill/>
                <a:round/>
                <a:headEnd/>
                <a:tailEnd/>
              </a:ln>
            </p:spPr>
            <p:txBody>
              <a:bodyPr lIns="0" tIns="0" rIns="0" bIns="0" anchor="ctr">
                <a:spAutoFit/>
              </a:bodyPr>
              <a:lstStyle/>
              <a:p>
                <a:endParaRPr lang="en-US" sz="1000" b="1">
                  <a:latin typeface="Calibri" pitchFamily="34" charset="0"/>
                </a:endParaRPr>
              </a:p>
            </p:txBody>
          </p:sp>
        </p:grpSp>
        <p:sp>
          <p:nvSpPr>
            <p:cNvPr id="56346" name="Line 152"/>
            <p:cNvSpPr>
              <a:spLocks noChangeShapeType="1"/>
            </p:cNvSpPr>
            <p:nvPr/>
          </p:nvSpPr>
          <p:spPr bwMode="auto">
            <a:xfrm flipH="1" flipV="1">
              <a:off x="3840" y="2630"/>
              <a:ext cx="70" cy="226"/>
            </a:xfrm>
            <a:prstGeom prst="line">
              <a:avLst/>
            </a:prstGeom>
            <a:noFill/>
            <a:ln w="9525">
              <a:solidFill>
                <a:schemeClr val="tx1"/>
              </a:solidFill>
              <a:round/>
              <a:headEnd/>
              <a:tailEnd/>
            </a:ln>
          </p:spPr>
          <p:txBody>
            <a:bodyPr wrap="none" lIns="0" tIns="0" rIns="0" bIns="0" anchor="ctr">
              <a:spAutoFit/>
            </a:bodyPr>
            <a:lstStyle/>
            <a:p>
              <a:endParaRPr lang="en-US"/>
            </a:p>
          </p:txBody>
        </p:sp>
        <p:sp>
          <p:nvSpPr>
            <p:cNvPr id="56347" name="Freeform 153"/>
            <p:cNvSpPr>
              <a:spLocks/>
            </p:cNvSpPr>
            <p:nvPr/>
          </p:nvSpPr>
          <p:spPr bwMode="auto">
            <a:xfrm>
              <a:off x="3842" y="2612"/>
              <a:ext cx="312" cy="172"/>
            </a:xfrm>
            <a:custGeom>
              <a:avLst/>
              <a:gdLst>
                <a:gd name="T0" fmla="*/ 0 w 312"/>
                <a:gd name="T1" fmla="*/ 21717217 h 27"/>
                <a:gd name="T2" fmla="*/ 119 w 312"/>
                <a:gd name="T3" fmla="*/ 8089339 h 27"/>
                <a:gd name="T4" fmla="*/ 202 w 312"/>
                <a:gd name="T5" fmla="*/ 67699359 h 27"/>
                <a:gd name="T6" fmla="*/ 312 w 312"/>
                <a:gd name="T7" fmla="*/ 45982174 h 27"/>
                <a:gd name="T8" fmla="*/ 0 60000 65536"/>
                <a:gd name="T9" fmla="*/ 0 60000 65536"/>
                <a:gd name="T10" fmla="*/ 0 60000 65536"/>
                <a:gd name="T11" fmla="*/ 0 60000 65536"/>
                <a:gd name="T12" fmla="*/ 0 w 312"/>
                <a:gd name="T13" fmla="*/ 0 h 27"/>
                <a:gd name="T14" fmla="*/ 312 w 312"/>
                <a:gd name="T15" fmla="*/ 27 h 27"/>
              </a:gdLst>
              <a:ahLst/>
              <a:cxnLst>
                <a:cxn ang="T8">
                  <a:pos x="T0" y="T1"/>
                </a:cxn>
                <a:cxn ang="T9">
                  <a:pos x="T2" y="T3"/>
                </a:cxn>
                <a:cxn ang="T10">
                  <a:pos x="T4" y="T5"/>
                </a:cxn>
                <a:cxn ang="T11">
                  <a:pos x="T6" y="T7"/>
                </a:cxn>
              </a:cxnLst>
              <a:rect l="T12" t="T13" r="T14" b="T15"/>
              <a:pathLst>
                <a:path w="312" h="27">
                  <a:moveTo>
                    <a:pt x="0" y="8"/>
                  </a:moveTo>
                  <a:cubicBezTo>
                    <a:pt x="43" y="3"/>
                    <a:pt x="85" y="0"/>
                    <a:pt x="119" y="3"/>
                  </a:cubicBezTo>
                  <a:cubicBezTo>
                    <a:pt x="153" y="6"/>
                    <a:pt x="170" y="23"/>
                    <a:pt x="202" y="25"/>
                  </a:cubicBezTo>
                  <a:cubicBezTo>
                    <a:pt x="234" y="27"/>
                    <a:pt x="289" y="19"/>
                    <a:pt x="312" y="17"/>
                  </a:cubicBezTo>
                </a:path>
              </a:pathLst>
            </a:custGeom>
            <a:noFill/>
            <a:ln w="9525">
              <a:solidFill>
                <a:schemeClr val="tx1"/>
              </a:solidFill>
              <a:round/>
              <a:headEnd/>
              <a:tailEnd/>
            </a:ln>
          </p:spPr>
          <p:txBody>
            <a:bodyPr lIns="0" tIns="0" rIns="0" bIns="0" anchor="ctr">
              <a:spAutoFit/>
            </a:bodyPr>
            <a:lstStyle/>
            <a:p>
              <a:endParaRPr lang="en-US"/>
            </a:p>
          </p:txBody>
        </p:sp>
        <p:sp>
          <p:nvSpPr>
            <p:cNvPr id="56348" name="Freeform 154"/>
            <p:cNvSpPr>
              <a:spLocks/>
            </p:cNvSpPr>
            <p:nvPr/>
          </p:nvSpPr>
          <p:spPr bwMode="auto">
            <a:xfrm>
              <a:off x="3886" y="2629"/>
              <a:ext cx="271" cy="172"/>
            </a:xfrm>
            <a:custGeom>
              <a:avLst/>
              <a:gdLst>
                <a:gd name="T0" fmla="*/ 0 w 272"/>
                <a:gd name="T1" fmla="*/ 1357 h 128"/>
                <a:gd name="T2" fmla="*/ 87 w 272"/>
                <a:gd name="T3" fmla="*/ 752 h 128"/>
                <a:gd name="T4" fmla="*/ 184 w 272"/>
                <a:gd name="T5" fmla="*/ 605 h 128"/>
                <a:gd name="T6" fmla="*/ 264 w 272"/>
                <a:gd name="T7" fmla="*/ 0 h 128"/>
                <a:gd name="T8" fmla="*/ 0 60000 65536"/>
                <a:gd name="T9" fmla="*/ 0 60000 65536"/>
                <a:gd name="T10" fmla="*/ 0 60000 65536"/>
                <a:gd name="T11" fmla="*/ 0 60000 65536"/>
                <a:gd name="T12" fmla="*/ 0 w 272"/>
                <a:gd name="T13" fmla="*/ 0 h 128"/>
                <a:gd name="T14" fmla="*/ 272 w 272"/>
                <a:gd name="T15" fmla="*/ 128 h 128"/>
              </a:gdLst>
              <a:ahLst/>
              <a:cxnLst>
                <a:cxn ang="T8">
                  <a:pos x="T0" y="T1"/>
                </a:cxn>
                <a:cxn ang="T9">
                  <a:pos x="T2" y="T3"/>
                </a:cxn>
                <a:cxn ang="T10">
                  <a:pos x="T4" y="T5"/>
                </a:cxn>
                <a:cxn ang="T11">
                  <a:pos x="T6" y="T7"/>
                </a:cxn>
              </a:cxnLst>
              <a:rect l="T12" t="T13" r="T14" b="T15"/>
              <a:pathLst>
                <a:path w="272" h="128">
                  <a:moveTo>
                    <a:pt x="0" y="128"/>
                  </a:moveTo>
                  <a:cubicBezTo>
                    <a:pt x="14" y="119"/>
                    <a:pt x="55" y="83"/>
                    <a:pt x="87" y="71"/>
                  </a:cubicBezTo>
                  <a:cubicBezTo>
                    <a:pt x="119" y="59"/>
                    <a:pt x="161" y="69"/>
                    <a:pt x="192" y="57"/>
                  </a:cubicBezTo>
                  <a:cubicBezTo>
                    <a:pt x="223" y="45"/>
                    <a:pt x="256" y="12"/>
                    <a:pt x="272" y="0"/>
                  </a:cubicBezTo>
                </a:path>
              </a:pathLst>
            </a:custGeom>
            <a:noFill/>
            <a:ln w="9525">
              <a:solidFill>
                <a:schemeClr val="tx1"/>
              </a:solidFill>
              <a:round/>
              <a:headEnd/>
              <a:tailEnd/>
            </a:ln>
          </p:spPr>
          <p:txBody>
            <a:bodyPr lIns="0" tIns="0" rIns="0" bIns="0" anchor="ctr">
              <a:spAutoFit/>
            </a:bodyPr>
            <a:lstStyle/>
            <a:p>
              <a:endParaRPr lang="en-US"/>
            </a:p>
          </p:txBody>
        </p:sp>
      </p:grpSp>
      <p:sp>
        <p:nvSpPr>
          <p:cNvPr id="56328" name="Text Box 172"/>
          <p:cNvSpPr txBox="1">
            <a:spLocks noChangeArrowheads="1"/>
          </p:cNvSpPr>
          <p:nvPr>
            <p:custDataLst>
              <p:tags r:id="rId7"/>
            </p:custDataLst>
          </p:nvPr>
        </p:nvSpPr>
        <p:spPr bwMode="auto">
          <a:xfrm>
            <a:off x="2524125" y="4378325"/>
            <a:ext cx="752475" cy="184150"/>
          </a:xfrm>
          <a:prstGeom prst="rect">
            <a:avLst/>
          </a:prstGeom>
          <a:noFill/>
          <a:ln w="9525" algn="ctr">
            <a:noFill/>
            <a:miter lim="800000"/>
            <a:headEnd/>
            <a:tailEnd/>
          </a:ln>
        </p:spPr>
        <p:txBody>
          <a:bodyPr wrap="none" lIns="0" tIns="0" rIns="0" bIns="0" anchor="ctr">
            <a:spAutoFit/>
          </a:bodyPr>
          <a:lstStyle/>
          <a:p>
            <a:pPr marL="85725" indent="-85725" algn="ctr"/>
            <a:r>
              <a:rPr lang="en-US" sz="1200" b="1">
                <a:latin typeface="Calibri" pitchFamily="34" charset="0"/>
              </a:rPr>
              <a:t>Civil society</a:t>
            </a:r>
          </a:p>
        </p:txBody>
      </p:sp>
      <p:pic>
        <p:nvPicPr>
          <p:cNvPr id="56329" name="Picture 181" descr="j0434847"/>
          <p:cNvPicPr>
            <a:picLocks noChangeAspect="1" noChangeArrowheads="1"/>
          </p:cNvPicPr>
          <p:nvPr>
            <p:custDataLst>
              <p:tags r:id="rId8"/>
            </p:custDataLst>
          </p:nvPr>
        </p:nvPicPr>
        <p:blipFill>
          <a:blip r:embed="rId15" cstate="print"/>
          <a:srcRect/>
          <a:stretch>
            <a:fillRect/>
          </a:stretch>
        </p:blipFill>
        <p:spPr bwMode="auto">
          <a:xfrm>
            <a:off x="995363" y="3692525"/>
            <a:ext cx="406400" cy="498475"/>
          </a:xfrm>
          <a:prstGeom prst="rect">
            <a:avLst/>
          </a:prstGeom>
          <a:noFill/>
          <a:ln w="9525">
            <a:noFill/>
            <a:miter lim="800000"/>
            <a:headEnd/>
            <a:tailEnd/>
          </a:ln>
        </p:spPr>
      </p:pic>
      <p:sp>
        <p:nvSpPr>
          <p:cNvPr id="56330" name="Text Box 140"/>
          <p:cNvSpPr txBox="1">
            <a:spLocks noChangeArrowheads="1"/>
          </p:cNvSpPr>
          <p:nvPr>
            <p:custDataLst>
              <p:tags r:id="rId9"/>
            </p:custDataLst>
          </p:nvPr>
        </p:nvSpPr>
        <p:spPr bwMode="auto">
          <a:xfrm>
            <a:off x="771525" y="4454525"/>
            <a:ext cx="884238" cy="184150"/>
          </a:xfrm>
          <a:prstGeom prst="rect">
            <a:avLst/>
          </a:prstGeom>
          <a:noFill/>
          <a:ln w="9525" algn="ctr">
            <a:noFill/>
            <a:miter lim="800000"/>
            <a:headEnd/>
            <a:tailEnd/>
          </a:ln>
        </p:spPr>
        <p:txBody>
          <a:bodyPr wrap="none" lIns="0" tIns="0" rIns="0" bIns="0" anchor="ctr">
            <a:spAutoFit/>
          </a:bodyPr>
          <a:lstStyle/>
          <a:p>
            <a:pPr marL="85725" indent="-85725" algn="ctr"/>
            <a:r>
              <a:rPr lang="en-US" sz="1200" b="1">
                <a:latin typeface="Calibri" pitchFamily="34" charset="0"/>
              </a:rPr>
              <a:t>Private Sector</a:t>
            </a:r>
          </a:p>
        </p:txBody>
      </p:sp>
      <p:sp>
        <p:nvSpPr>
          <p:cNvPr id="157" name="TextBox 177"/>
          <p:cNvSpPr txBox="1"/>
          <p:nvPr/>
        </p:nvSpPr>
        <p:spPr>
          <a:xfrm>
            <a:off x="1228725" y="3463925"/>
            <a:ext cx="1447800" cy="584200"/>
          </a:xfrm>
          <a:prstGeom prst="rect">
            <a:avLst/>
          </a:prstGeom>
          <a:noFill/>
        </p:spPr>
        <p:txBody>
          <a:bodyPr>
            <a:spAutoFit/>
          </a:bodyPr>
          <a:lstStyle/>
          <a:p>
            <a:pPr algn="ctr">
              <a:defRPr/>
            </a:pPr>
            <a:r>
              <a:rPr lang="en-US" sz="1600" b="1" dirty="0">
                <a:solidFill>
                  <a:schemeClr val="accent6">
                    <a:lumMod val="75000"/>
                  </a:schemeClr>
                </a:solidFill>
              </a:rPr>
              <a:t>Monitoring Coalition</a:t>
            </a:r>
          </a:p>
        </p:txBody>
      </p:sp>
      <p:pic>
        <p:nvPicPr>
          <p:cNvPr id="56332" name="Picture 37" descr="j0432605[1]"/>
          <p:cNvPicPr>
            <a:picLocks noChangeAspect="1" noChangeArrowheads="1"/>
          </p:cNvPicPr>
          <p:nvPr>
            <p:custDataLst>
              <p:tags r:id="rId10"/>
            </p:custDataLst>
          </p:nvPr>
        </p:nvPicPr>
        <p:blipFill>
          <a:blip r:embed="rId16" cstate="print">
            <a:grayscl/>
          </a:blip>
          <a:srcRect/>
          <a:stretch>
            <a:fillRect/>
          </a:stretch>
        </p:blipFill>
        <p:spPr bwMode="auto">
          <a:xfrm>
            <a:off x="4419600" y="2200275"/>
            <a:ext cx="609600" cy="609600"/>
          </a:xfrm>
          <a:prstGeom prst="rect">
            <a:avLst/>
          </a:prstGeom>
          <a:noFill/>
          <a:ln w="9525">
            <a:noFill/>
            <a:miter lim="800000"/>
            <a:headEnd/>
            <a:tailEnd/>
          </a:ln>
        </p:spPr>
      </p:pic>
      <p:sp>
        <p:nvSpPr>
          <p:cNvPr id="159" name="Right Arrow 158"/>
          <p:cNvSpPr/>
          <p:nvPr/>
        </p:nvSpPr>
        <p:spPr>
          <a:xfrm>
            <a:off x="3352800" y="3048000"/>
            <a:ext cx="762000" cy="609600"/>
          </a:xfrm>
          <a:prstGeom prst="rightArrow">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pic>
        <p:nvPicPr>
          <p:cNvPr id="56334" name="Picture 2" descr="C:\Users\wb298991\AppData\Local\Microsoft\Windows\Temporary Internet Files\Content.IE5\0FQWVCR7\MC900351700[1].wmf"/>
          <p:cNvPicPr>
            <a:picLocks noChangeAspect="1" noChangeArrowheads="1"/>
          </p:cNvPicPr>
          <p:nvPr/>
        </p:nvPicPr>
        <p:blipFill>
          <a:blip r:embed="rId17" cstate="print">
            <a:grayscl/>
          </a:blip>
          <a:srcRect/>
          <a:stretch>
            <a:fillRect/>
          </a:stretch>
        </p:blipFill>
        <p:spPr bwMode="auto">
          <a:xfrm>
            <a:off x="4495800" y="4105275"/>
            <a:ext cx="609600" cy="762000"/>
          </a:xfrm>
          <a:prstGeom prst="rect">
            <a:avLst/>
          </a:prstGeom>
          <a:noFill/>
          <a:ln w="9525">
            <a:noFill/>
            <a:miter lim="800000"/>
            <a:headEnd/>
            <a:tailEnd/>
          </a:ln>
        </p:spPr>
      </p:pic>
      <p:sp>
        <p:nvSpPr>
          <p:cNvPr id="56335" name="TextBox 160"/>
          <p:cNvSpPr txBox="1">
            <a:spLocks noChangeArrowheads="1"/>
          </p:cNvSpPr>
          <p:nvPr/>
        </p:nvSpPr>
        <p:spPr bwMode="auto">
          <a:xfrm>
            <a:off x="5562600" y="2124075"/>
            <a:ext cx="3124200" cy="646113"/>
          </a:xfrm>
          <a:prstGeom prst="rect">
            <a:avLst/>
          </a:prstGeom>
          <a:noFill/>
          <a:ln w="9525">
            <a:noFill/>
            <a:miter lim="800000"/>
            <a:headEnd/>
            <a:tailEnd/>
          </a:ln>
        </p:spPr>
        <p:txBody>
          <a:bodyPr>
            <a:spAutoFit/>
          </a:bodyPr>
          <a:lstStyle/>
          <a:p>
            <a:r>
              <a:rPr lang="en-US"/>
              <a:t>Observation of planning and awarding processes </a:t>
            </a:r>
          </a:p>
        </p:txBody>
      </p:sp>
      <p:sp>
        <p:nvSpPr>
          <p:cNvPr id="56336" name="TextBox 161"/>
          <p:cNvSpPr txBox="1">
            <a:spLocks noChangeArrowheads="1"/>
          </p:cNvSpPr>
          <p:nvPr/>
        </p:nvSpPr>
        <p:spPr bwMode="auto">
          <a:xfrm>
            <a:off x="5638800" y="4029075"/>
            <a:ext cx="3124200" cy="923925"/>
          </a:xfrm>
          <a:prstGeom prst="rect">
            <a:avLst/>
          </a:prstGeom>
          <a:noFill/>
          <a:ln w="9525">
            <a:noFill/>
            <a:miter lim="800000"/>
            <a:headEnd/>
            <a:tailEnd/>
          </a:ln>
        </p:spPr>
        <p:txBody>
          <a:bodyPr>
            <a:spAutoFit/>
          </a:bodyPr>
          <a:lstStyle/>
          <a:p>
            <a:r>
              <a:rPr lang="en-US"/>
              <a:t>Advocacy for reforms (e.g. Procurement Acts, Access to Information) </a:t>
            </a:r>
          </a:p>
        </p:txBody>
      </p:sp>
      <p:pic>
        <p:nvPicPr>
          <p:cNvPr id="56337" name="Picture 3" descr="C:\Users\wb298991\AppData\Local\Microsoft\Windows\Temporary Internet Files\Content.IE5\HML13QYZ\MC900442009[1].png"/>
          <p:cNvPicPr>
            <a:picLocks noChangeAspect="1" noChangeArrowheads="1"/>
          </p:cNvPicPr>
          <p:nvPr/>
        </p:nvPicPr>
        <p:blipFill>
          <a:blip r:embed="rId18" cstate="print"/>
          <a:srcRect/>
          <a:stretch>
            <a:fillRect/>
          </a:stretch>
        </p:blipFill>
        <p:spPr bwMode="auto">
          <a:xfrm>
            <a:off x="4343400" y="3114675"/>
            <a:ext cx="914400" cy="685800"/>
          </a:xfrm>
          <a:prstGeom prst="rect">
            <a:avLst/>
          </a:prstGeom>
          <a:noFill/>
          <a:ln w="9525">
            <a:noFill/>
            <a:miter lim="800000"/>
            <a:headEnd/>
            <a:tailEnd/>
          </a:ln>
        </p:spPr>
      </p:pic>
      <p:sp>
        <p:nvSpPr>
          <p:cNvPr id="56338" name="TextBox 163"/>
          <p:cNvSpPr txBox="1">
            <a:spLocks noChangeArrowheads="1"/>
          </p:cNvSpPr>
          <p:nvPr/>
        </p:nvSpPr>
        <p:spPr bwMode="auto">
          <a:xfrm>
            <a:off x="5562600" y="3114675"/>
            <a:ext cx="3124200" cy="646113"/>
          </a:xfrm>
          <a:prstGeom prst="rect">
            <a:avLst/>
          </a:prstGeom>
          <a:noFill/>
          <a:ln w="9525">
            <a:noFill/>
            <a:miter lim="800000"/>
            <a:headEnd/>
            <a:tailEnd/>
          </a:ln>
        </p:spPr>
        <p:txBody>
          <a:bodyPr>
            <a:spAutoFit/>
          </a:bodyPr>
          <a:lstStyle/>
          <a:p>
            <a:r>
              <a:rPr lang="en-US"/>
              <a:t>Monitoring of contract implementation </a:t>
            </a:r>
          </a:p>
        </p:txBody>
      </p:sp>
      <p:sp>
        <p:nvSpPr>
          <p:cNvPr id="56339" name="Rectangle 165"/>
          <p:cNvSpPr>
            <a:spLocks noChangeArrowheads="1"/>
          </p:cNvSpPr>
          <p:nvPr/>
        </p:nvSpPr>
        <p:spPr bwMode="auto">
          <a:xfrm>
            <a:off x="4191000" y="4090988"/>
            <a:ext cx="4724400" cy="369887"/>
          </a:xfrm>
          <a:prstGeom prst="rect">
            <a:avLst/>
          </a:prstGeom>
          <a:noFill/>
          <a:ln w="9525">
            <a:noFill/>
            <a:miter lim="800000"/>
            <a:headEnd/>
            <a:tailEnd/>
          </a:ln>
        </p:spPr>
        <p:txBody>
          <a:bodyPr>
            <a:spAutoFit/>
          </a:bodyPr>
          <a:lstStyle/>
          <a:p>
            <a:r>
              <a:rPr lang="en-US"/>
              <a:t>	</a:t>
            </a:r>
          </a:p>
        </p:txBody>
      </p:sp>
      <p:sp>
        <p:nvSpPr>
          <p:cNvPr id="56340" name="TextBox 166"/>
          <p:cNvSpPr txBox="1">
            <a:spLocks noChangeArrowheads="1"/>
          </p:cNvSpPr>
          <p:nvPr/>
        </p:nvSpPr>
        <p:spPr bwMode="auto">
          <a:xfrm>
            <a:off x="152400" y="482600"/>
            <a:ext cx="8839200" cy="584200"/>
          </a:xfrm>
          <a:prstGeom prst="rect">
            <a:avLst/>
          </a:prstGeom>
          <a:noFill/>
          <a:ln w="9525">
            <a:noFill/>
            <a:miter lim="800000"/>
            <a:headEnd/>
            <a:tailEnd/>
          </a:ln>
        </p:spPr>
        <p:txBody>
          <a:bodyPr>
            <a:spAutoFit/>
          </a:bodyPr>
          <a:lstStyle/>
          <a:p>
            <a:pPr algn="ctr"/>
            <a:r>
              <a:rPr lang="en-US" sz="3200">
                <a:ea typeface="Arial Black" pitchFamily="34" charset="0"/>
                <a:cs typeface="Arial Black" pitchFamily="34" charset="0"/>
              </a:rPr>
              <a:t>Contract Transparency and Monitoring</a:t>
            </a:r>
            <a:endParaRPr lang="en-US" sz="3200"/>
          </a:p>
        </p:txBody>
      </p:sp>
      <p:sp>
        <p:nvSpPr>
          <p:cNvPr id="56341" name="TextBox 173"/>
          <p:cNvSpPr txBox="1">
            <a:spLocks noChangeArrowheads="1"/>
          </p:cNvSpPr>
          <p:nvPr/>
        </p:nvSpPr>
        <p:spPr bwMode="auto">
          <a:xfrm>
            <a:off x="3200400" y="3657600"/>
            <a:ext cx="1143000" cy="523875"/>
          </a:xfrm>
          <a:prstGeom prst="rect">
            <a:avLst/>
          </a:prstGeom>
          <a:noFill/>
          <a:ln w="9525">
            <a:noFill/>
            <a:miter lim="800000"/>
            <a:headEnd/>
            <a:tailEnd/>
          </a:ln>
        </p:spPr>
        <p:txBody>
          <a:bodyPr>
            <a:spAutoFit/>
          </a:bodyPr>
          <a:lstStyle/>
          <a:p>
            <a:pPr algn="ctr"/>
            <a:r>
              <a:rPr lang="en-US" sz="1400"/>
              <a:t>9 countries in Africa</a:t>
            </a:r>
          </a:p>
        </p:txBody>
      </p:sp>
    </p:spTree>
  </p:cSld>
  <p:clrMapOvr>
    <a:masterClrMapping/>
  </p:clrMapOvr>
  <p:transition>
    <p:wip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533400" y="152400"/>
            <a:ext cx="8229600" cy="990600"/>
          </a:xfrm>
        </p:spPr>
        <p:txBody>
          <a:bodyPr rtlCol="0">
            <a:normAutofit fontScale="90000"/>
          </a:bodyPr>
          <a:lstStyle/>
          <a:p>
            <a:pPr eaLnBrk="1" fontAlgn="auto" hangingPunct="1">
              <a:spcAft>
                <a:spcPts val="0"/>
              </a:spcAft>
              <a:defRPr/>
            </a:pPr>
            <a:r>
              <a:rPr lang="en-US" dirty="0" smtClean="0">
                <a:solidFill>
                  <a:schemeClr val="accent2">
                    <a:lumMod val="50000"/>
                  </a:schemeClr>
                </a:solidFill>
              </a:rPr>
              <a:t>Governance and Development: </a:t>
            </a:r>
            <a:br>
              <a:rPr lang="en-US" dirty="0" smtClean="0">
                <a:solidFill>
                  <a:schemeClr val="accent2">
                    <a:lumMod val="50000"/>
                  </a:schemeClr>
                </a:solidFill>
              </a:rPr>
            </a:br>
            <a:r>
              <a:rPr lang="en-US" sz="3200" dirty="0" smtClean="0">
                <a:solidFill>
                  <a:srgbClr val="008000"/>
                </a:solidFill>
              </a:rPr>
              <a:t>Lessons of Global Experience</a:t>
            </a:r>
          </a:p>
        </p:txBody>
      </p:sp>
      <p:sp>
        <p:nvSpPr>
          <p:cNvPr id="13315" name="Rectangle 3"/>
          <p:cNvSpPr>
            <a:spLocks noGrp="1" noChangeArrowheads="1"/>
          </p:cNvSpPr>
          <p:nvPr>
            <p:ph idx="1"/>
          </p:nvPr>
        </p:nvSpPr>
        <p:spPr>
          <a:xfrm>
            <a:off x="381000" y="1752600"/>
            <a:ext cx="8382000" cy="4525963"/>
          </a:xfrm>
        </p:spPr>
        <p:txBody>
          <a:bodyPr/>
          <a:lstStyle/>
          <a:p>
            <a:pPr marL="346075" indent="-346075" eaLnBrk="1" hangingPunct="1">
              <a:lnSpc>
                <a:spcPct val="90000"/>
              </a:lnSpc>
              <a:spcBef>
                <a:spcPct val="40000"/>
              </a:spcBef>
              <a:spcAft>
                <a:spcPct val="30000"/>
              </a:spcAft>
              <a:buClr>
                <a:srgbClr val="660033"/>
              </a:buClr>
            </a:pPr>
            <a:r>
              <a:rPr lang="en-US" sz="2400" smtClean="0">
                <a:solidFill>
                  <a:srgbClr val="A50021"/>
                </a:solidFill>
              </a:rPr>
              <a:t>An effective state</a:t>
            </a:r>
            <a:r>
              <a:rPr lang="en-US" sz="2400" smtClean="0"/>
              <a:t> is crucial for growth and poverty reduction </a:t>
            </a:r>
            <a:r>
              <a:rPr lang="en-US" sz="2400" smtClean="0">
                <a:solidFill>
                  <a:srgbClr val="006600"/>
                </a:solidFill>
              </a:rPr>
              <a:t>(WDR ’97)</a:t>
            </a:r>
          </a:p>
          <a:p>
            <a:pPr marL="346075" indent="-346075" eaLnBrk="1" hangingPunct="1">
              <a:lnSpc>
                <a:spcPct val="90000"/>
              </a:lnSpc>
              <a:spcBef>
                <a:spcPct val="40000"/>
              </a:spcBef>
              <a:spcAft>
                <a:spcPct val="30000"/>
              </a:spcAft>
              <a:buClr>
                <a:srgbClr val="660033"/>
              </a:buClr>
            </a:pPr>
            <a:r>
              <a:rPr lang="en-US" sz="2400" smtClean="0">
                <a:solidFill>
                  <a:srgbClr val="A50021"/>
                </a:solidFill>
              </a:rPr>
              <a:t>For an effective state, good governance  is a cross-cutting priority</a:t>
            </a:r>
            <a:r>
              <a:rPr lang="en-US" sz="2400" b="1" smtClean="0">
                <a:solidFill>
                  <a:srgbClr val="660033"/>
                </a:solidFill>
              </a:rPr>
              <a:t> </a:t>
            </a:r>
            <a:r>
              <a:rPr lang="en-US" sz="2400" smtClean="0"/>
              <a:t>for:</a:t>
            </a:r>
          </a:p>
          <a:p>
            <a:pPr marL="746125" lvl="1" indent="-179388" eaLnBrk="1" hangingPunct="1">
              <a:lnSpc>
                <a:spcPct val="90000"/>
              </a:lnSpc>
              <a:spcBef>
                <a:spcPct val="40000"/>
              </a:spcBef>
              <a:spcAft>
                <a:spcPct val="30000"/>
              </a:spcAft>
              <a:buClr>
                <a:srgbClr val="660033"/>
              </a:buClr>
            </a:pPr>
            <a:r>
              <a:rPr lang="en-US" sz="2000" smtClean="0"/>
              <a:t> Building a </a:t>
            </a:r>
            <a:r>
              <a:rPr lang="en-US" sz="2000" smtClean="0">
                <a:solidFill>
                  <a:srgbClr val="A50021"/>
                </a:solidFill>
              </a:rPr>
              <a:t>sound investment climate</a:t>
            </a:r>
            <a:r>
              <a:rPr lang="en-US" sz="2000" smtClean="0"/>
              <a:t> for growth (macroeconomic stability, rule of law, regulatory system, physical &amp; financial infrastructure)</a:t>
            </a:r>
          </a:p>
          <a:p>
            <a:pPr marL="746125" lvl="1" indent="-179388" eaLnBrk="1" hangingPunct="1">
              <a:lnSpc>
                <a:spcPct val="90000"/>
              </a:lnSpc>
              <a:spcBef>
                <a:spcPct val="40000"/>
              </a:spcBef>
              <a:spcAft>
                <a:spcPct val="30000"/>
              </a:spcAft>
              <a:buClr>
                <a:srgbClr val="660033"/>
              </a:buClr>
            </a:pPr>
            <a:r>
              <a:rPr lang="en-US" sz="2000" smtClean="0"/>
              <a:t> Empowering people to make growth inclusive through </a:t>
            </a:r>
            <a:r>
              <a:rPr lang="en-US" sz="2000" smtClean="0">
                <a:solidFill>
                  <a:srgbClr val="A50021"/>
                </a:solidFill>
              </a:rPr>
              <a:t>effective delivery of basic services</a:t>
            </a:r>
            <a:r>
              <a:rPr lang="en-US" sz="2000" smtClean="0"/>
              <a:t> (education, health, social protection) </a:t>
            </a:r>
          </a:p>
        </p:txBody>
      </p:sp>
    </p:spTree>
  </p:cSld>
  <p:clrMapOvr>
    <a:masterClrMapping/>
  </p:clrMapOvr>
  <p:transition>
    <p:zoom/>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2286000"/>
            <a:ext cx="6629400" cy="1676400"/>
          </a:xfrm>
          <a:solidFill>
            <a:schemeClr val="bg1">
              <a:lumMod val="95000"/>
            </a:schemeClr>
          </a:solidFill>
        </p:spPr>
        <p:txBody>
          <a:bodyPr/>
          <a:lstStyle/>
          <a:p>
            <a:pPr>
              <a:defRPr/>
            </a:pPr>
            <a:r>
              <a:rPr lang="en-US" dirty="0" smtClean="0">
                <a:solidFill>
                  <a:schemeClr val="tx2"/>
                </a:solidFill>
              </a:rPr>
              <a:t>The $64M Question ???</a:t>
            </a:r>
            <a:endParaRPr lang="en-US" dirty="0">
              <a:solidFill>
                <a:schemeClr val="tx2"/>
              </a:solidFill>
            </a:endParaRPr>
          </a:p>
        </p:txBody>
      </p:sp>
    </p:spTree>
  </p:cSld>
  <p:clrMapOvr>
    <a:masterClrMapping/>
  </p:clrMapOvr>
  <p:transition spd="med">
    <p:newsflash/>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extBox 17"/>
          <p:cNvSpPr txBox="1">
            <a:spLocks noChangeArrowheads="1"/>
          </p:cNvSpPr>
          <p:nvPr/>
        </p:nvSpPr>
        <p:spPr bwMode="auto">
          <a:xfrm>
            <a:off x="423863" y="406400"/>
            <a:ext cx="8447087" cy="584200"/>
          </a:xfrm>
          <a:prstGeom prst="rect">
            <a:avLst/>
          </a:prstGeom>
          <a:noFill/>
          <a:ln w="9525">
            <a:noFill/>
            <a:miter lim="800000"/>
            <a:headEnd/>
            <a:tailEnd/>
          </a:ln>
        </p:spPr>
        <p:txBody>
          <a:bodyPr>
            <a:spAutoFit/>
          </a:bodyPr>
          <a:lstStyle/>
          <a:p>
            <a:pPr algn="ctr"/>
            <a:endParaRPr lang="en-US" sz="3200" b="1">
              <a:solidFill>
                <a:schemeClr val="tx2"/>
              </a:solidFill>
            </a:endParaRPr>
          </a:p>
        </p:txBody>
      </p:sp>
      <p:grpSp>
        <p:nvGrpSpPr>
          <p:cNvPr id="2" name="Group 33"/>
          <p:cNvGrpSpPr>
            <a:grpSpLocks/>
          </p:cNvGrpSpPr>
          <p:nvPr/>
        </p:nvGrpSpPr>
        <p:grpSpPr bwMode="auto">
          <a:xfrm>
            <a:off x="2511425" y="1981200"/>
            <a:ext cx="3705225" cy="1752600"/>
            <a:chOff x="2819400" y="1222716"/>
            <a:chExt cx="3704052" cy="1752422"/>
          </a:xfrm>
        </p:grpSpPr>
        <p:sp>
          <p:nvSpPr>
            <p:cNvPr id="42" name="Freeform 41"/>
            <p:cNvSpPr/>
            <p:nvPr/>
          </p:nvSpPr>
          <p:spPr>
            <a:xfrm>
              <a:off x="2819400" y="1411610"/>
              <a:ext cx="1102964" cy="874623"/>
            </a:xfrm>
            <a:custGeom>
              <a:avLst/>
              <a:gdLst>
                <a:gd name="connsiteX0" fmla="*/ 0 w 1103524"/>
                <a:gd name="connsiteY0" fmla="*/ 874005 h 874005"/>
                <a:gd name="connsiteX1" fmla="*/ 275422 w 1103524"/>
                <a:gd name="connsiteY1" fmla="*/ 25706 h 874005"/>
                <a:gd name="connsiteX2" fmla="*/ 991519 w 1103524"/>
                <a:gd name="connsiteY2" fmla="*/ 719768 h 874005"/>
                <a:gd name="connsiteX3" fmla="*/ 947451 w 1103524"/>
                <a:gd name="connsiteY3" fmla="*/ 708752 h 874005"/>
                <a:gd name="connsiteX4" fmla="*/ 947451 w 1103524"/>
                <a:gd name="connsiteY4" fmla="*/ 708752 h 8740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3524" h="874005">
                  <a:moveTo>
                    <a:pt x="0" y="874005"/>
                  </a:moveTo>
                  <a:cubicBezTo>
                    <a:pt x="55084" y="462708"/>
                    <a:pt x="110169" y="51412"/>
                    <a:pt x="275422" y="25706"/>
                  </a:cubicBezTo>
                  <a:cubicBezTo>
                    <a:pt x="440675" y="0"/>
                    <a:pt x="879514" y="605927"/>
                    <a:pt x="991519" y="719768"/>
                  </a:cubicBezTo>
                  <a:cubicBezTo>
                    <a:pt x="1103524" y="833609"/>
                    <a:pt x="947451" y="708752"/>
                    <a:pt x="947451" y="708752"/>
                  </a:cubicBezTo>
                  <a:lnTo>
                    <a:pt x="947451" y="708752"/>
                  </a:lnTo>
                </a:path>
              </a:pathLst>
            </a:custGeom>
            <a:ln w="28575">
              <a:solidFill>
                <a:srgbClr val="C0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58386" name="TextBox 20"/>
            <p:cNvSpPr txBox="1">
              <a:spLocks noChangeArrowheads="1"/>
            </p:cNvSpPr>
            <p:nvPr/>
          </p:nvSpPr>
          <p:spPr bwMode="auto">
            <a:xfrm>
              <a:off x="3922713" y="2209799"/>
              <a:ext cx="1311951" cy="400069"/>
            </a:xfrm>
            <a:prstGeom prst="rect">
              <a:avLst/>
            </a:prstGeom>
            <a:noFill/>
            <a:ln w="9525">
              <a:noFill/>
              <a:miter lim="800000"/>
              <a:headEnd/>
              <a:tailEnd/>
            </a:ln>
          </p:spPr>
          <p:txBody>
            <a:bodyPr>
              <a:spAutoFit/>
            </a:bodyPr>
            <a:lstStyle/>
            <a:p>
              <a:r>
                <a:rPr lang="en-US" sz="2000" b="1">
                  <a:solidFill>
                    <a:srgbClr val="C00000"/>
                  </a:solidFill>
                </a:rPr>
                <a:t>“HOW?”</a:t>
              </a:r>
            </a:p>
          </p:txBody>
        </p:sp>
        <p:sp>
          <p:nvSpPr>
            <p:cNvPr id="44" name="Freeform 43"/>
            <p:cNvSpPr/>
            <p:nvPr/>
          </p:nvSpPr>
          <p:spPr>
            <a:xfrm flipH="1">
              <a:off x="4753950" y="1222716"/>
              <a:ext cx="1769502" cy="1752422"/>
            </a:xfrm>
            <a:custGeom>
              <a:avLst/>
              <a:gdLst>
                <a:gd name="connsiteX0" fmla="*/ 0 w 1762698"/>
                <a:gd name="connsiteY0" fmla="*/ 1672728 h 2436564"/>
                <a:gd name="connsiteX1" fmla="*/ 286438 w 1762698"/>
                <a:gd name="connsiteY1" fmla="*/ 2124419 h 2436564"/>
                <a:gd name="connsiteX2" fmla="*/ 638978 w 1762698"/>
                <a:gd name="connsiteY2" fmla="*/ 835446 h 2436564"/>
                <a:gd name="connsiteX3" fmla="*/ 1068636 w 1762698"/>
                <a:gd name="connsiteY3" fmla="*/ 218501 h 2436564"/>
                <a:gd name="connsiteX4" fmla="*/ 1542361 w 1762698"/>
                <a:gd name="connsiteY4" fmla="*/ 2146453 h 2436564"/>
                <a:gd name="connsiteX5" fmla="*/ 1762698 w 1762698"/>
                <a:gd name="connsiteY5" fmla="*/ 1959166 h 2436564"/>
                <a:gd name="connsiteX6" fmla="*/ 1762698 w 1762698"/>
                <a:gd name="connsiteY6" fmla="*/ 1959166 h 2436564"/>
                <a:gd name="connsiteX7" fmla="*/ 1740665 w 1762698"/>
                <a:gd name="connsiteY7" fmla="*/ 1992217 h 2436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2698" h="2436564">
                  <a:moveTo>
                    <a:pt x="0" y="1672728"/>
                  </a:moveTo>
                  <a:cubicBezTo>
                    <a:pt x="89971" y="1968347"/>
                    <a:pt x="179942" y="2263966"/>
                    <a:pt x="286438" y="2124419"/>
                  </a:cubicBezTo>
                  <a:cubicBezTo>
                    <a:pt x="392934" y="1984872"/>
                    <a:pt x="508612" y="1153099"/>
                    <a:pt x="638978" y="835446"/>
                  </a:cubicBezTo>
                  <a:cubicBezTo>
                    <a:pt x="769344" y="517793"/>
                    <a:pt x="918072" y="0"/>
                    <a:pt x="1068636" y="218501"/>
                  </a:cubicBezTo>
                  <a:cubicBezTo>
                    <a:pt x="1219200" y="437002"/>
                    <a:pt x="1426684" y="1856342"/>
                    <a:pt x="1542361" y="2146453"/>
                  </a:cubicBezTo>
                  <a:cubicBezTo>
                    <a:pt x="1658038" y="2436564"/>
                    <a:pt x="1762698" y="1959166"/>
                    <a:pt x="1762698" y="1959166"/>
                  </a:cubicBezTo>
                  <a:lnTo>
                    <a:pt x="1762698" y="1959166"/>
                  </a:lnTo>
                  <a:lnTo>
                    <a:pt x="1740665" y="1992217"/>
                  </a:lnTo>
                </a:path>
              </a:pathLst>
            </a:custGeom>
            <a:ln w="28575" cap="flat">
              <a:solidFill>
                <a:srgbClr val="C00000"/>
              </a:solidFill>
              <a:headEnd type="triangle" w="lg" len="lg"/>
              <a:tailEnd type="none" w="lg" len="sm"/>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cxnSp>
          <p:nvCxnSpPr>
            <p:cNvPr id="45" name="Straight Connector 44"/>
            <p:cNvCxnSpPr>
              <a:stCxn id="44" idx="5"/>
              <a:endCxn id="44" idx="7"/>
            </p:cNvCxnSpPr>
            <p:nvPr/>
          </p:nvCxnSpPr>
          <p:spPr>
            <a:xfrm rot="10800000" flipH="1" flipV="1">
              <a:off x="4753950" y="2632273"/>
              <a:ext cx="22218" cy="23811"/>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grpSp>
      <p:grpSp>
        <p:nvGrpSpPr>
          <p:cNvPr id="3" name="Group 26"/>
          <p:cNvGrpSpPr>
            <a:grpSpLocks/>
          </p:cNvGrpSpPr>
          <p:nvPr/>
        </p:nvGrpSpPr>
        <p:grpSpPr bwMode="auto">
          <a:xfrm>
            <a:off x="838200" y="2781300"/>
            <a:ext cx="1916113" cy="2247900"/>
            <a:chOff x="990600" y="2400300"/>
            <a:chExt cx="1915909" cy="2247807"/>
          </a:xfrm>
        </p:grpSpPr>
        <p:sp>
          <p:nvSpPr>
            <p:cNvPr id="58383" name="TextBox 5"/>
            <p:cNvSpPr txBox="1">
              <a:spLocks noChangeArrowheads="1"/>
            </p:cNvSpPr>
            <p:nvPr/>
          </p:nvSpPr>
          <p:spPr bwMode="auto">
            <a:xfrm>
              <a:off x="990600" y="4278775"/>
              <a:ext cx="1915909" cy="369332"/>
            </a:xfrm>
            <a:prstGeom prst="rect">
              <a:avLst/>
            </a:prstGeom>
            <a:noFill/>
            <a:ln w="9525">
              <a:noFill/>
              <a:miter lim="800000"/>
              <a:headEnd/>
              <a:tailEnd/>
            </a:ln>
          </p:spPr>
          <p:txBody>
            <a:bodyPr wrap="none">
              <a:spAutoFit/>
            </a:bodyPr>
            <a:lstStyle/>
            <a:p>
              <a:r>
                <a:rPr lang="en-US">
                  <a:solidFill>
                    <a:srgbClr val="C00000"/>
                  </a:solidFill>
                </a:rPr>
                <a:t>Bad Governance</a:t>
              </a:r>
            </a:p>
          </p:txBody>
        </p:sp>
        <p:pic>
          <p:nvPicPr>
            <p:cNvPr id="58384" name="Picture 24" descr="images.jpeg"/>
            <p:cNvPicPr>
              <a:picLocks noChangeAspect="1"/>
            </p:cNvPicPr>
            <p:nvPr/>
          </p:nvPicPr>
          <p:blipFill>
            <a:blip r:embed="rId3" cstate="print"/>
            <a:srcRect/>
            <a:stretch>
              <a:fillRect/>
            </a:stretch>
          </p:blipFill>
          <p:spPr bwMode="auto">
            <a:xfrm>
              <a:off x="1095468" y="2400300"/>
              <a:ext cx="1418488" cy="1905000"/>
            </a:xfrm>
            <a:prstGeom prst="rect">
              <a:avLst/>
            </a:prstGeom>
            <a:noFill/>
            <a:ln w="9525">
              <a:noFill/>
              <a:miter lim="800000"/>
              <a:headEnd/>
              <a:tailEnd/>
            </a:ln>
          </p:spPr>
        </p:pic>
      </p:grpSp>
      <p:grpSp>
        <p:nvGrpSpPr>
          <p:cNvPr id="4" name="Group 27"/>
          <p:cNvGrpSpPr>
            <a:grpSpLocks/>
          </p:cNvGrpSpPr>
          <p:nvPr/>
        </p:nvGrpSpPr>
        <p:grpSpPr bwMode="auto">
          <a:xfrm>
            <a:off x="6477000" y="1901825"/>
            <a:ext cx="2070100" cy="2201863"/>
            <a:chOff x="6629401" y="1520683"/>
            <a:chExt cx="2069797" cy="2201449"/>
          </a:xfrm>
        </p:grpSpPr>
        <p:sp>
          <p:nvSpPr>
            <p:cNvPr id="58381" name="TextBox 6"/>
            <p:cNvSpPr txBox="1">
              <a:spLocks noChangeArrowheads="1"/>
            </p:cNvSpPr>
            <p:nvPr/>
          </p:nvSpPr>
          <p:spPr bwMode="auto">
            <a:xfrm>
              <a:off x="6629401" y="3352800"/>
              <a:ext cx="2069797" cy="369332"/>
            </a:xfrm>
            <a:prstGeom prst="rect">
              <a:avLst/>
            </a:prstGeom>
            <a:noFill/>
            <a:ln w="9525">
              <a:noFill/>
              <a:miter lim="800000"/>
              <a:headEnd/>
              <a:tailEnd/>
            </a:ln>
          </p:spPr>
          <p:txBody>
            <a:bodyPr wrap="none">
              <a:spAutoFit/>
            </a:bodyPr>
            <a:lstStyle/>
            <a:p>
              <a:r>
                <a:rPr lang="en-US">
                  <a:solidFill>
                    <a:srgbClr val="0070C0"/>
                  </a:solidFill>
                </a:rPr>
                <a:t>Good Governance</a:t>
              </a:r>
            </a:p>
          </p:txBody>
        </p:sp>
        <p:pic>
          <p:nvPicPr>
            <p:cNvPr id="58382" name="Picture 25" descr="images-2.jpeg"/>
            <p:cNvPicPr>
              <a:picLocks noChangeAspect="1"/>
            </p:cNvPicPr>
            <p:nvPr/>
          </p:nvPicPr>
          <p:blipFill>
            <a:blip r:embed="rId4" cstate="print"/>
            <a:srcRect/>
            <a:stretch>
              <a:fillRect/>
            </a:stretch>
          </p:blipFill>
          <p:spPr bwMode="auto">
            <a:xfrm>
              <a:off x="6634388" y="1520683"/>
              <a:ext cx="1739900" cy="1816100"/>
            </a:xfrm>
            <a:prstGeom prst="rect">
              <a:avLst/>
            </a:prstGeom>
            <a:noFill/>
            <a:ln w="9525">
              <a:noFill/>
              <a:miter lim="800000"/>
              <a:headEnd/>
              <a:tailEnd/>
            </a:ln>
          </p:spPr>
        </p:pic>
      </p:grpSp>
      <p:grpSp>
        <p:nvGrpSpPr>
          <p:cNvPr id="5" name="Group 18"/>
          <p:cNvGrpSpPr>
            <a:grpSpLocks/>
          </p:cNvGrpSpPr>
          <p:nvPr/>
        </p:nvGrpSpPr>
        <p:grpSpPr bwMode="auto">
          <a:xfrm>
            <a:off x="2997200" y="3703638"/>
            <a:ext cx="2533650" cy="2087562"/>
            <a:chOff x="2971799" y="3733801"/>
            <a:chExt cx="2534668" cy="1265383"/>
          </a:xfrm>
        </p:grpSpPr>
        <p:sp>
          <p:nvSpPr>
            <p:cNvPr id="20" name="Up Arrow 19"/>
            <p:cNvSpPr/>
            <p:nvPr/>
          </p:nvSpPr>
          <p:spPr bwMode="auto">
            <a:xfrm>
              <a:off x="4013617" y="3733801"/>
              <a:ext cx="228692" cy="664927"/>
            </a:xfrm>
            <a:prstGeom prst="upArrow">
              <a:avLst/>
            </a:prstGeom>
            <a:solidFill>
              <a:srgbClr val="C00000"/>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1" name="TextBox 20"/>
            <p:cNvSpPr txBox="1"/>
            <p:nvPr/>
          </p:nvSpPr>
          <p:spPr>
            <a:xfrm>
              <a:off x="2971799" y="4537295"/>
              <a:ext cx="2534668" cy="461889"/>
            </a:xfrm>
            <a:prstGeom prst="rect">
              <a:avLst/>
            </a:prstGeom>
            <a:noFill/>
          </p:spPr>
          <p:txBody>
            <a:bodyPr wrap="none">
              <a:spAutoFit/>
            </a:bodyPr>
            <a:lstStyle/>
            <a:p>
              <a:pPr>
                <a:defRPr/>
              </a:pPr>
              <a:r>
                <a:rPr lang="en-US" sz="2400" i="1" dirty="0">
                  <a:solidFill>
                    <a:srgbClr val="C00000"/>
                  </a:solidFill>
                  <a:effectLst>
                    <a:outerShdw blurRad="38100" dist="38100" dir="2700000" algn="tl">
                      <a:srgbClr val="000000">
                        <a:alpha val="43137"/>
                      </a:srgbClr>
                    </a:outerShdw>
                  </a:effectLst>
                </a:rPr>
                <a:t>Coalition building</a:t>
              </a:r>
            </a:p>
          </p:txBody>
        </p:sp>
      </p:grpSp>
      <p:sp>
        <p:nvSpPr>
          <p:cNvPr id="58375" name="Rectangle 21"/>
          <p:cNvSpPr>
            <a:spLocks noChangeArrowheads="1"/>
          </p:cNvSpPr>
          <p:nvPr/>
        </p:nvSpPr>
        <p:spPr bwMode="auto">
          <a:xfrm>
            <a:off x="1981200" y="381000"/>
            <a:ext cx="5340350" cy="646113"/>
          </a:xfrm>
          <a:prstGeom prst="rect">
            <a:avLst/>
          </a:prstGeom>
          <a:noFill/>
          <a:ln w="9525">
            <a:noFill/>
            <a:miter lim="800000"/>
            <a:headEnd/>
            <a:tailEnd/>
          </a:ln>
        </p:spPr>
        <p:txBody>
          <a:bodyPr wrap="none">
            <a:spAutoFit/>
          </a:bodyPr>
          <a:lstStyle/>
          <a:p>
            <a:r>
              <a:rPr lang="en-US" sz="3600"/>
              <a:t>The Challenge of Reform</a:t>
            </a:r>
          </a:p>
        </p:txBody>
      </p:sp>
      <p:grpSp>
        <p:nvGrpSpPr>
          <p:cNvPr id="6" name="Group 35"/>
          <p:cNvGrpSpPr>
            <a:grpSpLocks/>
          </p:cNvGrpSpPr>
          <p:nvPr/>
        </p:nvGrpSpPr>
        <p:grpSpPr bwMode="auto">
          <a:xfrm>
            <a:off x="4495800" y="4191000"/>
            <a:ext cx="3487738" cy="369888"/>
            <a:chOff x="4495800" y="4191000"/>
            <a:chExt cx="3487311" cy="369332"/>
          </a:xfrm>
        </p:grpSpPr>
        <p:sp>
          <p:nvSpPr>
            <p:cNvPr id="58377" name="TextBox 32"/>
            <p:cNvSpPr txBox="1">
              <a:spLocks noChangeArrowheads="1"/>
            </p:cNvSpPr>
            <p:nvPr/>
          </p:nvSpPr>
          <p:spPr bwMode="auto">
            <a:xfrm>
              <a:off x="5105400" y="4191000"/>
              <a:ext cx="2877711" cy="369332"/>
            </a:xfrm>
            <a:prstGeom prst="rect">
              <a:avLst/>
            </a:prstGeom>
            <a:noFill/>
            <a:ln w="9525">
              <a:noFill/>
              <a:miter lim="800000"/>
              <a:headEnd/>
              <a:tailEnd/>
            </a:ln>
          </p:spPr>
          <p:txBody>
            <a:bodyPr wrap="none">
              <a:spAutoFit/>
            </a:bodyPr>
            <a:lstStyle/>
            <a:p>
              <a:r>
                <a:rPr lang="en-US" i="1">
                  <a:solidFill>
                    <a:srgbClr val="0070C0"/>
                  </a:solidFill>
                </a:rPr>
                <a:t>Strategic Communications</a:t>
              </a:r>
            </a:p>
          </p:txBody>
        </p:sp>
        <p:cxnSp>
          <p:nvCxnSpPr>
            <p:cNvPr id="35" name="Straight Arrow Connector 34"/>
            <p:cNvCxnSpPr/>
            <p:nvPr/>
          </p:nvCxnSpPr>
          <p:spPr>
            <a:xfrm rot="10800000">
              <a:off x="4495800" y="4343171"/>
              <a:ext cx="533335" cy="1586"/>
            </a:xfrm>
            <a:prstGeom prst="straightConnector1">
              <a:avLst/>
            </a:prstGeom>
            <a:ln w="28575">
              <a:solidFill>
                <a:srgbClr val="0070C0"/>
              </a:solidFill>
              <a:tailEnd type="arrow"/>
            </a:ln>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additive="base">
                                        <p:cTn id="26" dur="500" fill="hold"/>
                                        <p:tgtEl>
                                          <p:spTgt spid="5"/>
                                        </p:tgtEl>
                                        <p:attrNameLst>
                                          <p:attrName>ppt_x</p:attrName>
                                        </p:attrNameLst>
                                      </p:cBhvr>
                                      <p:tavLst>
                                        <p:tav tm="0">
                                          <p:val>
                                            <p:strVal val="#ppt_x"/>
                                          </p:val>
                                        </p:tav>
                                        <p:tav tm="100000">
                                          <p:val>
                                            <p:strVal val="#ppt_x"/>
                                          </p:val>
                                        </p:tav>
                                      </p:tavLst>
                                    </p:anim>
                                    <p:anim calcmode="lin" valueType="num">
                                      <p:cBhvr additive="base">
                                        <p:cTn id="27"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2" fill="hold" nodeType="click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additive="base">
                                        <p:cTn id="32" dur="500" fill="hold"/>
                                        <p:tgtEl>
                                          <p:spTgt spid="6"/>
                                        </p:tgtEl>
                                        <p:attrNameLst>
                                          <p:attrName>ppt_x</p:attrName>
                                        </p:attrNameLst>
                                      </p:cBhvr>
                                      <p:tavLst>
                                        <p:tav tm="0">
                                          <p:val>
                                            <p:strVal val="1+#ppt_w/2"/>
                                          </p:val>
                                        </p:tav>
                                        <p:tav tm="100000">
                                          <p:val>
                                            <p:strVal val="#ppt_x"/>
                                          </p:val>
                                        </p:tav>
                                      </p:tavLst>
                                    </p:anim>
                                    <p:anim calcmode="lin" valueType="num">
                                      <p:cBhvr additive="base">
                                        <p:cTn id="33"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33400" y="4572000"/>
            <a:ext cx="8229600" cy="1143000"/>
          </a:xfrm>
        </p:spPr>
        <p:txBody>
          <a:bodyPr/>
          <a:lstStyle/>
          <a:p>
            <a:r>
              <a:rPr lang="en-US" sz="5400" smtClean="0">
                <a:solidFill>
                  <a:srgbClr val="4F81BD"/>
                </a:solidFill>
              </a:rPr>
              <a:t>Thank You</a:t>
            </a:r>
          </a:p>
        </p:txBody>
      </p:sp>
      <p:pic>
        <p:nvPicPr>
          <p:cNvPr id="59395" name="Picture 9"/>
          <p:cNvPicPr>
            <a:picLocks noChangeAspect="1" noChangeArrowheads="1"/>
          </p:cNvPicPr>
          <p:nvPr/>
        </p:nvPicPr>
        <p:blipFill>
          <a:blip r:embed="rId2" cstate="print"/>
          <a:srcRect/>
          <a:stretch>
            <a:fillRect/>
          </a:stretch>
        </p:blipFill>
        <p:spPr bwMode="auto">
          <a:xfrm>
            <a:off x="2590800" y="1447800"/>
            <a:ext cx="3962400" cy="2967038"/>
          </a:xfrm>
          <a:prstGeom prst="rect">
            <a:avLst/>
          </a:prstGeom>
          <a:noFill/>
          <a:ln w="9525">
            <a:noFill/>
            <a:miter lim="800000"/>
            <a:headEnd/>
            <a:tailEnd/>
          </a:ln>
        </p:spPr>
      </p:pic>
      <p:sp>
        <p:nvSpPr>
          <p:cNvPr id="59396" name="Text Box 5"/>
          <p:cNvSpPr txBox="1">
            <a:spLocks noChangeArrowheads="1"/>
          </p:cNvSpPr>
          <p:nvPr/>
        </p:nvSpPr>
        <p:spPr bwMode="auto">
          <a:xfrm>
            <a:off x="0" y="609600"/>
            <a:ext cx="9144000" cy="644525"/>
          </a:xfrm>
          <a:prstGeom prst="rect">
            <a:avLst/>
          </a:prstGeom>
          <a:noFill/>
          <a:ln w="12700">
            <a:noFill/>
            <a:miter lim="800000"/>
            <a:headEnd/>
            <a:tailEnd/>
          </a:ln>
        </p:spPr>
        <p:txBody>
          <a:bodyPr lIns="94117" tIns="47058" rIns="94117" bIns="47058">
            <a:spAutoFit/>
          </a:bodyPr>
          <a:lstStyle/>
          <a:p>
            <a:pPr algn="ctr" defTabSz="941388">
              <a:lnSpc>
                <a:spcPct val="90000"/>
              </a:lnSpc>
            </a:pPr>
            <a:r>
              <a:rPr lang="en-US" sz="4000">
                <a:solidFill>
                  <a:srgbClr val="660033"/>
                </a:solidFill>
                <a:latin typeface="Tahoma" pitchFamily="34" charset="0"/>
                <a:cs typeface="Times New Roman" pitchFamily="18" charset="0"/>
              </a:rPr>
              <a:t>Governance and Development</a:t>
            </a:r>
            <a:r>
              <a:rPr lang="en-US" sz="3600">
                <a:solidFill>
                  <a:schemeClr val="bg2"/>
                </a:solidFill>
                <a:latin typeface="Tahoma" pitchFamily="34" charset="0"/>
                <a:cs typeface="Times New Roman" pitchFamily="18" charset="0"/>
              </a:rPr>
              <a:t> </a:t>
            </a:r>
            <a:endParaRPr lang="en-US" sz="3200">
              <a:solidFill>
                <a:schemeClr val="bg2"/>
              </a:solidFill>
              <a:latin typeface="Tahoma" pitchFamily="34" charset="0"/>
              <a:cs typeface="Times New Roman" pitchFamily="18" charset="0"/>
            </a:endParaRPr>
          </a:p>
        </p:txBody>
      </p:sp>
      <p:sp>
        <p:nvSpPr>
          <p:cNvPr id="7" name="TextBox 6"/>
          <p:cNvSpPr txBox="1">
            <a:spLocks noChangeArrowheads="1"/>
          </p:cNvSpPr>
          <p:nvPr/>
        </p:nvSpPr>
        <p:spPr bwMode="auto">
          <a:xfrm>
            <a:off x="457200" y="2662238"/>
            <a:ext cx="1624013" cy="461962"/>
          </a:xfrm>
          <a:prstGeom prst="rect">
            <a:avLst/>
          </a:prstGeom>
          <a:noFill/>
          <a:ln w="9525">
            <a:noFill/>
            <a:miter lim="800000"/>
            <a:headEnd/>
            <a:tailEnd/>
          </a:ln>
        </p:spPr>
        <p:txBody>
          <a:bodyPr wrap="none">
            <a:spAutoFit/>
          </a:bodyPr>
          <a:lstStyle/>
          <a:p>
            <a:r>
              <a:rPr lang="en-US" sz="2400" i="1">
                <a:solidFill>
                  <a:srgbClr val="660033"/>
                </a:solidFill>
              </a:rPr>
              <a:t>Definitions</a:t>
            </a:r>
          </a:p>
        </p:txBody>
      </p:sp>
      <p:sp>
        <p:nvSpPr>
          <p:cNvPr id="8" name="TextBox 7"/>
          <p:cNvSpPr txBox="1">
            <a:spLocks noChangeArrowheads="1"/>
          </p:cNvSpPr>
          <p:nvPr/>
        </p:nvSpPr>
        <p:spPr bwMode="auto">
          <a:xfrm>
            <a:off x="457200" y="3348038"/>
            <a:ext cx="1778000" cy="461962"/>
          </a:xfrm>
          <a:prstGeom prst="rect">
            <a:avLst/>
          </a:prstGeom>
          <a:noFill/>
          <a:ln w="9525">
            <a:noFill/>
            <a:miter lim="800000"/>
            <a:headEnd/>
            <a:tailEnd/>
          </a:ln>
        </p:spPr>
        <p:txBody>
          <a:bodyPr wrap="none">
            <a:spAutoFit/>
          </a:bodyPr>
          <a:lstStyle/>
          <a:p>
            <a:r>
              <a:rPr lang="en-US" sz="2400" i="1">
                <a:solidFill>
                  <a:srgbClr val="660033"/>
                </a:solidFill>
              </a:rPr>
              <a:t>Diagnostics</a:t>
            </a:r>
          </a:p>
        </p:txBody>
      </p:sp>
      <p:sp>
        <p:nvSpPr>
          <p:cNvPr id="9" name="TextBox 8"/>
          <p:cNvSpPr txBox="1">
            <a:spLocks noChangeArrowheads="1"/>
          </p:cNvSpPr>
          <p:nvPr/>
        </p:nvSpPr>
        <p:spPr bwMode="auto">
          <a:xfrm>
            <a:off x="119063" y="3957638"/>
            <a:ext cx="2547937" cy="461962"/>
          </a:xfrm>
          <a:prstGeom prst="rect">
            <a:avLst/>
          </a:prstGeom>
          <a:noFill/>
          <a:ln w="9525">
            <a:noFill/>
            <a:miter lim="800000"/>
            <a:headEnd/>
            <a:tailEnd/>
          </a:ln>
        </p:spPr>
        <p:txBody>
          <a:bodyPr wrap="none">
            <a:spAutoFit/>
          </a:bodyPr>
          <a:lstStyle/>
          <a:p>
            <a:r>
              <a:rPr lang="en-US" sz="2400" i="1">
                <a:solidFill>
                  <a:srgbClr val="660033"/>
                </a:solidFill>
              </a:rPr>
              <a:t>Reform Solutions</a:t>
            </a:r>
          </a:p>
        </p:txBody>
      </p:sp>
      <p:sp>
        <p:nvSpPr>
          <p:cNvPr id="10" name="TextBox 9"/>
          <p:cNvSpPr txBox="1">
            <a:spLocks noChangeArrowheads="1"/>
          </p:cNvSpPr>
          <p:nvPr/>
        </p:nvSpPr>
        <p:spPr bwMode="auto">
          <a:xfrm>
            <a:off x="457200" y="1371600"/>
            <a:ext cx="1143000" cy="461963"/>
          </a:xfrm>
          <a:prstGeom prst="rect">
            <a:avLst/>
          </a:prstGeom>
          <a:noFill/>
          <a:ln w="9525">
            <a:noFill/>
            <a:miter lim="800000"/>
            <a:headEnd/>
            <a:tailEnd/>
          </a:ln>
        </p:spPr>
        <p:txBody>
          <a:bodyPr wrap="none">
            <a:spAutoFit/>
          </a:bodyPr>
          <a:lstStyle/>
          <a:p>
            <a:r>
              <a:rPr lang="en-US" sz="2400" i="1">
                <a:solidFill>
                  <a:srgbClr val="660033"/>
                </a:solidFill>
              </a:rPr>
              <a:t>History</a:t>
            </a:r>
          </a:p>
        </p:txBody>
      </p:sp>
      <p:sp>
        <p:nvSpPr>
          <p:cNvPr id="11" name="TextBox 10"/>
          <p:cNvSpPr txBox="1">
            <a:spLocks noChangeArrowheads="1"/>
          </p:cNvSpPr>
          <p:nvPr/>
        </p:nvSpPr>
        <p:spPr bwMode="auto">
          <a:xfrm>
            <a:off x="6781800" y="2514600"/>
            <a:ext cx="2060575" cy="523875"/>
          </a:xfrm>
          <a:prstGeom prst="rect">
            <a:avLst/>
          </a:prstGeom>
          <a:noFill/>
          <a:ln w="9525">
            <a:noFill/>
            <a:miter lim="800000"/>
            <a:headEnd/>
            <a:tailEnd/>
          </a:ln>
        </p:spPr>
        <p:txBody>
          <a:bodyPr wrap="none">
            <a:spAutoFit/>
          </a:bodyPr>
          <a:lstStyle/>
          <a:p>
            <a:r>
              <a:rPr lang="en-US" sz="2800" b="1" i="1">
                <a:solidFill>
                  <a:srgbClr val="660033"/>
                </a:solidFill>
              </a:rPr>
              <a:t>the “HOW”</a:t>
            </a:r>
          </a:p>
        </p:txBody>
      </p:sp>
      <p:sp>
        <p:nvSpPr>
          <p:cNvPr id="12" name="TextBox 11"/>
          <p:cNvSpPr txBox="1">
            <a:spLocks noChangeArrowheads="1"/>
          </p:cNvSpPr>
          <p:nvPr/>
        </p:nvSpPr>
        <p:spPr bwMode="auto">
          <a:xfrm>
            <a:off x="457200" y="1976438"/>
            <a:ext cx="1725613" cy="461962"/>
          </a:xfrm>
          <a:prstGeom prst="rect">
            <a:avLst/>
          </a:prstGeom>
          <a:noFill/>
          <a:ln w="9525">
            <a:noFill/>
            <a:miter lim="800000"/>
            <a:headEnd/>
            <a:tailEnd/>
          </a:ln>
        </p:spPr>
        <p:txBody>
          <a:bodyPr wrap="none">
            <a:spAutoFit/>
          </a:bodyPr>
          <a:lstStyle/>
          <a:p>
            <a:r>
              <a:rPr lang="en-US" sz="2400" i="1">
                <a:solidFill>
                  <a:srgbClr val="660033"/>
                </a:solidFill>
              </a:rPr>
              <a:t>Framework</a:t>
            </a: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0-#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0-#ppt_w/2"/>
                                          </p:val>
                                        </p:tav>
                                        <p:tav tm="100000">
                                          <p:val>
                                            <p:strVal val="#ppt_x"/>
                                          </p:val>
                                        </p:tav>
                                      </p:tavLst>
                                    </p:anim>
                                    <p:anim calcmode="lin" valueType="num">
                                      <p:cBhvr additive="base">
                                        <p:cTn id="14"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0-#ppt_w/2"/>
                                          </p:val>
                                        </p:tav>
                                        <p:tav tm="100000">
                                          <p:val>
                                            <p:strVal val="#ppt_x"/>
                                          </p:val>
                                        </p:tav>
                                      </p:tavLst>
                                    </p:anim>
                                    <p:anim calcmode="lin" valueType="num">
                                      <p:cBhvr additive="base">
                                        <p:cTn id="20"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0-#ppt_w/2"/>
                                          </p:val>
                                        </p:tav>
                                        <p:tav tm="100000">
                                          <p:val>
                                            <p:strVal val="#ppt_x"/>
                                          </p:val>
                                        </p:tav>
                                      </p:tavLst>
                                    </p:anim>
                                    <p:anim calcmode="lin" valueType="num">
                                      <p:cBhvr additive="base">
                                        <p:cTn id="26"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0-#ppt_w/2"/>
                                          </p:val>
                                        </p:tav>
                                        <p:tav tm="100000">
                                          <p:val>
                                            <p:strVal val="#ppt_x"/>
                                          </p:val>
                                        </p:tav>
                                      </p:tavLst>
                                    </p:anim>
                                    <p:anim calcmode="lin" valueType="num">
                                      <p:cBhvr additive="base">
                                        <p:cTn id="32"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1+#ppt_w/2"/>
                                          </p:val>
                                        </p:tav>
                                        <p:tav tm="100000">
                                          <p:val>
                                            <p:strVal val="#ppt_x"/>
                                          </p:val>
                                        </p:tav>
                                      </p:tavLst>
                                    </p:anim>
                                    <p:anim calcmode="lin" valueType="num">
                                      <p:cBhvr additive="base">
                                        <p:cTn id="38"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9" presetClass="entr" presetSubtype="0" fill="hold" grpId="0" nodeType="clickEffect">
                                  <p:stCondLst>
                                    <p:cond delay="0"/>
                                  </p:stCondLst>
                                  <p:childTnLst>
                                    <p:set>
                                      <p:cBhvr>
                                        <p:cTn id="42" dur="1" fill="hold">
                                          <p:stCondLst>
                                            <p:cond delay="0"/>
                                          </p:stCondLst>
                                        </p:cTn>
                                        <p:tgtEl>
                                          <p:spTgt spid="4"/>
                                        </p:tgtEl>
                                        <p:attrNameLst>
                                          <p:attrName>style.visibility</p:attrName>
                                        </p:attrNameLst>
                                      </p:cBhvr>
                                      <p:to>
                                        <p:strVal val="visible"/>
                                      </p:to>
                                    </p:set>
                                    <p:animEffect transition="in" filter="dissolve">
                                      <p:cBhvr>
                                        <p:cTn id="4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8" grpId="0"/>
      <p:bldP spid="9" grpId="0"/>
      <p:bldP spid="10" grpId="0"/>
      <p:bldP spid="11" grpId="0"/>
      <p:bldP spid="12"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eaLnBrk="1" fontAlgn="auto" hangingPunct="1">
              <a:spcAft>
                <a:spcPts val="0"/>
              </a:spcAft>
              <a:defRPr/>
            </a:pPr>
            <a:endParaRPr lang="en-US" smtClean="0"/>
          </a:p>
        </p:txBody>
      </p:sp>
      <p:sp>
        <p:nvSpPr>
          <p:cNvPr id="49155" name="Text Placeholder 2"/>
          <p:cNvSpPr>
            <a:spLocks noGrp="1"/>
          </p:cNvSpPr>
          <p:nvPr>
            <p:ph type="body" idx="1"/>
          </p:nvPr>
        </p:nvSpPr>
        <p:spPr/>
        <p:txBody>
          <a:bodyPr rtlCol="0">
            <a:normAutofit/>
          </a:bodyPr>
          <a:lstStyle/>
          <a:p>
            <a:pPr eaLnBrk="1" fontAlgn="auto" hangingPunct="1">
              <a:spcAft>
                <a:spcPts val="0"/>
              </a:spcAft>
              <a:buFont typeface="Arial" pitchFamily="34" charset="0"/>
              <a:buNone/>
              <a:defRPr/>
            </a:pPr>
            <a:r>
              <a:rPr lang="en-US" sz="4400" smtClean="0"/>
              <a:t>Extra Slides</a:t>
            </a: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152400" y="1371600"/>
            <a:ext cx="2743200" cy="1981200"/>
          </a:xfrm>
          <a:prstGeom prst="roundRect">
            <a:avLst/>
          </a:prstGeom>
          <a:ln/>
        </p:spPr>
        <p:style>
          <a:lnRef idx="2">
            <a:schemeClr val="accent1"/>
          </a:lnRef>
          <a:fillRef idx="1">
            <a:schemeClr val="lt1"/>
          </a:fillRef>
          <a:effectRef idx="0">
            <a:schemeClr val="accent1"/>
          </a:effectRef>
          <a:fontRef idx="minor">
            <a:schemeClr val="dk1"/>
          </a:fontRef>
        </p:style>
        <p:txBody>
          <a:bodyPr anchor="ctr"/>
          <a:lstStyle/>
          <a:p>
            <a:pPr algn="ctr">
              <a:defRPr/>
            </a:pPr>
            <a:r>
              <a:rPr lang="en-US" b="1" dirty="0">
                <a:solidFill>
                  <a:schemeClr val="tx1"/>
                </a:solidFill>
              </a:rPr>
              <a:t>Improved Access to Public Expenditure Data</a:t>
            </a:r>
          </a:p>
          <a:p>
            <a:pPr algn="ctr">
              <a:defRPr/>
            </a:pPr>
            <a:r>
              <a:rPr lang="en-US" dirty="0">
                <a:solidFill>
                  <a:schemeClr val="tx1"/>
                </a:solidFill>
              </a:rPr>
              <a:t>Enabling Environment through Right to Information Legislation</a:t>
            </a:r>
          </a:p>
        </p:txBody>
      </p:sp>
      <p:sp>
        <p:nvSpPr>
          <p:cNvPr id="8" name="Rounded Rectangle 7"/>
          <p:cNvSpPr/>
          <p:nvPr/>
        </p:nvSpPr>
        <p:spPr>
          <a:xfrm>
            <a:off x="6477000" y="1295400"/>
            <a:ext cx="2438400" cy="2743200"/>
          </a:xfrm>
          <a:prstGeom prst="roundRect">
            <a:avLst/>
          </a:prstGeom>
        </p:spPr>
        <p:style>
          <a:lnRef idx="2">
            <a:schemeClr val="accent1"/>
          </a:lnRef>
          <a:fillRef idx="1">
            <a:schemeClr val="lt1"/>
          </a:fillRef>
          <a:effectRef idx="0">
            <a:schemeClr val="accent1"/>
          </a:effectRef>
          <a:fontRef idx="minor">
            <a:schemeClr val="dk1"/>
          </a:fontRef>
        </p:style>
        <p:txBody>
          <a:bodyPr anchor="ctr"/>
          <a:lstStyle/>
          <a:p>
            <a:pPr algn="ctr">
              <a:defRPr/>
            </a:pPr>
            <a:r>
              <a:rPr lang="en-US" b="1" dirty="0"/>
              <a:t>Budget Data Visualizations</a:t>
            </a:r>
          </a:p>
          <a:p>
            <a:pPr algn="ctr">
              <a:defRPr/>
            </a:pPr>
            <a:endParaRPr lang="en-US" b="1" dirty="0"/>
          </a:p>
          <a:p>
            <a:pPr algn="ctr">
              <a:defRPr/>
            </a:pPr>
            <a:r>
              <a:rPr lang="en-US" b="1" dirty="0"/>
              <a:t>  </a:t>
            </a:r>
          </a:p>
          <a:p>
            <a:pPr algn="ctr">
              <a:defRPr/>
            </a:pPr>
            <a:endParaRPr lang="en-US" b="1" dirty="0"/>
          </a:p>
          <a:p>
            <a:pPr algn="ctr">
              <a:defRPr/>
            </a:pPr>
            <a:endParaRPr lang="en-US" b="1" dirty="0"/>
          </a:p>
          <a:p>
            <a:pPr algn="ctr">
              <a:defRPr/>
            </a:pPr>
            <a:endParaRPr lang="en-US" b="1" dirty="0"/>
          </a:p>
          <a:p>
            <a:pPr algn="ctr">
              <a:defRPr/>
            </a:pPr>
            <a:endParaRPr lang="en-US" b="1" dirty="0"/>
          </a:p>
          <a:p>
            <a:pPr algn="ctr">
              <a:defRPr/>
            </a:pPr>
            <a:endParaRPr lang="en-US" b="1" dirty="0"/>
          </a:p>
        </p:txBody>
      </p:sp>
      <p:cxnSp>
        <p:nvCxnSpPr>
          <p:cNvPr id="11" name="Straight Arrow Connector 10"/>
          <p:cNvCxnSpPr>
            <a:stCxn id="6" idx="3"/>
          </p:cNvCxnSpPr>
          <p:nvPr/>
        </p:nvCxnSpPr>
        <p:spPr>
          <a:xfrm>
            <a:off x="2895600" y="2362200"/>
            <a:ext cx="4572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V="1">
            <a:off x="2438400" y="3657600"/>
            <a:ext cx="838200" cy="457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rot="10800000">
            <a:off x="5486400" y="3657600"/>
            <a:ext cx="1066800" cy="457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stCxn id="8" idx="1"/>
          </p:cNvCxnSpPr>
          <p:nvPr/>
        </p:nvCxnSpPr>
        <p:spPr>
          <a:xfrm rot="10800000">
            <a:off x="5638800" y="2362200"/>
            <a:ext cx="838200" cy="304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3" name="Title 3"/>
          <p:cNvSpPr>
            <a:spLocks noGrp="1"/>
          </p:cNvSpPr>
          <p:nvPr>
            <p:ph type="title"/>
          </p:nvPr>
        </p:nvSpPr>
        <p:spPr>
          <a:xfrm>
            <a:off x="685800" y="609600"/>
            <a:ext cx="8229600" cy="609600"/>
          </a:xfrm>
          <a:ln w="28575">
            <a:solidFill>
              <a:schemeClr val="tx2"/>
            </a:solidFill>
          </a:ln>
        </p:spPr>
        <p:txBody>
          <a:bodyPr rtlCol="0">
            <a:normAutofit fontScale="90000"/>
          </a:bodyPr>
          <a:lstStyle/>
          <a:p>
            <a:pPr eaLnBrk="1" fontAlgn="auto" hangingPunct="1">
              <a:spcAft>
                <a:spcPts val="0"/>
              </a:spcAft>
              <a:defRPr/>
            </a:pPr>
            <a:r>
              <a:rPr lang="en-US" dirty="0" smtClean="0">
                <a:solidFill>
                  <a:schemeClr val="tx2">
                    <a:lumMod val="50000"/>
                  </a:schemeClr>
                </a:solidFill>
              </a:rPr>
              <a:t> </a:t>
            </a:r>
            <a:endParaRPr lang="en-US" dirty="0">
              <a:solidFill>
                <a:schemeClr val="tx2">
                  <a:lumMod val="50000"/>
                </a:schemeClr>
              </a:solidFill>
            </a:endParaRPr>
          </a:p>
        </p:txBody>
      </p:sp>
      <p:sp>
        <p:nvSpPr>
          <p:cNvPr id="19" name="Title 1"/>
          <p:cNvSpPr txBox="1">
            <a:spLocks/>
          </p:cNvSpPr>
          <p:nvPr/>
        </p:nvSpPr>
        <p:spPr>
          <a:xfrm>
            <a:off x="685800" y="609600"/>
            <a:ext cx="8305800" cy="152400"/>
          </a:xfrm>
          <a:prstGeom prst="rect">
            <a:avLst/>
          </a:prstGeom>
        </p:spPr>
        <p:txBody>
          <a:bodyPr/>
          <a:lstStyle/>
          <a:p>
            <a:pPr algn="ctr" defTabSz="457200">
              <a:defRPr/>
            </a:pPr>
            <a:r>
              <a:rPr lang="en-US" sz="2800" b="1" dirty="0">
                <a:solidFill>
                  <a:schemeClr val="accent2">
                    <a:lumMod val="75000"/>
                  </a:schemeClr>
                </a:solidFill>
                <a:latin typeface="+mj-lt"/>
                <a:ea typeface="+mj-ea"/>
                <a:cs typeface="Arial Black"/>
              </a:rPr>
              <a:t>Open Budgets </a:t>
            </a:r>
          </a:p>
        </p:txBody>
      </p:sp>
      <p:sp>
        <p:nvSpPr>
          <p:cNvPr id="22" name="Rounded Rectangle 21"/>
          <p:cNvSpPr/>
          <p:nvPr/>
        </p:nvSpPr>
        <p:spPr>
          <a:xfrm>
            <a:off x="609600" y="4191000"/>
            <a:ext cx="3505200" cy="2438400"/>
          </a:xfrm>
          <a:prstGeom prst="roundRect">
            <a:avLst/>
          </a:prstGeom>
          <a:ln/>
        </p:spPr>
        <p:style>
          <a:lnRef idx="2">
            <a:schemeClr val="accent1"/>
          </a:lnRef>
          <a:fillRef idx="1">
            <a:schemeClr val="lt1"/>
          </a:fillRef>
          <a:effectRef idx="0">
            <a:schemeClr val="accent1"/>
          </a:effectRef>
          <a:fontRef idx="minor">
            <a:schemeClr val="dk1"/>
          </a:fontRef>
        </p:style>
        <p:txBody>
          <a:bodyPr anchor="ctr"/>
          <a:lstStyle/>
          <a:p>
            <a:pPr algn="ctr">
              <a:defRPr/>
            </a:pPr>
            <a:r>
              <a:rPr lang="en-US" b="1" dirty="0">
                <a:solidFill>
                  <a:schemeClr val="tx1"/>
                </a:solidFill>
              </a:rPr>
              <a:t>Mapping for Results</a:t>
            </a:r>
          </a:p>
          <a:p>
            <a:pPr algn="ctr">
              <a:defRPr/>
            </a:pPr>
            <a:r>
              <a:rPr lang="en-US" b="1" dirty="0" err="1">
                <a:solidFill>
                  <a:schemeClr val="tx1"/>
                </a:solidFill>
              </a:rPr>
              <a:t>Bungoma</a:t>
            </a:r>
            <a:r>
              <a:rPr lang="en-US" b="1" dirty="0">
                <a:solidFill>
                  <a:schemeClr val="tx1"/>
                </a:solidFill>
              </a:rPr>
              <a:t> County Schools, Kenya</a:t>
            </a:r>
          </a:p>
          <a:p>
            <a:pPr algn="ctr">
              <a:defRPr/>
            </a:pPr>
            <a:endParaRPr lang="en-US" b="1" dirty="0">
              <a:solidFill>
                <a:schemeClr val="tx1"/>
              </a:solidFill>
            </a:endParaRPr>
          </a:p>
          <a:p>
            <a:pPr algn="ctr">
              <a:defRPr/>
            </a:pPr>
            <a:endParaRPr lang="en-US" b="1" dirty="0">
              <a:solidFill>
                <a:schemeClr val="tx1"/>
              </a:solidFill>
            </a:endParaRPr>
          </a:p>
          <a:p>
            <a:pPr algn="ctr">
              <a:defRPr/>
            </a:pPr>
            <a:endParaRPr lang="en-US" b="1" dirty="0">
              <a:solidFill>
                <a:schemeClr val="tx1"/>
              </a:solidFill>
            </a:endParaRPr>
          </a:p>
          <a:p>
            <a:pPr algn="ctr">
              <a:defRPr/>
            </a:pPr>
            <a:endParaRPr lang="en-US" b="1" dirty="0">
              <a:solidFill>
                <a:schemeClr val="tx1"/>
              </a:solidFill>
            </a:endParaRPr>
          </a:p>
          <a:p>
            <a:pPr algn="ctr">
              <a:defRPr/>
            </a:pPr>
            <a:endParaRPr lang="en-US" b="1" dirty="0">
              <a:solidFill>
                <a:schemeClr val="tx1"/>
              </a:solidFill>
            </a:endParaRPr>
          </a:p>
          <a:p>
            <a:pPr algn="ctr">
              <a:defRPr/>
            </a:pPr>
            <a:endParaRPr lang="en-US" b="1" dirty="0">
              <a:solidFill>
                <a:schemeClr val="tx1"/>
              </a:solidFill>
            </a:endParaRPr>
          </a:p>
        </p:txBody>
      </p:sp>
      <p:grpSp>
        <p:nvGrpSpPr>
          <p:cNvPr id="61451" name="Group 20"/>
          <p:cNvGrpSpPr>
            <a:grpSpLocks/>
          </p:cNvGrpSpPr>
          <p:nvPr/>
        </p:nvGrpSpPr>
        <p:grpSpPr bwMode="auto">
          <a:xfrm>
            <a:off x="3276600" y="1828800"/>
            <a:ext cx="2525713" cy="2260600"/>
            <a:chOff x="2372044" y="508300"/>
            <a:chExt cx="2525460" cy="2259998"/>
          </a:xfrm>
        </p:grpSpPr>
        <p:sp>
          <p:nvSpPr>
            <p:cNvPr id="25" name="Oval 24"/>
            <p:cNvSpPr/>
            <p:nvPr/>
          </p:nvSpPr>
          <p:spPr>
            <a:xfrm>
              <a:off x="2372044" y="508300"/>
              <a:ext cx="2525460" cy="2259998"/>
            </a:xfrm>
            <a:prstGeom prst="ellipse">
              <a:avLst/>
            </a:prstGeom>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sp>
        <p:sp>
          <p:nvSpPr>
            <p:cNvPr id="26" name="Oval 4"/>
            <p:cNvSpPr/>
            <p:nvPr/>
          </p:nvSpPr>
          <p:spPr>
            <a:xfrm>
              <a:off x="2741895" y="840000"/>
              <a:ext cx="1839728" cy="1596600"/>
            </a:xfrm>
            <a:prstGeom prst="rect">
              <a:avLst/>
            </a:prstGeom>
          </p:spPr>
          <p:style>
            <a:lnRef idx="0">
              <a:scrgbClr r="0" g="0" b="0"/>
            </a:lnRef>
            <a:fillRef idx="0">
              <a:scrgbClr r="0" g="0" b="0"/>
            </a:fillRef>
            <a:effectRef idx="0">
              <a:scrgbClr r="0" g="0" b="0"/>
            </a:effectRef>
            <a:fontRef idx="minor">
              <a:schemeClr val="tx1"/>
            </a:fontRef>
          </p:style>
          <p:txBody>
            <a:bodyPr lIns="130825" tIns="24130" rIns="130825" bIns="24130" spcCol="1270" anchor="ctr"/>
            <a:lstStyle/>
            <a:p>
              <a:pPr algn="ctr" defTabSz="844550">
                <a:lnSpc>
                  <a:spcPct val="90000"/>
                </a:lnSpc>
                <a:spcAft>
                  <a:spcPct val="35000"/>
                </a:spcAft>
                <a:defRPr/>
              </a:pPr>
              <a:r>
                <a:rPr lang="en-US" sz="1900" b="1" dirty="0">
                  <a:solidFill>
                    <a:schemeClr val="bg1"/>
                  </a:solidFill>
                </a:rPr>
                <a:t>In East Africa in May 20, 2011</a:t>
              </a:r>
            </a:p>
            <a:p>
              <a:pPr algn="ctr" defTabSz="844550">
                <a:lnSpc>
                  <a:spcPct val="90000"/>
                </a:lnSpc>
                <a:spcAft>
                  <a:spcPct val="35000"/>
                </a:spcAft>
                <a:defRPr/>
              </a:pPr>
              <a:r>
                <a:rPr lang="en-US" sz="1900" b="1" dirty="0">
                  <a:solidFill>
                    <a:schemeClr val="bg1"/>
                  </a:solidFill>
                </a:rPr>
                <a:t> (Kenya, Uganda, Tanzania)</a:t>
              </a:r>
            </a:p>
          </p:txBody>
        </p:sp>
      </p:grpSp>
      <p:pic>
        <p:nvPicPr>
          <p:cNvPr id="61452" name="Picture 5" descr="home.jpg"/>
          <p:cNvPicPr>
            <a:picLocks noChangeAspect="1"/>
          </p:cNvPicPr>
          <p:nvPr/>
        </p:nvPicPr>
        <p:blipFill>
          <a:blip r:embed="rId2" cstate="print"/>
          <a:srcRect/>
          <a:stretch>
            <a:fillRect/>
          </a:stretch>
        </p:blipFill>
        <p:spPr bwMode="auto">
          <a:xfrm>
            <a:off x="6781800" y="2057400"/>
            <a:ext cx="1833563" cy="1938338"/>
          </a:xfrm>
          <a:prstGeom prst="rect">
            <a:avLst/>
          </a:prstGeom>
          <a:noFill/>
          <a:ln w="9525">
            <a:noFill/>
            <a:miter lim="800000"/>
            <a:headEnd/>
            <a:tailEnd/>
          </a:ln>
        </p:spPr>
      </p:pic>
      <p:pic>
        <p:nvPicPr>
          <p:cNvPr id="31" name="Picture 3"/>
          <p:cNvPicPr>
            <a:picLocks noChangeAspect="1" noChangeArrowheads="1"/>
          </p:cNvPicPr>
          <p:nvPr/>
        </p:nvPicPr>
        <p:blipFill>
          <a:blip r:embed="rId3" cstate="print"/>
          <a:srcRect/>
          <a:stretch>
            <a:fillRect/>
          </a:stretch>
        </p:blipFill>
        <p:spPr bwMode="auto">
          <a:xfrm>
            <a:off x="1295400" y="4953000"/>
            <a:ext cx="2106613" cy="1600200"/>
          </a:xfrm>
          <a:prstGeom prst="rect">
            <a:avLst/>
          </a:prstGeom>
          <a:noFill/>
          <a:ln w="9525">
            <a:noFill/>
            <a:miter lim="800000"/>
            <a:headEnd/>
            <a:tailEnd/>
          </a:ln>
        </p:spPr>
      </p:pic>
      <p:sp>
        <p:nvSpPr>
          <p:cNvPr id="32" name="Rounded Rectangle 31"/>
          <p:cNvSpPr/>
          <p:nvPr/>
        </p:nvSpPr>
        <p:spPr>
          <a:xfrm>
            <a:off x="5943600" y="4191000"/>
            <a:ext cx="2895600" cy="2514600"/>
          </a:xfrm>
          <a:prstGeom prst="roundRect">
            <a:avLst/>
          </a:prstGeom>
          <a:ln/>
        </p:spPr>
        <p:style>
          <a:lnRef idx="2">
            <a:schemeClr val="accent1"/>
          </a:lnRef>
          <a:fillRef idx="1">
            <a:schemeClr val="lt1"/>
          </a:fillRef>
          <a:effectRef idx="0">
            <a:schemeClr val="accent1"/>
          </a:effectRef>
          <a:fontRef idx="minor">
            <a:schemeClr val="dk1"/>
          </a:fontRef>
        </p:style>
        <p:txBody>
          <a:bodyPr anchor="ctr"/>
          <a:lstStyle/>
          <a:p>
            <a:pPr algn="ctr">
              <a:defRPr/>
            </a:pPr>
            <a:r>
              <a:rPr lang="en-US" b="1" dirty="0">
                <a:solidFill>
                  <a:schemeClr val="tx1"/>
                </a:solidFill>
              </a:rPr>
              <a:t>Citizen Feedback though Use of ICTs </a:t>
            </a:r>
          </a:p>
          <a:p>
            <a:pPr algn="ctr">
              <a:defRPr/>
            </a:pPr>
            <a:endParaRPr lang="en-US" b="1" dirty="0">
              <a:solidFill>
                <a:schemeClr val="tx1"/>
              </a:solidFill>
            </a:endParaRPr>
          </a:p>
          <a:p>
            <a:pPr algn="ctr">
              <a:defRPr/>
            </a:pPr>
            <a:endParaRPr lang="en-US" b="1" dirty="0">
              <a:solidFill>
                <a:schemeClr val="tx1"/>
              </a:solidFill>
            </a:endParaRPr>
          </a:p>
          <a:p>
            <a:pPr algn="ctr">
              <a:defRPr/>
            </a:pPr>
            <a:endParaRPr lang="en-US" b="1" dirty="0">
              <a:solidFill>
                <a:schemeClr val="tx1"/>
              </a:solidFill>
            </a:endParaRPr>
          </a:p>
          <a:p>
            <a:pPr algn="ctr">
              <a:defRPr/>
            </a:pPr>
            <a:endParaRPr lang="en-US" b="1" dirty="0">
              <a:solidFill>
                <a:schemeClr val="tx1"/>
              </a:solidFill>
            </a:endParaRPr>
          </a:p>
          <a:p>
            <a:pPr algn="ctr">
              <a:defRPr/>
            </a:pPr>
            <a:endParaRPr lang="en-US" b="1" dirty="0">
              <a:solidFill>
                <a:schemeClr val="tx1"/>
              </a:solidFill>
            </a:endParaRPr>
          </a:p>
          <a:p>
            <a:pPr algn="ctr">
              <a:defRPr/>
            </a:pPr>
            <a:endParaRPr lang="en-US" dirty="0">
              <a:solidFill>
                <a:schemeClr val="tx1"/>
              </a:solidFill>
            </a:endParaRPr>
          </a:p>
        </p:txBody>
      </p:sp>
      <p:pic>
        <p:nvPicPr>
          <p:cNvPr id="33" name="Picture 2" descr="C:\Users\user\Desktop\CMS screenshot.jpg"/>
          <p:cNvPicPr>
            <a:picLocks noChangeAspect="1" noChangeArrowheads="1"/>
          </p:cNvPicPr>
          <p:nvPr/>
        </p:nvPicPr>
        <p:blipFill>
          <a:blip r:embed="rId4" cstate="print"/>
          <a:srcRect t="12462" b="29077"/>
          <a:stretch>
            <a:fillRect/>
          </a:stretch>
        </p:blipFill>
        <p:spPr bwMode="auto">
          <a:xfrm>
            <a:off x="6096000" y="4876800"/>
            <a:ext cx="2438400" cy="1646238"/>
          </a:xfrm>
          <a:prstGeom prst="rect">
            <a:avLst/>
          </a:prstGeom>
          <a:noFill/>
          <a:ln w="9525">
            <a:noFill/>
            <a:miter lim="800000"/>
            <a:headEnd/>
            <a:tailEnd/>
          </a:ln>
        </p:spPr>
      </p:pic>
      <p:pic>
        <p:nvPicPr>
          <p:cNvPr id="61456" name="Picture 2"/>
          <p:cNvPicPr>
            <a:picLocks noChangeAspect="1" noChangeArrowheads="1"/>
          </p:cNvPicPr>
          <p:nvPr/>
        </p:nvPicPr>
        <p:blipFill>
          <a:blip r:embed="rId5" cstate="print"/>
          <a:srcRect/>
          <a:stretch>
            <a:fillRect/>
          </a:stretch>
        </p:blipFill>
        <p:spPr bwMode="auto">
          <a:xfrm>
            <a:off x="304800" y="2286000"/>
            <a:ext cx="2514600" cy="7905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slide(fromBottom)">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31"/>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3" presetClass="entr" presetSubtype="10" fill="hold" nodeType="clickEffect">
                                  <p:stCondLst>
                                    <p:cond delay="0"/>
                                  </p:stCondLst>
                                  <p:childTnLst>
                                    <p:set>
                                      <p:cBhvr>
                                        <p:cTn id="15" dur="1" fill="hold">
                                          <p:stCondLst>
                                            <p:cond delay="0"/>
                                          </p:stCondLst>
                                        </p:cTn>
                                        <p:tgtEl>
                                          <p:spTgt spid="33"/>
                                        </p:tgtEl>
                                        <p:attrNameLst>
                                          <p:attrName>style.visibility</p:attrName>
                                        </p:attrNameLst>
                                      </p:cBhvr>
                                      <p:to>
                                        <p:strVal val="visible"/>
                                      </p:to>
                                    </p:set>
                                    <p:animEffect transition="in" filter="blinds(horizontal)">
                                      <p:cBhvr>
                                        <p:cTn id="16"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5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9570" name="_s1056"/>
          <p:cNvSpPr>
            <a:spLocks noChangeArrowheads="1"/>
          </p:cNvSpPr>
          <p:nvPr/>
        </p:nvSpPr>
        <p:spPr bwMode="auto">
          <a:xfrm>
            <a:off x="1524000" y="3267075"/>
            <a:ext cx="3352800" cy="3213100"/>
          </a:xfrm>
          <a:prstGeom prst="ellipse">
            <a:avLst/>
          </a:prstGeom>
          <a:solidFill>
            <a:schemeClr val="folHlink">
              <a:alpha val="50195"/>
            </a:schemeClr>
          </a:solidFill>
          <a:ln w="4699">
            <a:solidFill>
              <a:srgbClr val="008000"/>
            </a:solidFill>
            <a:round/>
            <a:headEnd/>
            <a:tailEnd/>
          </a:ln>
        </p:spPr>
        <p:txBody>
          <a:bodyPr lIns="0" tIns="0" rIns="0" bIns="0" anchor="ctr"/>
          <a:lstStyle/>
          <a:p>
            <a:endParaRPr lang="en-US"/>
          </a:p>
        </p:txBody>
      </p:sp>
      <p:sp>
        <p:nvSpPr>
          <p:cNvPr id="109571" name="_s1095"/>
          <p:cNvSpPr>
            <a:spLocks noChangeArrowheads="1"/>
          </p:cNvSpPr>
          <p:nvPr/>
        </p:nvSpPr>
        <p:spPr bwMode="auto">
          <a:xfrm>
            <a:off x="457200" y="3800475"/>
            <a:ext cx="2095500" cy="609600"/>
          </a:xfrm>
          <a:prstGeom prst="rect">
            <a:avLst/>
          </a:prstGeom>
          <a:solidFill>
            <a:srgbClr val="008000"/>
          </a:solidFill>
          <a:ln w="9525">
            <a:noFill/>
            <a:miter lim="800000"/>
            <a:headEnd/>
            <a:tailEnd/>
          </a:ln>
          <a:effectLst>
            <a:outerShdw dist="53882" dir="18900000" algn="ctr" rotWithShape="0">
              <a:srgbClr val="FFFF00"/>
            </a:outerShdw>
          </a:effectLst>
        </p:spPr>
        <p:txBody>
          <a:bodyPr lIns="0" tIns="0" rIns="0" bIns="0" anchor="ctr"/>
          <a:lstStyle/>
          <a:p>
            <a:pPr algn="ctr" eaLnBrk="0" hangingPunct="0">
              <a:defRPr/>
            </a:pPr>
            <a:r>
              <a:rPr lang="en-US" b="1">
                <a:solidFill>
                  <a:schemeClr val="bg1"/>
                </a:solidFill>
                <a:cs typeface="Arial" charset="0"/>
              </a:rPr>
              <a:t>Reputational Risk</a:t>
            </a:r>
            <a:endParaRPr lang="en-US">
              <a:solidFill>
                <a:schemeClr val="bg1"/>
              </a:solidFill>
              <a:cs typeface="Arial" charset="0"/>
            </a:endParaRPr>
          </a:p>
        </p:txBody>
      </p:sp>
      <p:sp>
        <p:nvSpPr>
          <p:cNvPr id="109572" name="Text Box 4"/>
          <p:cNvSpPr txBox="1">
            <a:spLocks noChangeArrowheads="1"/>
          </p:cNvSpPr>
          <p:nvPr/>
        </p:nvSpPr>
        <p:spPr bwMode="auto">
          <a:xfrm>
            <a:off x="2165350" y="4572000"/>
            <a:ext cx="1797050" cy="1130300"/>
          </a:xfrm>
          <a:prstGeom prst="rect">
            <a:avLst/>
          </a:prstGeom>
          <a:solidFill>
            <a:srgbClr val="FFFFFF"/>
          </a:solidFill>
          <a:ln w="9525">
            <a:solidFill>
              <a:srgbClr val="000000"/>
            </a:solidFill>
            <a:miter lim="800000"/>
            <a:headEnd/>
            <a:tailEnd/>
          </a:ln>
        </p:spPr>
        <p:txBody>
          <a:bodyPr/>
          <a:lstStyle/>
          <a:p>
            <a:pPr algn="ctr" eaLnBrk="0" hangingPunct="0"/>
            <a:r>
              <a:rPr lang="en-US" sz="1400" b="1">
                <a:cs typeface="Arial" charset="0"/>
              </a:rPr>
              <a:t>That Bank lending in countries with corrupt leaders will tarnish the Bank’s reputation</a:t>
            </a:r>
          </a:p>
        </p:txBody>
      </p:sp>
      <p:sp>
        <p:nvSpPr>
          <p:cNvPr id="109573" name="_s1068"/>
          <p:cNvSpPr>
            <a:spLocks noChangeArrowheads="1"/>
          </p:cNvSpPr>
          <p:nvPr/>
        </p:nvSpPr>
        <p:spPr bwMode="auto">
          <a:xfrm>
            <a:off x="4559300" y="3276600"/>
            <a:ext cx="3365500" cy="3173413"/>
          </a:xfrm>
          <a:prstGeom prst="ellipse">
            <a:avLst/>
          </a:prstGeom>
          <a:solidFill>
            <a:schemeClr val="accent2">
              <a:alpha val="50195"/>
            </a:schemeClr>
          </a:solidFill>
          <a:ln w="4699">
            <a:solidFill>
              <a:schemeClr val="accent2"/>
            </a:solidFill>
            <a:round/>
            <a:headEnd/>
            <a:tailEnd/>
          </a:ln>
        </p:spPr>
        <p:txBody>
          <a:bodyPr lIns="0" tIns="0" rIns="0" bIns="0" anchor="ctr"/>
          <a:lstStyle/>
          <a:p>
            <a:endParaRPr lang="en-US"/>
          </a:p>
        </p:txBody>
      </p:sp>
      <p:sp>
        <p:nvSpPr>
          <p:cNvPr id="109574" name="_s1095"/>
          <p:cNvSpPr>
            <a:spLocks noChangeArrowheads="1"/>
          </p:cNvSpPr>
          <p:nvPr/>
        </p:nvSpPr>
        <p:spPr bwMode="auto">
          <a:xfrm>
            <a:off x="6626225" y="3733800"/>
            <a:ext cx="1984375" cy="615950"/>
          </a:xfrm>
          <a:prstGeom prst="rect">
            <a:avLst/>
          </a:prstGeom>
          <a:solidFill>
            <a:schemeClr val="accent2"/>
          </a:solidFill>
          <a:ln w="9525">
            <a:noFill/>
            <a:miter lim="800000"/>
            <a:headEnd/>
            <a:tailEnd/>
          </a:ln>
          <a:effectLst>
            <a:outerShdw dist="53882" dir="18900000" algn="ctr" rotWithShape="0">
              <a:srgbClr val="FFFF00"/>
            </a:outerShdw>
          </a:effectLst>
        </p:spPr>
        <p:txBody>
          <a:bodyPr lIns="0" tIns="0" rIns="0" bIns="0" anchor="ctr"/>
          <a:lstStyle/>
          <a:p>
            <a:pPr algn="ctr" eaLnBrk="0" hangingPunct="0">
              <a:defRPr/>
            </a:pPr>
            <a:r>
              <a:rPr lang="en-US" b="1">
                <a:solidFill>
                  <a:schemeClr val="bg1"/>
                </a:solidFill>
                <a:cs typeface="Arial" charset="0"/>
              </a:rPr>
              <a:t>Fiduciary Risk</a:t>
            </a:r>
            <a:endParaRPr lang="en-US">
              <a:solidFill>
                <a:schemeClr val="bg1"/>
              </a:solidFill>
              <a:cs typeface="Arial" charset="0"/>
            </a:endParaRPr>
          </a:p>
        </p:txBody>
      </p:sp>
      <p:sp>
        <p:nvSpPr>
          <p:cNvPr id="109575" name="Text Box 7"/>
          <p:cNvSpPr txBox="1">
            <a:spLocks noChangeArrowheads="1"/>
          </p:cNvSpPr>
          <p:nvPr/>
        </p:nvSpPr>
        <p:spPr bwMode="auto">
          <a:xfrm>
            <a:off x="5370513" y="4572000"/>
            <a:ext cx="2173287" cy="1163638"/>
          </a:xfrm>
          <a:prstGeom prst="rect">
            <a:avLst/>
          </a:prstGeom>
          <a:solidFill>
            <a:srgbClr val="FFFFFF"/>
          </a:solidFill>
          <a:ln w="9525">
            <a:solidFill>
              <a:srgbClr val="000000"/>
            </a:solidFill>
            <a:miter lim="800000"/>
            <a:headEnd/>
            <a:tailEnd/>
          </a:ln>
        </p:spPr>
        <p:txBody>
          <a:bodyPr/>
          <a:lstStyle/>
          <a:p>
            <a:pPr algn="ctr" eaLnBrk="0" hangingPunct="0"/>
            <a:r>
              <a:rPr lang="en-US" sz="1400" b="1">
                <a:cs typeface="Arial" charset="0"/>
              </a:rPr>
              <a:t>That Bank resources will be misappropriated and in some cases loans may not be repaid</a:t>
            </a:r>
          </a:p>
        </p:txBody>
      </p:sp>
      <p:sp>
        <p:nvSpPr>
          <p:cNvPr id="109576" name="_s1066"/>
          <p:cNvSpPr>
            <a:spLocks noChangeArrowheads="1"/>
          </p:cNvSpPr>
          <p:nvPr/>
        </p:nvSpPr>
        <p:spPr bwMode="auto">
          <a:xfrm>
            <a:off x="3068638" y="1143000"/>
            <a:ext cx="3408362" cy="3265488"/>
          </a:xfrm>
          <a:prstGeom prst="ellipse">
            <a:avLst/>
          </a:prstGeom>
          <a:solidFill>
            <a:srgbClr val="A50021">
              <a:alpha val="50195"/>
            </a:srgbClr>
          </a:solidFill>
          <a:ln w="4699">
            <a:solidFill>
              <a:srgbClr val="A50021"/>
            </a:solidFill>
            <a:round/>
            <a:headEnd/>
            <a:tailEnd/>
          </a:ln>
        </p:spPr>
        <p:txBody>
          <a:bodyPr lIns="0" tIns="0" rIns="0" bIns="0" anchor="ctr"/>
          <a:lstStyle/>
          <a:p>
            <a:endParaRPr lang="en-US"/>
          </a:p>
        </p:txBody>
      </p:sp>
      <p:sp>
        <p:nvSpPr>
          <p:cNvPr id="109577" name="_s1095"/>
          <p:cNvSpPr>
            <a:spLocks noChangeArrowheads="1"/>
          </p:cNvSpPr>
          <p:nvPr/>
        </p:nvSpPr>
        <p:spPr bwMode="auto">
          <a:xfrm>
            <a:off x="3322638" y="1143000"/>
            <a:ext cx="2439987" cy="611188"/>
          </a:xfrm>
          <a:prstGeom prst="rect">
            <a:avLst/>
          </a:prstGeom>
          <a:solidFill>
            <a:srgbClr val="A50021"/>
          </a:solidFill>
          <a:ln w="9525">
            <a:noFill/>
            <a:miter lim="800000"/>
            <a:headEnd/>
            <a:tailEnd/>
          </a:ln>
          <a:effectLst>
            <a:outerShdw dist="53882" dir="18900000" algn="ctr" rotWithShape="0">
              <a:srgbClr val="FFFF00"/>
            </a:outerShdw>
          </a:effectLst>
        </p:spPr>
        <p:txBody>
          <a:bodyPr lIns="0" tIns="0" rIns="0" bIns="0" anchor="ctr"/>
          <a:lstStyle/>
          <a:p>
            <a:pPr algn="ctr" eaLnBrk="0" hangingPunct="0">
              <a:defRPr/>
            </a:pPr>
            <a:r>
              <a:rPr lang="en-US" b="1">
                <a:solidFill>
                  <a:schemeClr val="bg1"/>
                </a:solidFill>
                <a:cs typeface="Arial" charset="0"/>
              </a:rPr>
              <a:t>Development Effectiveness Risk</a:t>
            </a:r>
            <a:endParaRPr lang="en-US">
              <a:solidFill>
                <a:schemeClr val="bg1"/>
              </a:solidFill>
              <a:cs typeface="Arial" charset="0"/>
            </a:endParaRPr>
          </a:p>
        </p:txBody>
      </p:sp>
      <p:sp>
        <p:nvSpPr>
          <p:cNvPr id="109578" name="Text Box 10"/>
          <p:cNvSpPr txBox="1">
            <a:spLocks noChangeArrowheads="1"/>
          </p:cNvSpPr>
          <p:nvPr/>
        </p:nvSpPr>
        <p:spPr bwMode="auto">
          <a:xfrm>
            <a:off x="3486150" y="1905000"/>
            <a:ext cx="2457450" cy="1223963"/>
          </a:xfrm>
          <a:prstGeom prst="rect">
            <a:avLst/>
          </a:prstGeom>
          <a:solidFill>
            <a:srgbClr val="FFFFFF"/>
          </a:solidFill>
          <a:ln w="9525">
            <a:solidFill>
              <a:srgbClr val="000000"/>
            </a:solidFill>
            <a:miter lim="800000"/>
            <a:headEnd/>
            <a:tailEnd/>
          </a:ln>
        </p:spPr>
        <p:txBody>
          <a:bodyPr/>
          <a:lstStyle/>
          <a:p>
            <a:pPr algn="ctr" eaLnBrk="0" hangingPunct="0"/>
            <a:r>
              <a:rPr lang="en-US" sz="1400" b="1">
                <a:cs typeface="Arial" charset="0"/>
              </a:rPr>
              <a:t>That corruption will undermine the impact of development efforts in general and in Bank-supported projects</a:t>
            </a:r>
          </a:p>
        </p:txBody>
      </p:sp>
      <p:sp>
        <p:nvSpPr>
          <p:cNvPr id="62475" name="Rectangle 11"/>
          <p:cNvSpPr>
            <a:spLocks noChangeArrowheads="1"/>
          </p:cNvSpPr>
          <p:nvPr/>
        </p:nvSpPr>
        <p:spPr bwMode="auto">
          <a:xfrm>
            <a:off x="152400" y="228600"/>
            <a:ext cx="8991600" cy="414338"/>
          </a:xfrm>
          <a:prstGeom prst="rect">
            <a:avLst/>
          </a:prstGeom>
          <a:noFill/>
          <a:ln w="12700">
            <a:noFill/>
            <a:miter lim="800000"/>
            <a:headEnd/>
            <a:tailEnd/>
          </a:ln>
        </p:spPr>
        <p:txBody>
          <a:bodyPr lIns="0" tIns="0" rIns="0" bIns="0">
            <a:spAutoFit/>
          </a:bodyPr>
          <a:lstStyle/>
          <a:p>
            <a:pPr>
              <a:lnSpc>
                <a:spcPct val="85000"/>
              </a:lnSpc>
            </a:pPr>
            <a:r>
              <a:rPr lang="en-US" sz="3600">
                <a:solidFill>
                  <a:schemeClr val="tx2"/>
                </a:solidFill>
                <a:latin typeface="Verdana" pitchFamily="34" charset="0"/>
              </a:rPr>
              <a:t>Corruption poses three risks</a:t>
            </a: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109578"/>
                                        </p:tgtEl>
                                        <p:attrNameLst>
                                          <p:attrName>style.visibility</p:attrName>
                                        </p:attrNameLst>
                                      </p:cBhvr>
                                      <p:to>
                                        <p:strVal val="visible"/>
                                      </p:to>
                                    </p:set>
                                    <p:animEffect transition="in" filter="slide(fromLeft)">
                                      <p:cBhvr>
                                        <p:cTn id="7" dur="500"/>
                                        <p:tgtEl>
                                          <p:spTgt spid="109578"/>
                                        </p:tgtEl>
                                      </p:cBhvr>
                                    </p:animEffect>
                                  </p:childTnLst>
                                </p:cTn>
                              </p:par>
                              <p:par>
                                <p:cTn id="8" presetID="12" presetClass="entr" presetSubtype="8" fill="hold" grpId="0" nodeType="withEffect">
                                  <p:stCondLst>
                                    <p:cond delay="0"/>
                                  </p:stCondLst>
                                  <p:childTnLst>
                                    <p:set>
                                      <p:cBhvr>
                                        <p:cTn id="9" dur="1" fill="hold">
                                          <p:stCondLst>
                                            <p:cond delay="0"/>
                                          </p:stCondLst>
                                        </p:cTn>
                                        <p:tgtEl>
                                          <p:spTgt spid="109576"/>
                                        </p:tgtEl>
                                        <p:attrNameLst>
                                          <p:attrName>style.visibility</p:attrName>
                                        </p:attrNameLst>
                                      </p:cBhvr>
                                      <p:to>
                                        <p:strVal val="visible"/>
                                      </p:to>
                                    </p:set>
                                    <p:animEffect transition="in" filter="slide(fromLeft)">
                                      <p:cBhvr>
                                        <p:cTn id="10" dur="500"/>
                                        <p:tgtEl>
                                          <p:spTgt spid="109576"/>
                                        </p:tgtEl>
                                      </p:cBhvr>
                                    </p:animEffect>
                                  </p:childTnLst>
                                </p:cTn>
                              </p:par>
                              <p:par>
                                <p:cTn id="11" presetID="12" presetClass="entr" presetSubtype="8" fill="hold" grpId="0" nodeType="withEffect">
                                  <p:stCondLst>
                                    <p:cond delay="0"/>
                                  </p:stCondLst>
                                  <p:childTnLst>
                                    <p:set>
                                      <p:cBhvr>
                                        <p:cTn id="12" dur="1" fill="hold">
                                          <p:stCondLst>
                                            <p:cond delay="0"/>
                                          </p:stCondLst>
                                        </p:cTn>
                                        <p:tgtEl>
                                          <p:spTgt spid="109577"/>
                                        </p:tgtEl>
                                        <p:attrNameLst>
                                          <p:attrName>style.visibility</p:attrName>
                                        </p:attrNameLst>
                                      </p:cBhvr>
                                      <p:to>
                                        <p:strVal val="visible"/>
                                      </p:to>
                                    </p:set>
                                    <p:animEffect transition="in" filter="slide(fromLeft)">
                                      <p:cBhvr>
                                        <p:cTn id="13" dur="500"/>
                                        <p:tgtEl>
                                          <p:spTgt spid="109577"/>
                                        </p:tgtEl>
                                      </p:cBhvr>
                                    </p:animEffect>
                                  </p:childTnLst>
                                </p:cTn>
                              </p:par>
                            </p:childTnLst>
                          </p:cTn>
                        </p:par>
                      </p:childTnLst>
                    </p:cTn>
                  </p:par>
                  <p:par>
                    <p:cTn id="14" fill="hold">
                      <p:stCondLst>
                        <p:cond delay="indefinite"/>
                      </p:stCondLst>
                      <p:childTnLst>
                        <p:par>
                          <p:cTn id="15" fill="hold">
                            <p:stCondLst>
                              <p:cond delay="0"/>
                            </p:stCondLst>
                            <p:childTnLst>
                              <p:par>
                                <p:cTn id="16" presetID="12" presetClass="entr" presetSubtype="2" fill="hold" grpId="0" nodeType="clickEffect">
                                  <p:stCondLst>
                                    <p:cond delay="0"/>
                                  </p:stCondLst>
                                  <p:childTnLst>
                                    <p:set>
                                      <p:cBhvr>
                                        <p:cTn id="17" dur="1" fill="hold">
                                          <p:stCondLst>
                                            <p:cond delay="0"/>
                                          </p:stCondLst>
                                        </p:cTn>
                                        <p:tgtEl>
                                          <p:spTgt spid="109575"/>
                                        </p:tgtEl>
                                        <p:attrNameLst>
                                          <p:attrName>style.visibility</p:attrName>
                                        </p:attrNameLst>
                                      </p:cBhvr>
                                      <p:to>
                                        <p:strVal val="visible"/>
                                      </p:to>
                                    </p:set>
                                    <p:animEffect transition="in" filter="slide(fromRight)">
                                      <p:cBhvr>
                                        <p:cTn id="18" dur="500"/>
                                        <p:tgtEl>
                                          <p:spTgt spid="109575"/>
                                        </p:tgtEl>
                                      </p:cBhvr>
                                    </p:animEffect>
                                  </p:childTnLst>
                                </p:cTn>
                              </p:par>
                              <p:par>
                                <p:cTn id="19" presetID="12" presetClass="entr" presetSubtype="2" fill="hold" grpId="0" nodeType="withEffect">
                                  <p:stCondLst>
                                    <p:cond delay="0"/>
                                  </p:stCondLst>
                                  <p:childTnLst>
                                    <p:set>
                                      <p:cBhvr>
                                        <p:cTn id="20" dur="1" fill="hold">
                                          <p:stCondLst>
                                            <p:cond delay="0"/>
                                          </p:stCondLst>
                                        </p:cTn>
                                        <p:tgtEl>
                                          <p:spTgt spid="109573"/>
                                        </p:tgtEl>
                                        <p:attrNameLst>
                                          <p:attrName>style.visibility</p:attrName>
                                        </p:attrNameLst>
                                      </p:cBhvr>
                                      <p:to>
                                        <p:strVal val="visible"/>
                                      </p:to>
                                    </p:set>
                                    <p:animEffect transition="in" filter="slide(fromRight)">
                                      <p:cBhvr>
                                        <p:cTn id="21" dur="500"/>
                                        <p:tgtEl>
                                          <p:spTgt spid="109573"/>
                                        </p:tgtEl>
                                      </p:cBhvr>
                                    </p:animEffect>
                                  </p:childTnLst>
                                </p:cTn>
                              </p:par>
                              <p:par>
                                <p:cTn id="22" presetID="12" presetClass="entr" presetSubtype="2" fill="hold" grpId="0" nodeType="withEffect">
                                  <p:stCondLst>
                                    <p:cond delay="0"/>
                                  </p:stCondLst>
                                  <p:childTnLst>
                                    <p:set>
                                      <p:cBhvr>
                                        <p:cTn id="23" dur="1" fill="hold">
                                          <p:stCondLst>
                                            <p:cond delay="0"/>
                                          </p:stCondLst>
                                        </p:cTn>
                                        <p:tgtEl>
                                          <p:spTgt spid="109574"/>
                                        </p:tgtEl>
                                        <p:attrNameLst>
                                          <p:attrName>style.visibility</p:attrName>
                                        </p:attrNameLst>
                                      </p:cBhvr>
                                      <p:to>
                                        <p:strVal val="visible"/>
                                      </p:to>
                                    </p:set>
                                    <p:animEffect transition="in" filter="slide(fromRight)">
                                      <p:cBhvr>
                                        <p:cTn id="24" dur="500"/>
                                        <p:tgtEl>
                                          <p:spTgt spid="109574"/>
                                        </p:tgtEl>
                                      </p:cBhvr>
                                    </p:animEffect>
                                  </p:childTnLst>
                                </p:cTn>
                              </p:par>
                            </p:childTnLst>
                          </p:cTn>
                        </p:par>
                      </p:childTnLst>
                    </p:cTn>
                  </p:par>
                  <p:par>
                    <p:cTn id="25" fill="hold">
                      <p:stCondLst>
                        <p:cond delay="indefinite"/>
                      </p:stCondLst>
                      <p:childTnLst>
                        <p:par>
                          <p:cTn id="26" fill="hold">
                            <p:stCondLst>
                              <p:cond delay="0"/>
                            </p:stCondLst>
                            <p:childTnLst>
                              <p:par>
                                <p:cTn id="27" presetID="12" presetClass="entr" presetSubtype="8" fill="hold" grpId="0" nodeType="clickEffect">
                                  <p:stCondLst>
                                    <p:cond delay="0"/>
                                  </p:stCondLst>
                                  <p:childTnLst>
                                    <p:set>
                                      <p:cBhvr>
                                        <p:cTn id="28" dur="1" fill="hold">
                                          <p:stCondLst>
                                            <p:cond delay="0"/>
                                          </p:stCondLst>
                                        </p:cTn>
                                        <p:tgtEl>
                                          <p:spTgt spid="109570"/>
                                        </p:tgtEl>
                                        <p:attrNameLst>
                                          <p:attrName>style.visibility</p:attrName>
                                        </p:attrNameLst>
                                      </p:cBhvr>
                                      <p:to>
                                        <p:strVal val="visible"/>
                                      </p:to>
                                    </p:set>
                                    <p:animEffect transition="in" filter="slide(fromLeft)">
                                      <p:cBhvr>
                                        <p:cTn id="29" dur="500"/>
                                        <p:tgtEl>
                                          <p:spTgt spid="109570"/>
                                        </p:tgtEl>
                                      </p:cBhvr>
                                    </p:animEffect>
                                  </p:childTnLst>
                                </p:cTn>
                              </p:par>
                              <p:par>
                                <p:cTn id="30" presetID="12" presetClass="entr" presetSubtype="8" fill="hold" grpId="0" nodeType="withEffect">
                                  <p:stCondLst>
                                    <p:cond delay="0"/>
                                  </p:stCondLst>
                                  <p:childTnLst>
                                    <p:set>
                                      <p:cBhvr>
                                        <p:cTn id="31" dur="1" fill="hold">
                                          <p:stCondLst>
                                            <p:cond delay="0"/>
                                          </p:stCondLst>
                                        </p:cTn>
                                        <p:tgtEl>
                                          <p:spTgt spid="109572"/>
                                        </p:tgtEl>
                                        <p:attrNameLst>
                                          <p:attrName>style.visibility</p:attrName>
                                        </p:attrNameLst>
                                      </p:cBhvr>
                                      <p:to>
                                        <p:strVal val="visible"/>
                                      </p:to>
                                    </p:set>
                                    <p:animEffect transition="in" filter="slide(fromLeft)">
                                      <p:cBhvr>
                                        <p:cTn id="32" dur="500"/>
                                        <p:tgtEl>
                                          <p:spTgt spid="109572"/>
                                        </p:tgtEl>
                                      </p:cBhvr>
                                    </p:animEffect>
                                  </p:childTnLst>
                                </p:cTn>
                              </p:par>
                              <p:par>
                                <p:cTn id="33" presetID="12" presetClass="entr" presetSubtype="8" fill="hold" grpId="0" nodeType="withEffect">
                                  <p:stCondLst>
                                    <p:cond delay="0"/>
                                  </p:stCondLst>
                                  <p:childTnLst>
                                    <p:set>
                                      <p:cBhvr>
                                        <p:cTn id="34" dur="1" fill="hold">
                                          <p:stCondLst>
                                            <p:cond delay="0"/>
                                          </p:stCondLst>
                                        </p:cTn>
                                        <p:tgtEl>
                                          <p:spTgt spid="109571"/>
                                        </p:tgtEl>
                                        <p:attrNameLst>
                                          <p:attrName>style.visibility</p:attrName>
                                        </p:attrNameLst>
                                      </p:cBhvr>
                                      <p:to>
                                        <p:strVal val="visible"/>
                                      </p:to>
                                    </p:set>
                                    <p:animEffect transition="in" filter="slide(fromLeft)">
                                      <p:cBhvr>
                                        <p:cTn id="35" dur="500"/>
                                        <p:tgtEl>
                                          <p:spTgt spid="1095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570" grpId="0" animBg="1"/>
      <p:bldP spid="109571" grpId="0" animBg="1"/>
      <p:bldP spid="109572" grpId="0" animBg="1"/>
      <p:bldP spid="109573" grpId="0" animBg="1"/>
      <p:bldP spid="109574" grpId="0" animBg="1"/>
      <p:bldP spid="109575" grpId="0" animBg="1"/>
      <p:bldP spid="109576" grpId="0" animBg="1"/>
      <p:bldP spid="109577" grpId="0" animBg="1"/>
      <p:bldP spid="109578"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a:xfrm>
            <a:off x="2971800" y="533400"/>
            <a:ext cx="3962400" cy="914400"/>
          </a:xfrm>
        </p:spPr>
        <p:txBody>
          <a:bodyPr/>
          <a:lstStyle/>
          <a:p>
            <a:pPr eaLnBrk="1" hangingPunct="1"/>
            <a:r>
              <a:rPr lang="en-US" sz="3200" b="1" smtClean="0">
                <a:solidFill>
                  <a:srgbClr val="333399"/>
                </a:solidFill>
              </a:rPr>
              <a:t>Desired Impact</a:t>
            </a:r>
          </a:p>
        </p:txBody>
      </p:sp>
      <p:graphicFrame>
        <p:nvGraphicFramePr>
          <p:cNvPr id="214019" name="Group 3"/>
          <p:cNvGraphicFramePr>
            <a:graphicFrameLocks noGrp="1"/>
          </p:cNvGraphicFramePr>
          <p:nvPr>
            <p:ph type="tbl" idx="1"/>
          </p:nvPr>
        </p:nvGraphicFramePr>
        <p:xfrm>
          <a:off x="1754188" y="1600200"/>
          <a:ext cx="6399212" cy="4221163"/>
        </p:xfrm>
        <a:graphic>
          <a:graphicData uri="http://schemas.openxmlformats.org/drawingml/2006/table">
            <a:tbl>
              <a:tblPr/>
              <a:tblGrid>
                <a:gridCol w="3200400"/>
                <a:gridCol w="3198812"/>
              </a:tblGrid>
              <a:tr h="21113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Verdana"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Verdana"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1097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Verdana"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Verdana"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14030" name="Text Box 14"/>
          <p:cNvSpPr txBox="1">
            <a:spLocks noChangeArrowheads="1"/>
          </p:cNvSpPr>
          <p:nvPr/>
        </p:nvSpPr>
        <p:spPr bwMode="auto">
          <a:xfrm>
            <a:off x="3946525" y="5867400"/>
            <a:ext cx="1757363" cy="457200"/>
          </a:xfrm>
          <a:prstGeom prst="rect">
            <a:avLst/>
          </a:prstGeom>
          <a:noFill/>
          <a:ln w="9525">
            <a:noFill/>
            <a:miter lim="800000"/>
            <a:headEnd/>
            <a:tailEnd/>
          </a:ln>
        </p:spPr>
        <p:txBody>
          <a:bodyPr wrap="none">
            <a:spAutoFit/>
          </a:bodyPr>
          <a:lstStyle/>
          <a:p>
            <a:r>
              <a:rPr lang="en-US" sz="2400" b="1">
                <a:solidFill>
                  <a:srgbClr val="FF3300"/>
                </a:solidFill>
              </a:rPr>
              <a:t>Corruption</a:t>
            </a:r>
          </a:p>
        </p:txBody>
      </p:sp>
      <p:sp>
        <p:nvSpPr>
          <p:cNvPr id="214031" name="Line 15"/>
          <p:cNvSpPr>
            <a:spLocks noChangeShapeType="1"/>
          </p:cNvSpPr>
          <p:nvPr/>
        </p:nvSpPr>
        <p:spPr bwMode="auto">
          <a:xfrm>
            <a:off x="2209800" y="6096000"/>
            <a:ext cx="1524000" cy="0"/>
          </a:xfrm>
          <a:prstGeom prst="line">
            <a:avLst/>
          </a:prstGeom>
          <a:noFill/>
          <a:ln w="28575">
            <a:solidFill>
              <a:srgbClr val="FF3300"/>
            </a:solidFill>
            <a:round/>
            <a:headEnd/>
            <a:tailEnd/>
          </a:ln>
        </p:spPr>
        <p:txBody>
          <a:bodyPr/>
          <a:lstStyle/>
          <a:p>
            <a:endParaRPr lang="en-US"/>
          </a:p>
        </p:txBody>
      </p:sp>
      <p:sp>
        <p:nvSpPr>
          <p:cNvPr id="214032" name="Line 16"/>
          <p:cNvSpPr>
            <a:spLocks noChangeShapeType="1"/>
          </p:cNvSpPr>
          <p:nvPr/>
        </p:nvSpPr>
        <p:spPr bwMode="auto">
          <a:xfrm>
            <a:off x="5943600" y="6096000"/>
            <a:ext cx="1828800" cy="0"/>
          </a:xfrm>
          <a:prstGeom prst="line">
            <a:avLst/>
          </a:prstGeom>
          <a:noFill/>
          <a:ln w="28575">
            <a:solidFill>
              <a:srgbClr val="FF3300"/>
            </a:solidFill>
            <a:round/>
            <a:headEnd/>
            <a:tailEnd type="triangle" w="med" len="med"/>
          </a:ln>
        </p:spPr>
        <p:txBody>
          <a:bodyPr/>
          <a:lstStyle/>
          <a:p>
            <a:endParaRPr lang="en-US"/>
          </a:p>
        </p:txBody>
      </p:sp>
      <p:sp>
        <p:nvSpPr>
          <p:cNvPr id="214033" name="Text Box 17"/>
          <p:cNvSpPr txBox="1">
            <a:spLocks noChangeArrowheads="1"/>
          </p:cNvSpPr>
          <p:nvPr/>
        </p:nvSpPr>
        <p:spPr bwMode="auto">
          <a:xfrm rot="-5400000">
            <a:off x="-203993" y="3590131"/>
            <a:ext cx="3090862" cy="396875"/>
          </a:xfrm>
          <a:prstGeom prst="rect">
            <a:avLst/>
          </a:prstGeom>
          <a:noFill/>
          <a:ln w="9525">
            <a:noFill/>
            <a:miter lim="800000"/>
            <a:headEnd/>
            <a:tailEnd/>
          </a:ln>
        </p:spPr>
        <p:txBody>
          <a:bodyPr wrap="none">
            <a:spAutoFit/>
          </a:bodyPr>
          <a:lstStyle/>
          <a:p>
            <a:r>
              <a:rPr lang="en-US" sz="2000" b="1">
                <a:solidFill>
                  <a:srgbClr val="333399"/>
                </a:solidFill>
              </a:rPr>
              <a:t>Development Outcomes</a:t>
            </a:r>
          </a:p>
        </p:txBody>
      </p:sp>
      <p:sp>
        <p:nvSpPr>
          <p:cNvPr id="214034" name="Line 18"/>
          <p:cNvSpPr>
            <a:spLocks noChangeShapeType="1"/>
          </p:cNvSpPr>
          <p:nvPr/>
        </p:nvSpPr>
        <p:spPr bwMode="auto">
          <a:xfrm flipV="1">
            <a:off x="1371600" y="5334000"/>
            <a:ext cx="0" cy="457200"/>
          </a:xfrm>
          <a:prstGeom prst="line">
            <a:avLst/>
          </a:prstGeom>
          <a:noFill/>
          <a:ln w="38100">
            <a:solidFill>
              <a:srgbClr val="0000CC"/>
            </a:solidFill>
            <a:round/>
            <a:headEnd/>
            <a:tailEnd/>
          </a:ln>
        </p:spPr>
        <p:txBody>
          <a:bodyPr/>
          <a:lstStyle/>
          <a:p>
            <a:endParaRPr lang="en-US"/>
          </a:p>
        </p:txBody>
      </p:sp>
      <p:sp>
        <p:nvSpPr>
          <p:cNvPr id="214035" name="Line 19"/>
          <p:cNvSpPr>
            <a:spLocks noChangeShapeType="1"/>
          </p:cNvSpPr>
          <p:nvPr/>
        </p:nvSpPr>
        <p:spPr bwMode="auto">
          <a:xfrm flipV="1">
            <a:off x="1371600" y="1676400"/>
            <a:ext cx="0" cy="533400"/>
          </a:xfrm>
          <a:prstGeom prst="line">
            <a:avLst/>
          </a:prstGeom>
          <a:noFill/>
          <a:ln w="38100">
            <a:solidFill>
              <a:srgbClr val="0000CC"/>
            </a:solidFill>
            <a:round/>
            <a:headEnd/>
            <a:tailEnd type="triangle" w="med" len="med"/>
          </a:ln>
        </p:spPr>
        <p:txBody>
          <a:bodyPr/>
          <a:lstStyle/>
          <a:p>
            <a:endParaRPr lang="en-US"/>
          </a:p>
        </p:txBody>
      </p:sp>
      <p:sp>
        <p:nvSpPr>
          <p:cNvPr id="214036" name="Text Box 20"/>
          <p:cNvSpPr txBox="1">
            <a:spLocks noChangeArrowheads="1"/>
          </p:cNvSpPr>
          <p:nvPr/>
        </p:nvSpPr>
        <p:spPr bwMode="auto">
          <a:xfrm>
            <a:off x="2940050" y="2635250"/>
            <a:ext cx="488950" cy="641350"/>
          </a:xfrm>
          <a:prstGeom prst="rect">
            <a:avLst/>
          </a:prstGeom>
          <a:noFill/>
          <a:ln w="9525">
            <a:noFill/>
            <a:miter lim="800000"/>
            <a:headEnd/>
            <a:tailEnd/>
          </a:ln>
        </p:spPr>
        <p:txBody>
          <a:bodyPr wrap="none">
            <a:spAutoFit/>
          </a:bodyPr>
          <a:lstStyle/>
          <a:p>
            <a:r>
              <a:rPr lang="en-US" sz="3600" b="1">
                <a:solidFill>
                  <a:schemeClr val="accent2"/>
                </a:solidFill>
              </a:rPr>
              <a:t>X</a:t>
            </a:r>
          </a:p>
        </p:txBody>
      </p:sp>
      <p:sp>
        <p:nvSpPr>
          <p:cNvPr id="214037" name="Text Box 21"/>
          <p:cNvSpPr txBox="1">
            <a:spLocks noChangeArrowheads="1"/>
          </p:cNvSpPr>
          <p:nvPr/>
        </p:nvSpPr>
        <p:spPr bwMode="auto">
          <a:xfrm>
            <a:off x="6267450" y="4343400"/>
            <a:ext cx="488950" cy="641350"/>
          </a:xfrm>
          <a:prstGeom prst="rect">
            <a:avLst/>
          </a:prstGeom>
          <a:noFill/>
          <a:ln w="9525">
            <a:noFill/>
            <a:miter lim="800000"/>
            <a:headEnd/>
            <a:tailEnd/>
          </a:ln>
        </p:spPr>
        <p:txBody>
          <a:bodyPr wrap="none">
            <a:spAutoFit/>
          </a:bodyPr>
          <a:lstStyle/>
          <a:p>
            <a:r>
              <a:rPr lang="en-US" sz="3600" b="1">
                <a:solidFill>
                  <a:srgbClr val="FF3300"/>
                </a:solidFill>
              </a:rPr>
              <a:t>X</a:t>
            </a:r>
          </a:p>
        </p:txBody>
      </p:sp>
      <p:sp>
        <p:nvSpPr>
          <p:cNvPr id="214038" name="Line 22"/>
          <p:cNvSpPr>
            <a:spLocks noChangeShapeType="1"/>
          </p:cNvSpPr>
          <p:nvPr/>
        </p:nvSpPr>
        <p:spPr bwMode="auto">
          <a:xfrm flipH="1" flipV="1">
            <a:off x="3581400" y="3200400"/>
            <a:ext cx="2438400" cy="1371600"/>
          </a:xfrm>
          <a:prstGeom prst="line">
            <a:avLst/>
          </a:prstGeom>
          <a:noFill/>
          <a:ln w="28575">
            <a:solidFill>
              <a:schemeClr val="accent2"/>
            </a:solidFill>
            <a:round/>
            <a:headEnd/>
            <a:tailEnd type="triangle" w="med" len="med"/>
          </a:ln>
        </p:spPr>
        <p:txBody>
          <a:bodyPr/>
          <a:lstStyle/>
          <a:p>
            <a:endParaRPr lang="en-US"/>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14019"/>
                                        </p:tgtEl>
                                        <p:attrNameLst>
                                          <p:attrName>style.visibility</p:attrName>
                                        </p:attrNameLst>
                                      </p:cBhvr>
                                      <p:to>
                                        <p:strVal val="visible"/>
                                      </p:to>
                                    </p:set>
                                    <p:animEffect transition="in" filter="dissolve">
                                      <p:cBhvr>
                                        <p:cTn id="7" dur="500"/>
                                        <p:tgtEl>
                                          <p:spTgt spid="214019"/>
                                        </p:tgtEl>
                                      </p:cBhvr>
                                    </p:animEffect>
                                  </p:childTnLst>
                                </p:cTn>
                              </p:par>
                              <p:par>
                                <p:cTn id="8" presetID="9" presetClass="entr" presetSubtype="0" fill="hold" grpId="0" nodeType="withEffect">
                                  <p:stCondLst>
                                    <p:cond delay="0"/>
                                  </p:stCondLst>
                                  <p:childTnLst>
                                    <p:set>
                                      <p:cBhvr>
                                        <p:cTn id="9" dur="1" fill="hold">
                                          <p:stCondLst>
                                            <p:cond delay="0"/>
                                          </p:stCondLst>
                                        </p:cTn>
                                        <p:tgtEl>
                                          <p:spTgt spid="214030"/>
                                        </p:tgtEl>
                                        <p:attrNameLst>
                                          <p:attrName>style.visibility</p:attrName>
                                        </p:attrNameLst>
                                      </p:cBhvr>
                                      <p:to>
                                        <p:strVal val="visible"/>
                                      </p:to>
                                    </p:set>
                                    <p:animEffect transition="in" filter="dissolve">
                                      <p:cBhvr>
                                        <p:cTn id="10" dur="500"/>
                                        <p:tgtEl>
                                          <p:spTgt spid="214030"/>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214031"/>
                                        </p:tgtEl>
                                        <p:attrNameLst>
                                          <p:attrName>style.visibility</p:attrName>
                                        </p:attrNameLst>
                                      </p:cBhvr>
                                      <p:to>
                                        <p:strVal val="visible"/>
                                      </p:to>
                                    </p:set>
                                    <p:animEffect transition="in" filter="dissolve">
                                      <p:cBhvr>
                                        <p:cTn id="13" dur="500"/>
                                        <p:tgtEl>
                                          <p:spTgt spid="214031"/>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214032"/>
                                        </p:tgtEl>
                                        <p:attrNameLst>
                                          <p:attrName>style.visibility</p:attrName>
                                        </p:attrNameLst>
                                      </p:cBhvr>
                                      <p:to>
                                        <p:strVal val="visible"/>
                                      </p:to>
                                    </p:set>
                                    <p:animEffect transition="in" filter="dissolve">
                                      <p:cBhvr>
                                        <p:cTn id="16" dur="500"/>
                                        <p:tgtEl>
                                          <p:spTgt spid="214032"/>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214033"/>
                                        </p:tgtEl>
                                        <p:attrNameLst>
                                          <p:attrName>style.visibility</p:attrName>
                                        </p:attrNameLst>
                                      </p:cBhvr>
                                      <p:to>
                                        <p:strVal val="visible"/>
                                      </p:to>
                                    </p:set>
                                    <p:animEffect transition="in" filter="dissolve">
                                      <p:cBhvr>
                                        <p:cTn id="19" dur="500"/>
                                        <p:tgtEl>
                                          <p:spTgt spid="214033"/>
                                        </p:tgtEl>
                                      </p:cBhvr>
                                    </p:animEffect>
                                  </p:childTnLst>
                                </p:cTn>
                              </p:par>
                              <p:par>
                                <p:cTn id="20" presetID="9" presetClass="entr" presetSubtype="0" fill="hold" grpId="0" nodeType="withEffect">
                                  <p:stCondLst>
                                    <p:cond delay="0"/>
                                  </p:stCondLst>
                                  <p:childTnLst>
                                    <p:set>
                                      <p:cBhvr>
                                        <p:cTn id="21" dur="1" fill="hold">
                                          <p:stCondLst>
                                            <p:cond delay="0"/>
                                          </p:stCondLst>
                                        </p:cTn>
                                        <p:tgtEl>
                                          <p:spTgt spid="214034"/>
                                        </p:tgtEl>
                                        <p:attrNameLst>
                                          <p:attrName>style.visibility</p:attrName>
                                        </p:attrNameLst>
                                      </p:cBhvr>
                                      <p:to>
                                        <p:strVal val="visible"/>
                                      </p:to>
                                    </p:set>
                                    <p:animEffect transition="in" filter="dissolve">
                                      <p:cBhvr>
                                        <p:cTn id="22" dur="500"/>
                                        <p:tgtEl>
                                          <p:spTgt spid="214034"/>
                                        </p:tgtEl>
                                      </p:cBhvr>
                                    </p:animEffect>
                                  </p:childTnLst>
                                </p:cTn>
                              </p:par>
                              <p:par>
                                <p:cTn id="23" presetID="9" presetClass="entr" presetSubtype="0" fill="hold" grpId="0" nodeType="withEffect">
                                  <p:stCondLst>
                                    <p:cond delay="0"/>
                                  </p:stCondLst>
                                  <p:childTnLst>
                                    <p:set>
                                      <p:cBhvr>
                                        <p:cTn id="24" dur="1" fill="hold">
                                          <p:stCondLst>
                                            <p:cond delay="0"/>
                                          </p:stCondLst>
                                        </p:cTn>
                                        <p:tgtEl>
                                          <p:spTgt spid="214035"/>
                                        </p:tgtEl>
                                        <p:attrNameLst>
                                          <p:attrName>style.visibility</p:attrName>
                                        </p:attrNameLst>
                                      </p:cBhvr>
                                      <p:to>
                                        <p:strVal val="visible"/>
                                      </p:to>
                                    </p:set>
                                    <p:animEffect transition="in" filter="dissolve">
                                      <p:cBhvr>
                                        <p:cTn id="25" dur="500"/>
                                        <p:tgtEl>
                                          <p:spTgt spid="214035"/>
                                        </p:tgtEl>
                                      </p:cBhvr>
                                    </p:animEffect>
                                  </p:childTnLst>
                                </p:cTn>
                              </p:par>
                              <p:par>
                                <p:cTn id="26" presetID="9" presetClass="entr" presetSubtype="0" fill="hold" grpId="0" nodeType="withEffect">
                                  <p:stCondLst>
                                    <p:cond delay="0"/>
                                  </p:stCondLst>
                                  <p:childTnLst>
                                    <p:set>
                                      <p:cBhvr>
                                        <p:cTn id="27" dur="1" fill="hold">
                                          <p:stCondLst>
                                            <p:cond delay="0"/>
                                          </p:stCondLst>
                                        </p:cTn>
                                        <p:tgtEl>
                                          <p:spTgt spid="214036"/>
                                        </p:tgtEl>
                                        <p:attrNameLst>
                                          <p:attrName>style.visibility</p:attrName>
                                        </p:attrNameLst>
                                      </p:cBhvr>
                                      <p:to>
                                        <p:strVal val="visible"/>
                                      </p:to>
                                    </p:set>
                                    <p:animEffect transition="in" filter="dissolve">
                                      <p:cBhvr>
                                        <p:cTn id="28" dur="500"/>
                                        <p:tgtEl>
                                          <p:spTgt spid="214036"/>
                                        </p:tgtEl>
                                      </p:cBhvr>
                                    </p:animEffect>
                                  </p:childTnLst>
                                </p:cTn>
                              </p:par>
                              <p:par>
                                <p:cTn id="29" presetID="9" presetClass="entr" presetSubtype="0" fill="hold" grpId="0" nodeType="withEffect">
                                  <p:stCondLst>
                                    <p:cond delay="0"/>
                                  </p:stCondLst>
                                  <p:childTnLst>
                                    <p:set>
                                      <p:cBhvr>
                                        <p:cTn id="30" dur="1" fill="hold">
                                          <p:stCondLst>
                                            <p:cond delay="0"/>
                                          </p:stCondLst>
                                        </p:cTn>
                                        <p:tgtEl>
                                          <p:spTgt spid="214037"/>
                                        </p:tgtEl>
                                        <p:attrNameLst>
                                          <p:attrName>style.visibility</p:attrName>
                                        </p:attrNameLst>
                                      </p:cBhvr>
                                      <p:to>
                                        <p:strVal val="visible"/>
                                      </p:to>
                                    </p:set>
                                    <p:animEffect transition="in" filter="dissolve">
                                      <p:cBhvr>
                                        <p:cTn id="31" dur="500"/>
                                        <p:tgtEl>
                                          <p:spTgt spid="214037"/>
                                        </p:tgtEl>
                                      </p:cBhvr>
                                    </p:animEffect>
                                  </p:childTnLst>
                                </p:cTn>
                              </p:par>
                              <p:par>
                                <p:cTn id="32" presetID="9" presetClass="entr" presetSubtype="0" fill="hold" grpId="0" nodeType="withEffect">
                                  <p:stCondLst>
                                    <p:cond delay="0"/>
                                  </p:stCondLst>
                                  <p:childTnLst>
                                    <p:set>
                                      <p:cBhvr>
                                        <p:cTn id="33" dur="1" fill="hold">
                                          <p:stCondLst>
                                            <p:cond delay="0"/>
                                          </p:stCondLst>
                                        </p:cTn>
                                        <p:tgtEl>
                                          <p:spTgt spid="214038"/>
                                        </p:tgtEl>
                                        <p:attrNameLst>
                                          <p:attrName>style.visibility</p:attrName>
                                        </p:attrNameLst>
                                      </p:cBhvr>
                                      <p:to>
                                        <p:strVal val="visible"/>
                                      </p:to>
                                    </p:set>
                                    <p:animEffect transition="in" filter="dissolve">
                                      <p:cBhvr>
                                        <p:cTn id="34" dur="500"/>
                                        <p:tgtEl>
                                          <p:spTgt spid="2140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4030" grpId="0"/>
      <p:bldP spid="214031" grpId="0" animBg="1"/>
      <p:bldP spid="214032" grpId="0" animBg="1"/>
      <p:bldP spid="214033" grpId="0"/>
      <p:bldP spid="214034" grpId="0" animBg="1"/>
      <p:bldP spid="214035" grpId="0" animBg="1"/>
      <p:bldP spid="214036" grpId="0"/>
      <p:bldP spid="214037" grpId="0"/>
      <p:bldP spid="214038"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17"/>
          <p:cNvSpPr>
            <a:spLocks noGrp="1" noChangeArrowheads="1"/>
          </p:cNvSpPr>
          <p:nvPr>
            <p:ph type="title"/>
          </p:nvPr>
        </p:nvSpPr>
        <p:spPr>
          <a:xfrm>
            <a:off x="2286000" y="457200"/>
            <a:ext cx="5486400" cy="914400"/>
          </a:xfrm>
        </p:spPr>
        <p:txBody>
          <a:bodyPr rtlCol="0">
            <a:normAutofit fontScale="90000"/>
          </a:bodyPr>
          <a:lstStyle/>
          <a:p>
            <a:pPr eaLnBrk="1" fontAlgn="auto" hangingPunct="1">
              <a:spcAft>
                <a:spcPts val="0"/>
              </a:spcAft>
              <a:defRPr/>
            </a:pPr>
            <a:r>
              <a:rPr lang="en-US" sz="2800" smtClean="0">
                <a:solidFill>
                  <a:srgbClr val="333399"/>
                </a:solidFill>
              </a:rPr>
              <a:t>What might happen with over zealous ring fencing?</a:t>
            </a:r>
          </a:p>
        </p:txBody>
      </p:sp>
      <p:graphicFrame>
        <p:nvGraphicFramePr>
          <p:cNvPr id="210960" name="Group 16"/>
          <p:cNvGraphicFramePr>
            <a:graphicFrameLocks noGrp="1"/>
          </p:cNvGraphicFramePr>
          <p:nvPr>
            <p:ph type="tbl" idx="1"/>
          </p:nvPr>
        </p:nvGraphicFramePr>
        <p:xfrm>
          <a:off x="1754188" y="1600200"/>
          <a:ext cx="6399212" cy="4221163"/>
        </p:xfrm>
        <a:graphic>
          <a:graphicData uri="http://schemas.openxmlformats.org/drawingml/2006/table">
            <a:tbl>
              <a:tblPr/>
              <a:tblGrid>
                <a:gridCol w="3200400"/>
                <a:gridCol w="3198812"/>
              </a:tblGrid>
              <a:tr h="21113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Verdana"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Verdana"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1097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Verdana"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Verdana"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10963" name="Text Box 19"/>
          <p:cNvSpPr txBox="1">
            <a:spLocks noChangeArrowheads="1"/>
          </p:cNvSpPr>
          <p:nvPr/>
        </p:nvSpPr>
        <p:spPr bwMode="auto">
          <a:xfrm>
            <a:off x="3946525" y="5867400"/>
            <a:ext cx="1757363" cy="457200"/>
          </a:xfrm>
          <a:prstGeom prst="rect">
            <a:avLst/>
          </a:prstGeom>
          <a:noFill/>
          <a:ln w="9525">
            <a:noFill/>
            <a:miter lim="800000"/>
            <a:headEnd/>
            <a:tailEnd/>
          </a:ln>
        </p:spPr>
        <p:txBody>
          <a:bodyPr wrap="none">
            <a:spAutoFit/>
          </a:bodyPr>
          <a:lstStyle/>
          <a:p>
            <a:r>
              <a:rPr lang="en-US" sz="2400" b="1">
                <a:solidFill>
                  <a:srgbClr val="FF3300"/>
                </a:solidFill>
              </a:rPr>
              <a:t>Corruption</a:t>
            </a:r>
          </a:p>
        </p:txBody>
      </p:sp>
      <p:sp>
        <p:nvSpPr>
          <p:cNvPr id="210964" name="Line 20"/>
          <p:cNvSpPr>
            <a:spLocks noChangeShapeType="1"/>
          </p:cNvSpPr>
          <p:nvPr/>
        </p:nvSpPr>
        <p:spPr bwMode="auto">
          <a:xfrm>
            <a:off x="2209800" y="6096000"/>
            <a:ext cx="1524000" cy="0"/>
          </a:xfrm>
          <a:prstGeom prst="line">
            <a:avLst/>
          </a:prstGeom>
          <a:noFill/>
          <a:ln w="28575">
            <a:solidFill>
              <a:srgbClr val="FF3300"/>
            </a:solidFill>
            <a:round/>
            <a:headEnd/>
            <a:tailEnd/>
          </a:ln>
        </p:spPr>
        <p:txBody>
          <a:bodyPr/>
          <a:lstStyle/>
          <a:p>
            <a:endParaRPr lang="en-US"/>
          </a:p>
        </p:txBody>
      </p:sp>
      <p:sp>
        <p:nvSpPr>
          <p:cNvPr id="210965" name="Line 21"/>
          <p:cNvSpPr>
            <a:spLocks noChangeShapeType="1"/>
          </p:cNvSpPr>
          <p:nvPr/>
        </p:nvSpPr>
        <p:spPr bwMode="auto">
          <a:xfrm>
            <a:off x="5943600" y="6096000"/>
            <a:ext cx="1828800" cy="0"/>
          </a:xfrm>
          <a:prstGeom prst="line">
            <a:avLst/>
          </a:prstGeom>
          <a:noFill/>
          <a:ln w="28575">
            <a:solidFill>
              <a:srgbClr val="FF3300"/>
            </a:solidFill>
            <a:round/>
            <a:headEnd/>
            <a:tailEnd type="triangle" w="med" len="med"/>
          </a:ln>
        </p:spPr>
        <p:txBody>
          <a:bodyPr/>
          <a:lstStyle/>
          <a:p>
            <a:endParaRPr lang="en-US"/>
          </a:p>
        </p:txBody>
      </p:sp>
      <p:sp>
        <p:nvSpPr>
          <p:cNvPr id="210966" name="Text Box 22"/>
          <p:cNvSpPr txBox="1">
            <a:spLocks noChangeArrowheads="1"/>
          </p:cNvSpPr>
          <p:nvPr/>
        </p:nvSpPr>
        <p:spPr bwMode="auto">
          <a:xfrm rot="-5400000">
            <a:off x="-203993" y="3590131"/>
            <a:ext cx="3090862" cy="396875"/>
          </a:xfrm>
          <a:prstGeom prst="rect">
            <a:avLst/>
          </a:prstGeom>
          <a:noFill/>
          <a:ln w="9525">
            <a:noFill/>
            <a:miter lim="800000"/>
            <a:headEnd/>
            <a:tailEnd/>
          </a:ln>
        </p:spPr>
        <p:txBody>
          <a:bodyPr wrap="none">
            <a:spAutoFit/>
          </a:bodyPr>
          <a:lstStyle/>
          <a:p>
            <a:r>
              <a:rPr lang="en-US" sz="2000" b="1">
                <a:solidFill>
                  <a:srgbClr val="333399"/>
                </a:solidFill>
              </a:rPr>
              <a:t>Development Outcomes</a:t>
            </a:r>
          </a:p>
        </p:txBody>
      </p:sp>
      <p:sp>
        <p:nvSpPr>
          <p:cNvPr id="210968" name="Line 24"/>
          <p:cNvSpPr>
            <a:spLocks noChangeShapeType="1"/>
          </p:cNvSpPr>
          <p:nvPr/>
        </p:nvSpPr>
        <p:spPr bwMode="auto">
          <a:xfrm flipV="1">
            <a:off x="1371600" y="5334000"/>
            <a:ext cx="0" cy="457200"/>
          </a:xfrm>
          <a:prstGeom prst="line">
            <a:avLst/>
          </a:prstGeom>
          <a:noFill/>
          <a:ln w="38100">
            <a:solidFill>
              <a:srgbClr val="0000CC"/>
            </a:solidFill>
            <a:round/>
            <a:headEnd/>
            <a:tailEnd/>
          </a:ln>
        </p:spPr>
        <p:txBody>
          <a:bodyPr/>
          <a:lstStyle/>
          <a:p>
            <a:endParaRPr lang="en-US"/>
          </a:p>
        </p:txBody>
      </p:sp>
      <p:sp>
        <p:nvSpPr>
          <p:cNvPr id="210969" name="Line 25"/>
          <p:cNvSpPr>
            <a:spLocks noChangeShapeType="1"/>
          </p:cNvSpPr>
          <p:nvPr/>
        </p:nvSpPr>
        <p:spPr bwMode="auto">
          <a:xfrm flipV="1">
            <a:off x="1371600" y="1676400"/>
            <a:ext cx="0" cy="533400"/>
          </a:xfrm>
          <a:prstGeom prst="line">
            <a:avLst/>
          </a:prstGeom>
          <a:noFill/>
          <a:ln w="38100">
            <a:solidFill>
              <a:srgbClr val="0000CC"/>
            </a:solidFill>
            <a:round/>
            <a:headEnd/>
            <a:tailEnd type="triangle" w="med" len="med"/>
          </a:ln>
        </p:spPr>
        <p:txBody>
          <a:bodyPr/>
          <a:lstStyle/>
          <a:p>
            <a:endParaRPr lang="en-US"/>
          </a:p>
        </p:txBody>
      </p:sp>
      <p:sp>
        <p:nvSpPr>
          <p:cNvPr id="210970" name="Text Box 26"/>
          <p:cNvSpPr txBox="1">
            <a:spLocks noChangeArrowheads="1"/>
          </p:cNvSpPr>
          <p:nvPr/>
        </p:nvSpPr>
        <p:spPr bwMode="auto">
          <a:xfrm>
            <a:off x="6308725" y="2252663"/>
            <a:ext cx="488950" cy="641350"/>
          </a:xfrm>
          <a:prstGeom prst="rect">
            <a:avLst/>
          </a:prstGeom>
          <a:noFill/>
          <a:ln w="9525">
            <a:noFill/>
            <a:miter lim="800000"/>
            <a:headEnd/>
            <a:tailEnd/>
          </a:ln>
        </p:spPr>
        <p:txBody>
          <a:bodyPr wrap="none">
            <a:spAutoFit/>
          </a:bodyPr>
          <a:lstStyle/>
          <a:p>
            <a:r>
              <a:rPr lang="en-US" sz="3600" b="1"/>
              <a:t>X</a:t>
            </a:r>
          </a:p>
        </p:txBody>
      </p:sp>
      <p:sp>
        <p:nvSpPr>
          <p:cNvPr id="210971" name="Text Box 27"/>
          <p:cNvSpPr txBox="1">
            <a:spLocks noChangeArrowheads="1"/>
          </p:cNvSpPr>
          <p:nvPr/>
        </p:nvSpPr>
        <p:spPr bwMode="auto">
          <a:xfrm>
            <a:off x="3200400" y="4343400"/>
            <a:ext cx="666750" cy="641350"/>
          </a:xfrm>
          <a:prstGeom prst="rect">
            <a:avLst/>
          </a:prstGeom>
          <a:noFill/>
          <a:ln w="9525">
            <a:noFill/>
            <a:miter lim="800000"/>
            <a:headEnd/>
            <a:tailEnd/>
          </a:ln>
        </p:spPr>
        <p:txBody>
          <a:bodyPr wrap="none">
            <a:spAutoFit/>
          </a:bodyPr>
          <a:lstStyle/>
          <a:p>
            <a:r>
              <a:rPr lang="en-US" sz="3600" b="1">
                <a:solidFill>
                  <a:srgbClr val="FF3300"/>
                </a:solidFill>
              </a:rPr>
              <a:t>X*</a:t>
            </a:r>
          </a:p>
        </p:txBody>
      </p:sp>
      <p:sp>
        <p:nvSpPr>
          <p:cNvPr id="210972" name="Line 28"/>
          <p:cNvSpPr>
            <a:spLocks noChangeShapeType="1"/>
          </p:cNvSpPr>
          <p:nvPr/>
        </p:nvSpPr>
        <p:spPr bwMode="auto">
          <a:xfrm flipH="1">
            <a:off x="3733800" y="2819400"/>
            <a:ext cx="2438400" cy="1524000"/>
          </a:xfrm>
          <a:prstGeom prst="line">
            <a:avLst/>
          </a:prstGeom>
          <a:noFill/>
          <a:ln w="28575">
            <a:solidFill>
              <a:schemeClr val="tx1"/>
            </a:solidFill>
            <a:round/>
            <a:headEnd/>
            <a:tailEnd type="triangle" w="med" len="med"/>
          </a:ln>
        </p:spPr>
        <p:txBody>
          <a:bodyPr/>
          <a:lstStyle/>
          <a:p>
            <a:endParaRPr lang="en-US"/>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10960"/>
                                        </p:tgtEl>
                                        <p:attrNameLst>
                                          <p:attrName>style.visibility</p:attrName>
                                        </p:attrNameLst>
                                      </p:cBhvr>
                                      <p:to>
                                        <p:strVal val="visible"/>
                                      </p:to>
                                    </p:set>
                                    <p:animEffect transition="in" filter="dissolve">
                                      <p:cBhvr>
                                        <p:cTn id="7" dur="500"/>
                                        <p:tgtEl>
                                          <p:spTgt spid="210960"/>
                                        </p:tgtEl>
                                      </p:cBhvr>
                                    </p:animEffect>
                                  </p:childTnLst>
                                </p:cTn>
                              </p:par>
                              <p:par>
                                <p:cTn id="8" presetID="9" presetClass="entr" presetSubtype="0" fill="hold" grpId="0" nodeType="withEffect">
                                  <p:stCondLst>
                                    <p:cond delay="0"/>
                                  </p:stCondLst>
                                  <p:childTnLst>
                                    <p:set>
                                      <p:cBhvr>
                                        <p:cTn id="9" dur="1" fill="hold">
                                          <p:stCondLst>
                                            <p:cond delay="0"/>
                                          </p:stCondLst>
                                        </p:cTn>
                                        <p:tgtEl>
                                          <p:spTgt spid="210963"/>
                                        </p:tgtEl>
                                        <p:attrNameLst>
                                          <p:attrName>style.visibility</p:attrName>
                                        </p:attrNameLst>
                                      </p:cBhvr>
                                      <p:to>
                                        <p:strVal val="visible"/>
                                      </p:to>
                                    </p:set>
                                    <p:animEffect transition="in" filter="dissolve">
                                      <p:cBhvr>
                                        <p:cTn id="10" dur="500"/>
                                        <p:tgtEl>
                                          <p:spTgt spid="210963"/>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210964"/>
                                        </p:tgtEl>
                                        <p:attrNameLst>
                                          <p:attrName>style.visibility</p:attrName>
                                        </p:attrNameLst>
                                      </p:cBhvr>
                                      <p:to>
                                        <p:strVal val="visible"/>
                                      </p:to>
                                    </p:set>
                                    <p:animEffect transition="in" filter="dissolve">
                                      <p:cBhvr>
                                        <p:cTn id="13" dur="500"/>
                                        <p:tgtEl>
                                          <p:spTgt spid="210964"/>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210965"/>
                                        </p:tgtEl>
                                        <p:attrNameLst>
                                          <p:attrName>style.visibility</p:attrName>
                                        </p:attrNameLst>
                                      </p:cBhvr>
                                      <p:to>
                                        <p:strVal val="visible"/>
                                      </p:to>
                                    </p:set>
                                    <p:animEffect transition="in" filter="dissolve">
                                      <p:cBhvr>
                                        <p:cTn id="16" dur="500"/>
                                        <p:tgtEl>
                                          <p:spTgt spid="210965"/>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210966"/>
                                        </p:tgtEl>
                                        <p:attrNameLst>
                                          <p:attrName>style.visibility</p:attrName>
                                        </p:attrNameLst>
                                      </p:cBhvr>
                                      <p:to>
                                        <p:strVal val="visible"/>
                                      </p:to>
                                    </p:set>
                                    <p:animEffect transition="in" filter="dissolve">
                                      <p:cBhvr>
                                        <p:cTn id="19" dur="500"/>
                                        <p:tgtEl>
                                          <p:spTgt spid="210966"/>
                                        </p:tgtEl>
                                      </p:cBhvr>
                                    </p:animEffect>
                                  </p:childTnLst>
                                </p:cTn>
                              </p:par>
                              <p:par>
                                <p:cTn id="20" presetID="9" presetClass="entr" presetSubtype="0" fill="hold" grpId="0" nodeType="withEffect">
                                  <p:stCondLst>
                                    <p:cond delay="0"/>
                                  </p:stCondLst>
                                  <p:childTnLst>
                                    <p:set>
                                      <p:cBhvr>
                                        <p:cTn id="21" dur="1" fill="hold">
                                          <p:stCondLst>
                                            <p:cond delay="0"/>
                                          </p:stCondLst>
                                        </p:cTn>
                                        <p:tgtEl>
                                          <p:spTgt spid="210968"/>
                                        </p:tgtEl>
                                        <p:attrNameLst>
                                          <p:attrName>style.visibility</p:attrName>
                                        </p:attrNameLst>
                                      </p:cBhvr>
                                      <p:to>
                                        <p:strVal val="visible"/>
                                      </p:to>
                                    </p:set>
                                    <p:animEffect transition="in" filter="dissolve">
                                      <p:cBhvr>
                                        <p:cTn id="22" dur="500"/>
                                        <p:tgtEl>
                                          <p:spTgt spid="210968"/>
                                        </p:tgtEl>
                                      </p:cBhvr>
                                    </p:animEffect>
                                  </p:childTnLst>
                                </p:cTn>
                              </p:par>
                              <p:par>
                                <p:cTn id="23" presetID="9" presetClass="entr" presetSubtype="0" fill="hold" grpId="0" nodeType="withEffect">
                                  <p:stCondLst>
                                    <p:cond delay="0"/>
                                  </p:stCondLst>
                                  <p:childTnLst>
                                    <p:set>
                                      <p:cBhvr>
                                        <p:cTn id="24" dur="1" fill="hold">
                                          <p:stCondLst>
                                            <p:cond delay="0"/>
                                          </p:stCondLst>
                                        </p:cTn>
                                        <p:tgtEl>
                                          <p:spTgt spid="210969"/>
                                        </p:tgtEl>
                                        <p:attrNameLst>
                                          <p:attrName>style.visibility</p:attrName>
                                        </p:attrNameLst>
                                      </p:cBhvr>
                                      <p:to>
                                        <p:strVal val="visible"/>
                                      </p:to>
                                    </p:set>
                                    <p:animEffect transition="in" filter="dissolve">
                                      <p:cBhvr>
                                        <p:cTn id="25" dur="500"/>
                                        <p:tgtEl>
                                          <p:spTgt spid="210969"/>
                                        </p:tgtEl>
                                      </p:cBhvr>
                                    </p:animEffect>
                                  </p:childTnLst>
                                </p:cTn>
                              </p:par>
                              <p:par>
                                <p:cTn id="26" presetID="9" presetClass="entr" presetSubtype="0" fill="hold" grpId="0" nodeType="withEffect">
                                  <p:stCondLst>
                                    <p:cond delay="0"/>
                                  </p:stCondLst>
                                  <p:childTnLst>
                                    <p:set>
                                      <p:cBhvr>
                                        <p:cTn id="27" dur="1" fill="hold">
                                          <p:stCondLst>
                                            <p:cond delay="0"/>
                                          </p:stCondLst>
                                        </p:cTn>
                                        <p:tgtEl>
                                          <p:spTgt spid="210970"/>
                                        </p:tgtEl>
                                        <p:attrNameLst>
                                          <p:attrName>style.visibility</p:attrName>
                                        </p:attrNameLst>
                                      </p:cBhvr>
                                      <p:to>
                                        <p:strVal val="visible"/>
                                      </p:to>
                                    </p:set>
                                    <p:animEffect transition="in" filter="dissolve">
                                      <p:cBhvr>
                                        <p:cTn id="28" dur="500"/>
                                        <p:tgtEl>
                                          <p:spTgt spid="210970"/>
                                        </p:tgtEl>
                                      </p:cBhvr>
                                    </p:animEffect>
                                  </p:childTnLst>
                                </p:cTn>
                              </p:par>
                              <p:par>
                                <p:cTn id="29" presetID="9" presetClass="entr" presetSubtype="0" fill="hold" grpId="0" nodeType="withEffect">
                                  <p:stCondLst>
                                    <p:cond delay="0"/>
                                  </p:stCondLst>
                                  <p:childTnLst>
                                    <p:set>
                                      <p:cBhvr>
                                        <p:cTn id="30" dur="1" fill="hold">
                                          <p:stCondLst>
                                            <p:cond delay="0"/>
                                          </p:stCondLst>
                                        </p:cTn>
                                        <p:tgtEl>
                                          <p:spTgt spid="210971"/>
                                        </p:tgtEl>
                                        <p:attrNameLst>
                                          <p:attrName>style.visibility</p:attrName>
                                        </p:attrNameLst>
                                      </p:cBhvr>
                                      <p:to>
                                        <p:strVal val="visible"/>
                                      </p:to>
                                    </p:set>
                                    <p:animEffect transition="in" filter="dissolve">
                                      <p:cBhvr>
                                        <p:cTn id="31" dur="500"/>
                                        <p:tgtEl>
                                          <p:spTgt spid="210971"/>
                                        </p:tgtEl>
                                      </p:cBhvr>
                                    </p:animEffect>
                                  </p:childTnLst>
                                </p:cTn>
                              </p:par>
                              <p:par>
                                <p:cTn id="32" presetID="9" presetClass="entr" presetSubtype="0" fill="hold" grpId="0" nodeType="withEffect">
                                  <p:stCondLst>
                                    <p:cond delay="0"/>
                                  </p:stCondLst>
                                  <p:childTnLst>
                                    <p:set>
                                      <p:cBhvr>
                                        <p:cTn id="33" dur="1" fill="hold">
                                          <p:stCondLst>
                                            <p:cond delay="0"/>
                                          </p:stCondLst>
                                        </p:cTn>
                                        <p:tgtEl>
                                          <p:spTgt spid="210972"/>
                                        </p:tgtEl>
                                        <p:attrNameLst>
                                          <p:attrName>style.visibility</p:attrName>
                                        </p:attrNameLst>
                                      </p:cBhvr>
                                      <p:to>
                                        <p:strVal val="visible"/>
                                      </p:to>
                                    </p:set>
                                    <p:animEffect transition="in" filter="dissolve">
                                      <p:cBhvr>
                                        <p:cTn id="34" dur="500"/>
                                        <p:tgtEl>
                                          <p:spTgt spid="2109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0963" grpId="0"/>
      <p:bldP spid="210964" grpId="0" animBg="1"/>
      <p:bldP spid="210965" grpId="0" animBg="1"/>
      <p:bldP spid="210966" grpId="0"/>
      <p:bldP spid="210968" grpId="0" animBg="1"/>
      <p:bldP spid="210969" grpId="0" animBg="1"/>
      <p:bldP spid="210970" grpId="0"/>
      <p:bldP spid="210971" grpId="0"/>
      <p:bldP spid="210972"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152400" y="1828800"/>
            <a:ext cx="2743200" cy="1981200"/>
          </a:xfrm>
          <a:prstGeom prst="roundRect">
            <a:avLst/>
          </a:prstGeom>
          <a:ln/>
        </p:spPr>
        <p:style>
          <a:lnRef idx="2">
            <a:schemeClr val="accent1"/>
          </a:lnRef>
          <a:fillRef idx="1">
            <a:schemeClr val="lt1"/>
          </a:fillRef>
          <a:effectRef idx="0">
            <a:schemeClr val="accent1"/>
          </a:effectRef>
          <a:fontRef idx="minor">
            <a:schemeClr val="dk1"/>
          </a:fontRef>
        </p:style>
        <p:txBody>
          <a:bodyPr anchor="ctr"/>
          <a:lstStyle/>
          <a:p>
            <a:pPr algn="ctr">
              <a:defRPr/>
            </a:pPr>
            <a:r>
              <a:rPr lang="en-US" b="1" dirty="0">
                <a:solidFill>
                  <a:schemeClr val="tx1"/>
                </a:solidFill>
              </a:rPr>
              <a:t>Improved Budget Transparency &amp; Accountability </a:t>
            </a:r>
          </a:p>
          <a:p>
            <a:pPr algn="ctr">
              <a:defRPr/>
            </a:pPr>
            <a:r>
              <a:rPr lang="en-US" dirty="0">
                <a:solidFill>
                  <a:schemeClr val="tx1"/>
                </a:solidFill>
              </a:rPr>
              <a:t>Open Access to Public Expenditure Data</a:t>
            </a:r>
          </a:p>
          <a:p>
            <a:pPr algn="ctr">
              <a:defRPr/>
            </a:pPr>
            <a:r>
              <a:rPr lang="en-US" dirty="0">
                <a:solidFill>
                  <a:schemeClr val="tx1"/>
                </a:solidFill>
              </a:rPr>
              <a:t>at national/ local level</a:t>
            </a:r>
          </a:p>
        </p:txBody>
      </p:sp>
      <p:sp>
        <p:nvSpPr>
          <p:cNvPr id="8" name="Rounded Rectangle 7"/>
          <p:cNvSpPr/>
          <p:nvPr/>
        </p:nvSpPr>
        <p:spPr>
          <a:xfrm>
            <a:off x="6477000" y="1752600"/>
            <a:ext cx="2438400" cy="2057400"/>
          </a:xfrm>
          <a:prstGeom prst="roundRect">
            <a:avLst/>
          </a:prstGeom>
        </p:spPr>
        <p:style>
          <a:lnRef idx="2">
            <a:schemeClr val="accent1"/>
          </a:lnRef>
          <a:fillRef idx="1">
            <a:schemeClr val="lt1"/>
          </a:fillRef>
          <a:effectRef idx="0">
            <a:schemeClr val="accent1"/>
          </a:effectRef>
          <a:fontRef idx="minor">
            <a:schemeClr val="dk1"/>
          </a:fontRef>
        </p:style>
        <p:txBody>
          <a:bodyPr anchor="ctr"/>
          <a:lstStyle/>
          <a:p>
            <a:pPr algn="ctr">
              <a:defRPr/>
            </a:pPr>
            <a:r>
              <a:rPr lang="en-US" b="1" dirty="0"/>
              <a:t>Open Data </a:t>
            </a:r>
          </a:p>
          <a:p>
            <a:pPr algn="ctr">
              <a:defRPr/>
            </a:pPr>
            <a:r>
              <a:rPr lang="en-US" dirty="0"/>
              <a:t>Free, open and easy access to Census and Socio-Economic Indicator Data</a:t>
            </a:r>
          </a:p>
        </p:txBody>
      </p:sp>
      <p:sp>
        <p:nvSpPr>
          <p:cNvPr id="9" name="Rounded Rectangle 8"/>
          <p:cNvSpPr/>
          <p:nvPr/>
        </p:nvSpPr>
        <p:spPr>
          <a:xfrm>
            <a:off x="5257800" y="4495800"/>
            <a:ext cx="3276600" cy="2133600"/>
          </a:xfrm>
          <a:prstGeom prst="roundRect">
            <a:avLst/>
          </a:prstGeom>
        </p:spPr>
        <p:style>
          <a:lnRef idx="2">
            <a:schemeClr val="accent1"/>
          </a:lnRef>
          <a:fillRef idx="1">
            <a:schemeClr val="lt1"/>
          </a:fillRef>
          <a:effectRef idx="0">
            <a:schemeClr val="accent1"/>
          </a:effectRef>
          <a:fontRef idx="minor">
            <a:schemeClr val="dk1"/>
          </a:fontRef>
        </p:style>
        <p:txBody>
          <a:bodyPr anchor="ctr"/>
          <a:lstStyle/>
          <a:p>
            <a:pPr algn="ctr">
              <a:defRPr/>
            </a:pPr>
            <a:r>
              <a:rPr lang="en-US" b="1" dirty="0"/>
              <a:t>ICT for Social Accountability </a:t>
            </a:r>
          </a:p>
          <a:p>
            <a:pPr algn="ctr">
              <a:defRPr/>
            </a:pPr>
            <a:r>
              <a:rPr lang="en-US" dirty="0"/>
              <a:t>Enabling Citizen Feedback on  government programs </a:t>
            </a:r>
          </a:p>
          <a:p>
            <a:pPr algn="ctr">
              <a:defRPr/>
            </a:pPr>
            <a:endParaRPr lang="en-US" b="1" dirty="0"/>
          </a:p>
          <a:p>
            <a:pPr algn="ctr">
              <a:defRPr/>
            </a:pPr>
            <a:endParaRPr lang="en-US" dirty="0"/>
          </a:p>
          <a:p>
            <a:pPr algn="ctr">
              <a:defRPr/>
            </a:pPr>
            <a:endParaRPr lang="en-US" dirty="0"/>
          </a:p>
          <a:p>
            <a:pPr algn="ctr">
              <a:defRPr/>
            </a:pPr>
            <a:endParaRPr lang="en-US" dirty="0"/>
          </a:p>
        </p:txBody>
      </p:sp>
      <p:cxnSp>
        <p:nvCxnSpPr>
          <p:cNvPr id="11" name="Straight Arrow Connector 10"/>
          <p:cNvCxnSpPr/>
          <p:nvPr/>
        </p:nvCxnSpPr>
        <p:spPr>
          <a:xfrm>
            <a:off x="2895600" y="2743200"/>
            <a:ext cx="4572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V="1">
            <a:off x="2438400" y="4038600"/>
            <a:ext cx="838200" cy="457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rot="10800000">
            <a:off x="5715000" y="3962400"/>
            <a:ext cx="1066800" cy="457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rot="10800000">
            <a:off x="5638800" y="2743200"/>
            <a:ext cx="838200" cy="381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3" name="Title 3"/>
          <p:cNvSpPr>
            <a:spLocks noGrp="1"/>
          </p:cNvSpPr>
          <p:nvPr>
            <p:ph type="title"/>
          </p:nvPr>
        </p:nvSpPr>
        <p:spPr>
          <a:xfrm>
            <a:off x="685800" y="609600"/>
            <a:ext cx="8229600" cy="609600"/>
          </a:xfrm>
          <a:ln w="28575">
            <a:solidFill>
              <a:schemeClr val="tx2"/>
            </a:solidFill>
          </a:ln>
        </p:spPr>
        <p:txBody>
          <a:bodyPr rtlCol="0">
            <a:normAutofit fontScale="90000"/>
          </a:bodyPr>
          <a:lstStyle/>
          <a:p>
            <a:pPr eaLnBrk="1" fontAlgn="auto" hangingPunct="1">
              <a:spcAft>
                <a:spcPts val="0"/>
              </a:spcAft>
              <a:defRPr/>
            </a:pPr>
            <a:r>
              <a:rPr lang="en-US" dirty="0" smtClean="0">
                <a:solidFill>
                  <a:schemeClr val="tx2">
                    <a:lumMod val="50000"/>
                  </a:schemeClr>
                </a:solidFill>
              </a:rPr>
              <a:t> </a:t>
            </a:r>
            <a:endParaRPr lang="en-US" dirty="0">
              <a:solidFill>
                <a:schemeClr val="tx2">
                  <a:lumMod val="50000"/>
                </a:schemeClr>
              </a:solidFill>
            </a:endParaRPr>
          </a:p>
        </p:txBody>
      </p:sp>
      <p:pic>
        <p:nvPicPr>
          <p:cNvPr id="65546" name="Content Placeholder 16" descr="Kenya Open Data.bmp"/>
          <p:cNvPicPr>
            <a:picLocks noGrp="1" noChangeAspect="1"/>
          </p:cNvPicPr>
          <p:nvPr>
            <p:ph idx="1"/>
          </p:nvPr>
        </p:nvPicPr>
        <p:blipFill>
          <a:blip r:embed="rId2" cstate="print"/>
          <a:srcRect/>
          <a:stretch>
            <a:fillRect/>
          </a:stretch>
        </p:blipFill>
        <p:spPr>
          <a:xfrm>
            <a:off x="3200400" y="1758950"/>
            <a:ext cx="2530475" cy="2432050"/>
          </a:xfrm>
        </p:spPr>
      </p:pic>
      <p:sp>
        <p:nvSpPr>
          <p:cNvPr id="19" name="Title 1"/>
          <p:cNvSpPr txBox="1">
            <a:spLocks/>
          </p:cNvSpPr>
          <p:nvPr/>
        </p:nvSpPr>
        <p:spPr>
          <a:xfrm>
            <a:off x="609600" y="609600"/>
            <a:ext cx="8305800" cy="685800"/>
          </a:xfrm>
          <a:prstGeom prst="rect">
            <a:avLst/>
          </a:prstGeom>
        </p:spPr>
        <p:txBody>
          <a:bodyPr/>
          <a:lstStyle/>
          <a:p>
            <a:pPr algn="ctr" defTabSz="457200">
              <a:defRPr/>
            </a:pPr>
            <a:r>
              <a:rPr lang="en-US" sz="2800" b="1" dirty="0">
                <a:solidFill>
                  <a:schemeClr val="accent2">
                    <a:lumMod val="75000"/>
                  </a:schemeClr>
                </a:solidFill>
                <a:latin typeface="+mj-lt"/>
                <a:ea typeface="+mj-ea"/>
                <a:cs typeface="Arial Black"/>
              </a:rPr>
              <a:t>Kenya: Open Data / Open Government Initiative</a:t>
            </a:r>
          </a:p>
        </p:txBody>
      </p:sp>
      <p:sp>
        <p:nvSpPr>
          <p:cNvPr id="22" name="Rounded Rectangle 21"/>
          <p:cNvSpPr/>
          <p:nvPr/>
        </p:nvSpPr>
        <p:spPr>
          <a:xfrm>
            <a:off x="609600" y="4572000"/>
            <a:ext cx="2743200" cy="1981200"/>
          </a:xfrm>
          <a:prstGeom prst="roundRect">
            <a:avLst/>
          </a:prstGeom>
          <a:ln/>
        </p:spPr>
        <p:style>
          <a:lnRef idx="2">
            <a:schemeClr val="accent1"/>
          </a:lnRef>
          <a:fillRef idx="1">
            <a:schemeClr val="lt1"/>
          </a:fillRef>
          <a:effectRef idx="0">
            <a:schemeClr val="accent1"/>
          </a:effectRef>
          <a:fontRef idx="minor">
            <a:schemeClr val="dk1"/>
          </a:fontRef>
        </p:style>
        <p:txBody>
          <a:bodyPr anchor="ctr"/>
          <a:lstStyle/>
          <a:p>
            <a:pPr algn="ctr">
              <a:defRPr/>
            </a:pPr>
            <a:r>
              <a:rPr lang="en-US" b="1" dirty="0">
                <a:solidFill>
                  <a:schemeClr val="tx1"/>
                </a:solidFill>
              </a:rPr>
              <a:t>Mapping Public Expenditure/Poverty</a:t>
            </a:r>
          </a:p>
          <a:p>
            <a:pPr algn="ctr">
              <a:defRPr/>
            </a:pPr>
            <a:endParaRPr lang="en-US" b="1" dirty="0">
              <a:solidFill>
                <a:schemeClr val="tx1"/>
              </a:solidFill>
            </a:endParaRPr>
          </a:p>
          <a:p>
            <a:pPr algn="ctr">
              <a:defRPr/>
            </a:pPr>
            <a:endParaRPr lang="en-US" b="1" dirty="0">
              <a:solidFill>
                <a:schemeClr val="tx1"/>
              </a:solidFill>
            </a:endParaRPr>
          </a:p>
          <a:p>
            <a:pPr algn="ctr">
              <a:defRPr/>
            </a:pPr>
            <a:endParaRPr lang="en-US" b="1" dirty="0">
              <a:solidFill>
                <a:schemeClr val="tx1"/>
              </a:solidFill>
            </a:endParaRPr>
          </a:p>
          <a:p>
            <a:pPr algn="ctr">
              <a:defRPr/>
            </a:pPr>
            <a:endParaRPr lang="en-US" b="1" dirty="0">
              <a:solidFill>
                <a:schemeClr val="tx1"/>
              </a:solidFill>
            </a:endParaRPr>
          </a:p>
          <a:p>
            <a:pPr algn="ctr">
              <a:defRPr/>
            </a:pPr>
            <a:endParaRPr lang="en-US" b="1" dirty="0">
              <a:solidFill>
                <a:schemeClr val="tx1"/>
              </a:solidFill>
            </a:endParaRPr>
          </a:p>
        </p:txBody>
      </p:sp>
      <p:pic>
        <p:nvPicPr>
          <p:cNvPr id="65549" name="Picture 22" descr="Kenya Public Expenditure in Health.png"/>
          <p:cNvPicPr>
            <a:picLocks noChangeAspect="1"/>
          </p:cNvPicPr>
          <p:nvPr/>
        </p:nvPicPr>
        <p:blipFill>
          <a:blip r:embed="rId3" cstate="print"/>
          <a:srcRect/>
          <a:stretch>
            <a:fillRect/>
          </a:stretch>
        </p:blipFill>
        <p:spPr bwMode="auto">
          <a:xfrm>
            <a:off x="609600" y="5181600"/>
            <a:ext cx="2657475" cy="1371600"/>
          </a:xfrm>
          <a:prstGeom prst="rect">
            <a:avLst/>
          </a:prstGeom>
          <a:noFill/>
          <a:ln w="9525">
            <a:noFill/>
            <a:miter lim="800000"/>
            <a:headEnd/>
            <a:tailEnd/>
          </a:ln>
        </p:spPr>
      </p:pic>
      <p:pic>
        <p:nvPicPr>
          <p:cNvPr id="65550" name="Picture 4" descr="africans with cell phones.jpg"/>
          <p:cNvPicPr>
            <a:picLocks noChangeAspect="1"/>
          </p:cNvPicPr>
          <p:nvPr/>
        </p:nvPicPr>
        <p:blipFill>
          <a:blip r:embed="rId4" cstate="print"/>
          <a:srcRect t="5054" b="5054"/>
          <a:stretch>
            <a:fillRect/>
          </a:stretch>
        </p:blipFill>
        <p:spPr bwMode="auto">
          <a:xfrm>
            <a:off x="5943600" y="5410200"/>
            <a:ext cx="1836738" cy="1219200"/>
          </a:xfrm>
          <a:prstGeom prst="rect">
            <a:avLst/>
          </a:prstGeom>
          <a:noFill/>
          <a:ln w="9525">
            <a:noFill/>
            <a:miter lim="800000"/>
            <a:headEnd/>
            <a:tailEnd/>
          </a:ln>
        </p:spPr>
      </p:pic>
      <p:sp>
        <p:nvSpPr>
          <p:cNvPr id="65551" name="TextBox 14"/>
          <p:cNvSpPr txBox="1">
            <a:spLocks noChangeArrowheads="1"/>
          </p:cNvSpPr>
          <p:nvPr/>
        </p:nvSpPr>
        <p:spPr bwMode="auto">
          <a:xfrm>
            <a:off x="3352800" y="76200"/>
            <a:ext cx="2438400" cy="523875"/>
          </a:xfrm>
          <a:prstGeom prst="rect">
            <a:avLst/>
          </a:prstGeom>
          <a:noFill/>
          <a:ln w="9525">
            <a:noFill/>
            <a:miter lim="800000"/>
            <a:headEnd/>
            <a:tailEnd/>
          </a:ln>
        </p:spPr>
        <p:txBody>
          <a:bodyPr>
            <a:spAutoFit/>
          </a:bodyPr>
          <a:lstStyle/>
          <a:p>
            <a:r>
              <a:rPr lang="en-US" sz="2800"/>
              <a:t>EXAMPLES (1)</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slide(fromBottom)">
                                      <p:cBhvr>
                                        <p:cTn id="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2"/>
          <p:cNvSpPr txBox="1">
            <a:spLocks noChangeArrowheads="1"/>
          </p:cNvSpPr>
          <p:nvPr/>
        </p:nvSpPr>
        <p:spPr bwMode="auto">
          <a:xfrm>
            <a:off x="439738" y="142875"/>
            <a:ext cx="7693025" cy="1138238"/>
          </a:xfrm>
          <a:prstGeom prst="rect">
            <a:avLst/>
          </a:prstGeom>
          <a:noFill/>
          <a:ln w="9525">
            <a:noFill/>
            <a:miter lim="800000"/>
            <a:headEnd/>
            <a:tailEnd/>
          </a:ln>
          <a:effectLst/>
        </p:spPr>
        <p:txBody>
          <a:bodyPr lIns="91420" tIns="45710" rIns="91420" bIns="45710">
            <a:spAutoFit/>
          </a:bodyPr>
          <a:lstStyle/>
          <a:p>
            <a:pPr algn="ctr" eaLnBrk="0" hangingPunct="0">
              <a:defRPr/>
            </a:pPr>
            <a:r>
              <a:rPr lang="en-US" sz="3400" dirty="0">
                <a:solidFill>
                  <a:schemeClr val="accent2">
                    <a:lumMod val="50000"/>
                  </a:schemeClr>
                </a:solidFill>
                <a:latin typeface="Tahoma" pitchFamily="34" charset="0"/>
                <a:cs typeface="Times New Roman" pitchFamily="18" charset="0"/>
              </a:rPr>
              <a:t>Good Governance matters for investment and growth</a:t>
            </a:r>
          </a:p>
        </p:txBody>
      </p:sp>
      <p:sp>
        <p:nvSpPr>
          <p:cNvPr id="14339" name="Line 3"/>
          <p:cNvSpPr>
            <a:spLocks noChangeShapeType="1"/>
          </p:cNvSpPr>
          <p:nvPr/>
        </p:nvSpPr>
        <p:spPr bwMode="auto">
          <a:xfrm>
            <a:off x="923925" y="4933950"/>
            <a:ext cx="3343275" cy="0"/>
          </a:xfrm>
          <a:prstGeom prst="line">
            <a:avLst/>
          </a:prstGeom>
          <a:noFill/>
          <a:ln w="9525">
            <a:solidFill>
              <a:schemeClr val="tx1"/>
            </a:solidFill>
            <a:round/>
            <a:headEnd/>
            <a:tailEnd/>
          </a:ln>
        </p:spPr>
        <p:txBody>
          <a:bodyPr wrap="none" anchor="ctr"/>
          <a:lstStyle/>
          <a:p>
            <a:endParaRPr lang="en-US"/>
          </a:p>
        </p:txBody>
      </p:sp>
      <p:sp>
        <p:nvSpPr>
          <p:cNvPr id="14340" name="Line 4"/>
          <p:cNvSpPr>
            <a:spLocks noChangeShapeType="1"/>
          </p:cNvSpPr>
          <p:nvPr/>
        </p:nvSpPr>
        <p:spPr bwMode="auto">
          <a:xfrm>
            <a:off x="923925" y="2038350"/>
            <a:ext cx="0" cy="2895600"/>
          </a:xfrm>
          <a:prstGeom prst="line">
            <a:avLst/>
          </a:prstGeom>
          <a:noFill/>
          <a:ln w="9525">
            <a:solidFill>
              <a:schemeClr val="bg1"/>
            </a:solidFill>
            <a:round/>
            <a:headEnd/>
            <a:tailEnd/>
          </a:ln>
        </p:spPr>
        <p:txBody>
          <a:bodyPr wrap="none" anchor="ctr"/>
          <a:lstStyle/>
          <a:p>
            <a:endParaRPr lang="en-US"/>
          </a:p>
        </p:txBody>
      </p:sp>
      <p:sp>
        <p:nvSpPr>
          <p:cNvPr id="14341" name="Text Box 5"/>
          <p:cNvSpPr txBox="1">
            <a:spLocks noChangeArrowheads="1"/>
          </p:cNvSpPr>
          <p:nvPr/>
        </p:nvSpPr>
        <p:spPr bwMode="auto">
          <a:xfrm>
            <a:off x="442913" y="4692650"/>
            <a:ext cx="515937" cy="336550"/>
          </a:xfrm>
          <a:prstGeom prst="rect">
            <a:avLst/>
          </a:prstGeom>
          <a:noFill/>
          <a:ln w="9525">
            <a:noFill/>
            <a:miter lim="800000"/>
            <a:headEnd/>
            <a:tailEnd/>
          </a:ln>
        </p:spPr>
        <p:txBody>
          <a:bodyPr wrap="none" lIns="91420" tIns="45710" rIns="91420" bIns="45710">
            <a:spAutoFit/>
          </a:bodyPr>
          <a:lstStyle/>
          <a:p>
            <a:pPr eaLnBrk="0" hangingPunct="0"/>
            <a:r>
              <a:rPr lang="en-US" sz="1600">
                <a:latin typeface="Arial Narrow" pitchFamily="34" charset="0"/>
                <a:cs typeface="Times New Roman" pitchFamily="18" charset="0"/>
              </a:rPr>
              <a:t>10%</a:t>
            </a:r>
          </a:p>
        </p:txBody>
      </p:sp>
      <p:sp>
        <p:nvSpPr>
          <p:cNvPr id="14342" name="Text Box 6"/>
          <p:cNvSpPr txBox="1">
            <a:spLocks noChangeArrowheads="1"/>
          </p:cNvSpPr>
          <p:nvPr/>
        </p:nvSpPr>
        <p:spPr bwMode="auto">
          <a:xfrm>
            <a:off x="442913" y="3298825"/>
            <a:ext cx="515937" cy="336550"/>
          </a:xfrm>
          <a:prstGeom prst="rect">
            <a:avLst/>
          </a:prstGeom>
          <a:noFill/>
          <a:ln w="9525">
            <a:noFill/>
            <a:miter lim="800000"/>
            <a:headEnd/>
            <a:tailEnd/>
          </a:ln>
        </p:spPr>
        <p:txBody>
          <a:bodyPr wrap="none" lIns="91420" tIns="45710" rIns="91420" bIns="45710">
            <a:spAutoFit/>
          </a:bodyPr>
          <a:lstStyle/>
          <a:p>
            <a:pPr eaLnBrk="0" hangingPunct="0"/>
            <a:r>
              <a:rPr lang="en-US" sz="1600">
                <a:latin typeface="Arial Narrow" pitchFamily="34" charset="0"/>
                <a:cs typeface="Times New Roman" pitchFamily="18" charset="0"/>
              </a:rPr>
              <a:t>15%</a:t>
            </a:r>
          </a:p>
        </p:txBody>
      </p:sp>
      <p:sp>
        <p:nvSpPr>
          <p:cNvPr id="14343" name="Text Box 7"/>
          <p:cNvSpPr txBox="1">
            <a:spLocks noChangeArrowheads="1"/>
          </p:cNvSpPr>
          <p:nvPr/>
        </p:nvSpPr>
        <p:spPr bwMode="auto">
          <a:xfrm>
            <a:off x="442913" y="1905000"/>
            <a:ext cx="515937" cy="336550"/>
          </a:xfrm>
          <a:prstGeom prst="rect">
            <a:avLst/>
          </a:prstGeom>
          <a:noFill/>
          <a:ln w="9525">
            <a:noFill/>
            <a:miter lim="800000"/>
            <a:headEnd/>
            <a:tailEnd/>
          </a:ln>
        </p:spPr>
        <p:txBody>
          <a:bodyPr wrap="none" lIns="91420" tIns="45710" rIns="91420" bIns="45710">
            <a:spAutoFit/>
          </a:bodyPr>
          <a:lstStyle/>
          <a:p>
            <a:pPr eaLnBrk="0" hangingPunct="0"/>
            <a:r>
              <a:rPr lang="en-US" sz="1600">
                <a:latin typeface="Arial Narrow" pitchFamily="34" charset="0"/>
                <a:cs typeface="Times New Roman" pitchFamily="18" charset="0"/>
              </a:rPr>
              <a:t>20%</a:t>
            </a:r>
          </a:p>
        </p:txBody>
      </p:sp>
      <p:sp>
        <p:nvSpPr>
          <p:cNvPr id="14344" name="Rectangle 8"/>
          <p:cNvSpPr>
            <a:spLocks noChangeArrowheads="1"/>
          </p:cNvSpPr>
          <p:nvPr/>
        </p:nvSpPr>
        <p:spPr bwMode="auto">
          <a:xfrm>
            <a:off x="1295400" y="2252663"/>
            <a:ext cx="433388" cy="2667000"/>
          </a:xfrm>
          <a:prstGeom prst="rect">
            <a:avLst/>
          </a:prstGeom>
          <a:solidFill>
            <a:schemeClr val="bg2"/>
          </a:solidFill>
          <a:ln w="9525">
            <a:noFill/>
            <a:miter lim="800000"/>
            <a:headEnd/>
            <a:tailEnd/>
          </a:ln>
        </p:spPr>
        <p:txBody>
          <a:bodyPr wrap="none" anchor="ctr"/>
          <a:lstStyle/>
          <a:p>
            <a:endParaRPr lang="en-US"/>
          </a:p>
        </p:txBody>
      </p:sp>
      <p:sp>
        <p:nvSpPr>
          <p:cNvPr id="14345" name="Rectangle 9"/>
          <p:cNvSpPr>
            <a:spLocks noChangeArrowheads="1"/>
          </p:cNvSpPr>
          <p:nvPr/>
        </p:nvSpPr>
        <p:spPr bwMode="auto">
          <a:xfrm>
            <a:off x="2309813" y="3263900"/>
            <a:ext cx="433387" cy="1655763"/>
          </a:xfrm>
          <a:prstGeom prst="rect">
            <a:avLst/>
          </a:prstGeom>
          <a:solidFill>
            <a:srgbClr val="00CCFF"/>
          </a:solidFill>
          <a:ln w="9525">
            <a:noFill/>
            <a:miter lim="800000"/>
            <a:headEnd/>
            <a:tailEnd/>
          </a:ln>
        </p:spPr>
        <p:txBody>
          <a:bodyPr wrap="none" anchor="ctr"/>
          <a:lstStyle/>
          <a:p>
            <a:endParaRPr lang="en-US"/>
          </a:p>
        </p:txBody>
      </p:sp>
      <p:sp>
        <p:nvSpPr>
          <p:cNvPr id="14346" name="Rectangle 10"/>
          <p:cNvSpPr>
            <a:spLocks noChangeArrowheads="1"/>
          </p:cNvSpPr>
          <p:nvPr/>
        </p:nvSpPr>
        <p:spPr bwMode="auto">
          <a:xfrm>
            <a:off x="3152775" y="4038600"/>
            <a:ext cx="433388" cy="895350"/>
          </a:xfrm>
          <a:prstGeom prst="rect">
            <a:avLst/>
          </a:prstGeom>
          <a:solidFill>
            <a:srgbClr val="FF3300"/>
          </a:solidFill>
          <a:ln w="9525">
            <a:noFill/>
            <a:miter lim="800000"/>
            <a:headEnd/>
            <a:tailEnd/>
          </a:ln>
        </p:spPr>
        <p:txBody>
          <a:bodyPr wrap="none" anchor="ctr"/>
          <a:lstStyle/>
          <a:p>
            <a:endParaRPr lang="en-US"/>
          </a:p>
        </p:txBody>
      </p:sp>
      <p:sp>
        <p:nvSpPr>
          <p:cNvPr id="14347" name="Text Box 11"/>
          <p:cNvSpPr txBox="1">
            <a:spLocks noChangeArrowheads="1"/>
          </p:cNvSpPr>
          <p:nvPr/>
        </p:nvSpPr>
        <p:spPr bwMode="auto">
          <a:xfrm>
            <a:off x="1219200" y="5029200"/>
            <a:ext cx="677863" cy="336550"/>
          </a:xfrm>
          <a:prstGeom prst="rect">
            <a:avLst/>
          </a:prstGeom>
          <a:noFill/>
          <a:ln w="9525">
            <a:noFill/>
            <a:miter lim="800000"/>
            <a:headEnd/>
            <a:tailEnd/>
          </a:ln>
        </p:spPr>
        <p:txBody>
          <a:bodyPr lIns="91420" tIns="45710" rIns="91420" bIns="45710">
            <a:spAutoFit/>
          </a:bodyPr>
          <a:lstStyle/>
          <a:p>
            <a:pPr eaLnBrk="0" hangingPunct="0"/>
            <a:r>
              <a:rPr lang="en-US" sz="1600">
                <a:latin typeface="Arial Narrow" pitchFamily="34" charset="0"/>
                <a:cs typeface="Times New Roman" pitchFamily="18" charset="0"/>
              </a:rPr>
              <a:t> High</a:t>
            </a:r>
          </a:p>
        </p:txBody>
      </p:sp>
      <p:sp>
        <p:nvSpPr>
          <p:cNvPr id="14348" name="Text Box 12"/>
          <p:cNvSpPr txBox="1">
            <a:spLocks noChangeArrowheads="1"/>
          </p:cNvSpPr>
          <p:nvPr/>
        </p:nvSpPr>
        <p:spPr bwMode="auto">
          <a:xfrm>
            <a:off x="2154238" y="5010150"/>
            <a:ext cx="773112" cy="336550"/>
          </a:xfrm>
          <a:prstGeom prst="rect">
            <a:avLst/>
          </a:prstGeom>
          <a:noFill/>
          <a:ln w="9525">
            <a:noFill/>
            <a:miter lim="800000"/>
            <a:headEnd/>
            <a:tailEnd/>
          </a:ln>
        </p:spPr>
        <p:txBody>
          <a:bodyPr wrap="none" lIns="91420" tIns="45710" rIns="91420" bIns="45710">
            <a:spAutoFit/>
          </a:bodyPr>
          <a:lstStyle/>
          <a:p>
            <a:pPr eaLnBrk="0" hangingPunct="0"/>
            <a:r>
              <a:rPr lang="en-US" sz="1600">
                <a:latin typeface="Arial Narrow" pitchFamily="34" charset="0"/>
                <a:cs typeface="Times New Roman" pitchFamily="18" charset="0"/>
              </a:rPr>
              <a:t>Medium</a:t>
            </a:r>
          </a:p>
        </p:txBody>
      </p:sp>
      <p:sp>
        <p:nvSpPr>
          <p:cNvPr id="14349" name="Text Box 13"/>
          <p:cNvSpPr txBox="1">
            <a:spLocks noChangeArrowheads="1"/>
          </p:cNvSpPr>
          <p:nvPr/>
        </p:nvSpPr>
        <p:spPr bwMode="auto">
          <a:xfrm>
            <a:off x="3170238" y="5010150"/>
            <a:ext cx="488950" cy="336550"/>
          </a:xfrm>
          <a:prstGeom prst="rect">
            <a:avLst/>
          </a:prstGeom>
          <a:noFill/>
          <a:ln w="9525">
            <a:noFill/>
            <a:miter lim="800000"/>
            <a:headEnd/>
            <a:tailEnd/>
          </a:ln>
        </p:spPr>
        <p:txBody>
          <a:bodyPr wrap="none" lIns="91420" tIns="45710" rIns="91420" bIns="45710">
            <a:spAutoFit/>
          </a:bodyPr>
          <a:lstStyle/>
          <a:p>
            <a:pPr eaLnBrk="0" hangingPunct="0"/>
            <a:r>
              <a:rPr lang="en-US" sz="1600">
                <a:latin typeface="Arial Narrow" pitchFamily="34" charset="0"/>
                <a:cs typeface="Times New Roman" pitchFamily="18" charset="0"/>
              </a:rPr>
              <a:t>Low</a:t>
            </a:r>
          </a:p>
        </p:txBody>
      </p:sp>
      <p:sp>
        <p:nvSpPr>
          <p:cNvPr id="14350" name="Text Box 14"/>
          <p:cNvSpPr txBox="1">
            <a:spLocks noChangeArrowheads="1"/>
          </p:cNvSpPr>
          <p:nvPr/>
        </p:nvSpPr>
        <p:spPr bwMode="auto">
          <a:xfrm>
            <a:off x="0" y="1371600"/>
            <a:ext cx="4416425" cy="457200"/>
          </a:xfrm>
          <a:prstGeom prst="rect">
            <a:avLst/>
          </a:prstGeom>
          <a:noFill/>
          <a:ln w="9525">
            <a:noFill/>
            <a:miter lim="800000"/>
            <a:headEnd/>
            <a:tailEnd/>
          </a:ln>
        </p:spPr>
        <p:txBody>
          <a:bodyPr lIns="91420" tIns="45710" rIns="91420" bIns="45710">
            <a:spAutoFit/>
          </a:bodyPr>
          <a:lstStyle/>
          <a:p>
            <a:pPr eaLnBrk="0" hangingPunct="0"/>
            <a:r>
              <a:rPr lang="en-US" sz="2000" b="1">
                <a:solidFill>
                  <a:schemeClr val="bg1"/>
                </a:solidFill>
                <a:latin typeface="Arial Narrow" pitchFamily="34" charset="0"/>
                <a:cs typeface="Times New Roman" pitchFamily="18" charset="0"/>
              </a:rPr>
              <a:t>      </a:t>
            </a:r>
            <a:r>
              <a:rPr lang="en-US" sz="2400" b="1">
                <a:solidFill>
                  <a:schemeClr val="tx2"/>
                </a:solidFill>
                <a:latin typeface="Arial Narrow" pitchFamily="34" charset="0"/>
                <a:cs typeface="Times New Roman" pitchFamily="18" charset="0"/>
              </a:rPr>
              <a:t>% Investment share in GDP</a:t>
            </a:r>
            <a:endParaRPr lang="en-US" sz="2400" b="1">
              <a:solidFill>
                <a:schemeClr val="bg1"/>
              </a:solidFill>
              <a:latin typeface="Times New Roman" pitchFamily="18" charset="0"/>
              <a:cs typeface="Times New Roman" pitchFamily="18" charset="0"/>
            </a:endParaRPr>
          </a:p>
        </p:txBody>
      </p:sp>
      <p:sp>
        <p:nvSpPr>
          <p:cNvPr id="14351" name="Line 15"/>
          <p:cNvSpPr>
            <a:spLocks noChangeShapeType="1"/>
          </p:cNvSpPr>
          <p:nvPr/>
        </p:nvSpPr>
        <p:spPr bwMode="auto">
          <a:xfrm>
            <a:off x="5191125" y="4997450"/>
            <a:ext cx="3343275" cy="0"/>
          </a:xfrm>
          <a:prstGeom prst="line">
            <a:avLst/>
          </a:prstGeom>
          <a:noFill/>
          <a:ln w="9525">
            <a:solidFill>
              <a:schemeClr val="bg1"/>
            </a:solidFill>
            <a:round/>
            <a:headEnd/>
            <a:tailEnd/>
          </a:ln>
        </p:spPr>
        <p:txBody>
          <a:bodyPr wrap="none" anchor="ctr"/>
          <a:lstStyle/>
          <a:p>
            <a:endParaRPr lang="en-US"/>
          </a:p>
        </p:txBody>
      </p:sp>
      <p:sp>
        <p:nvSpPr>
          <p:cNvPr id="14352" name="Line 16"/>
          <p:cNvSpPr>
            <a:spLocks noChangeShapeType="1"/>
          </p:cNvSpPr>
          <p:nvPr/>
        </p:nvSpPr>
        <p:spPr bwMode="auto">
          <a:xfrm>
            <a:off x="5191125" y="2101850"/>
            <a:ext cx="0" cy="2895600"/>
          </a:xfrm>
          <a:prstGeom prst="line">
            <a:avLst/>
          </a:prstGeom>
          <a:noFill/>
          <a:ln w="9525">
            <a:solidFill>
              <a:schemeClr val="bg1"/>
            </a:solidFill>
            <a:round/>
            <a:headEnd/>
            <a:tailEnd/>
          </a:ln>
        </p:spPr>
        <p:txBody>
          <a:bodyPr wrap="none" anchor="ctr"/>
          <a:lstStyle/>
          <a:p>
            <a:endParaRPr lang="en-US"/>
          </a:p>
        </p:txBody>
      </p:sp>
      <p:sp>
        <p:nvSpPr>
          <p:cNvPr id="14353" name="Rectangle 17"/>
          <p:cNvSpPr>
            <a:spLocks noChangeArrowheads="1"/>
          </p:cNvSpPr>
          <p:nvPr/>
        </p:nvSpPr>
        <p:spPr bwMode="auto">
          <a:xfrm>
            <a:off x="5562600" y="2197100"/>
            <a:ext cx="433388" cy="1524000"/>
          </a:xfrm>
          <a:prstGeom prst="rect">
            <a:avLst/>
          </a:prstGeom>
          <a:solidFill>
            <a:schemeClr val="bg2"/>
          </a:solidFill>
          <a:ln w="9525">
            <a:noFill/>
            <a:miter lim="800000"/>
            <a:headEnd/>
            <a:tailEnd/>
          </a:ln>
        </p:spPr>
        <p:txBody>
          <a:bodyPr wrap="none" anchor="ctr"/>
          <a:lstStyle/>
          <a:p>
            <a:endParaRPr lang="en-US"/>
          </a:p>
        </p:txBody>
      </p:sp>
      <p:sp>
        <p:nvSpPr>
          <p:cNvPr id="14354" name="Rectangle 18"/>
          <p:cNvSpPr>
            <a:spLocks noChangeArrowheads="1"/>
          </p:cNvSpPr>
          <p:nvPr/>
        </p:nvSpPr>
        <p:spPr bwMode="auto">
          <a:xfrm>
            <a:off x="6516688" y="3416300"/>
            <a:ext cx="433387" cy="304800"/>
          </a:xfrm>
          <a:prstGeom prst="rect">
            <a:avLst/>
          </a:prstGeom>
          <a:solidFill>
            <a:srgbClr val="00CCFF"/>
          </a:solidFill>
          <a:ln w="9525">
            <a:noFill/>
            <a:miter lim="800000"/>
            <a:headEnd/>
            <a:tailEnd/>
          </a:ln>
        </p:spPr>
        <p:txBody>
          <a:bodyPr wrap="none" anchor="ctr"/>
          <a:lstStyle/>
          <a:p>
            <a:endParaRPr lang="en-US"/>
          </a:p>
        </p:txBody>
      </p:sp>
      <p:sp>
        <p:nvSpPr>
          <p:cNvPr id="14355" name="Rectangle 19"/>
          <p:cNvSpPr>
            <a:spLocks noChangeArrowheads="1"/>
          </p:cNvSpPr>
          <p:nvPr/>
        </p:nvSpPr>
        <p:spPr bwMode="auto">
          <a:xfrm>
            <a:off x="7419975" y="3721100"/>
            <a:ext cx="433388" cy="914400"/>
          </a:xfrm>
          <a:prstGeom prst="rect">
            <a:avLst/>
          </a:prstGeom>
          <a:solidFill>
            <a:srgbClr val="FF3300"/>
          </a:solidFill>
          <a:ln w="9525">
            <a:noFill/>
            <a:miter lim="800000"/>
            <a:headEnd/>
            <a:tailEnd/>
          </a:ln>
        </p:spPr>
        <p:txBody>
          <a:bodyPr wrap="none" anchor="ctr"/>
          <a:lstStyle/>
          <a:p>
            <a:endParaRPr lang="en-US"/>
          </a:p>
        </p:txBody>
      </p:sp>
      <p:sp>
        <p:nvSpPr>
          <p:cNvPr id="14356" name="Text Box 20"/>
          <p:cNvSpPr txBox="1">
            <a:spLocks noChangeArrowheads="1"/>
          </p:cNvSpPr>
          <p:nvPr/>
        </p:nvSpPr>
        <p:spPr bwMode="auto">
          <a:xfrm>
            <a:off x="5567363" y="5073650"/>
            <a:ext cx="525462" cy="336550"/>
          </a:xfrm>
          <a:prstGeom prst="rect">
            <a:avLst/>
          </a:prstGeom>
          <a:noFill/>
          <a:ln w="9525">
            <a:noFill/>
            <a:miter lim="800000"/>
            <a:headEnd/>
            <a:tailEnd/>
          </a:ln>
        </p:spPr>
        <p:txBody>
          <a:bodyPr wrap="none" lIns="91420" tIns="45710" rIns="91420" bIns="45710">
            <a:spAutoFit/>
          </a:bodyPr>
          <a:lstStyle/>
          <a:p>
            <a:pPr eaLnBrk="0" hangingPunct="0"/>
            <a:r>
              <a:rPr lang="en-US" sz="1600">
                <a:latin typeface="Arial Narrow" pitchFamily="34" charset="0"/>
                <a:cs typeface="Times New Roman" pitchFamily="18" charset="0"/>
              </a:rPr>
              <a:t>High</a:t>
            </a:r>
          </a:p>
        </p:txBody>
      </p:sp>
      <p:sp>
        <p:nvSpPr>
          <p:cNvPr id="14357" name="Text Box 21"/>
          <p:cNvSpPr txBox="1">
            <a:spLocks noChangeArrowheads="1"/>
          </p:cNvSpPr>
          <p:nvPr/>
        </p:nvSpPr>
        <p:spPr bwMode="auto">
          <a:xfrm>
            <a:off x="6421438" y="5073650"/>
            <a:ext cx="773112" cy="336550"/>
          </a:xfrm>
          <a:prstGeom prst="rect">
            <a:avLst/>
          </a:prstGeom>
          <a:noFill/>
          <a:ln w="9525">
            <a:noFill/>
            <a:miter lim="800000"/>
            <a:headEnd/>
            <a:tailEnd/>
          </a:ln>
        </p:spPr>
        <p:txBody>
          <a:bodyPr wrap="none" lIns="91420" tIns="45710" rIns="91420" bIns="45710">
            <a:spAutoFit/>
          </a:bodyPr>
          <a:lstStyle/>
          <a:p>
            <a:pPr eaLnBrk="0" hangingPunct="0"/>
            <a:r>
              <a:rPr lang="en-US" sz="1600">
                <a:latin typeface="Arial Narrow" pitchFamily="34" charset="0"/>
                <a:cs typeface="Times New Roman" pitchFamily="18" charset="0"/>
              </a:rPr>
              <a:t>Medium</a:t>
            </a:r>
          </a:p>
        </p:txBody>
      </p:sp>
      <p:sp>
        <p:nvSpPr>
          <p:cNvPr id="14358" name="Text Box 22"/>
          <p:cNvSpPr txBox="1">
            <a:spLocks noChangeArrowheads="1"/>
          </p:cNvSpPr>
          <p:nvPr/>
        </p:nvSpPr>
        <p:spPr bwMode="auto">
          <a:xfrm>
            <a:off x="7437438" y="5073650"/>
            <a:ext cx="488950" cy="336550"/>
          </a:xfrm>
          <a:prstGeom prst="rect">
            <a:avLst/>
          </a:prstGeom>
          <a:noFill/>
          <a:ln w="9525">
            <a:noFill/>
            <a:miter lim="800000"/>
            <a:headEnd/>
            <a:tailEnd/>
          </a:ln>
        </p:spPr>
        <p:txBody>
          <a:bodyPr wrap="none" lIns="91420" tIns="45710" rIns="91420" bIns="45710">
            <a:spAutoFit/>
          </a:bodyPr>
          <a:lstStyle/>
          <a:p>
            <a:pPr eaLnBrk="0" hangingPunct="0"/>
            <a:r>
              <a:rPr lang="en-US" sz="1600">
                <a:latin typeface="Arial Narrow" pitchFamily="34" charset="0"/>
                <a:cs typeface="Times New Roman" pitchFamily="18" charset="0"/>
              </a:rPr>
              <a:t>Low</a:t>
            </a:r>
          </a:p>
        </p:txBody>
      </p:sp>
      <p:sp>
        <p:nvSpPr>
          <p:cNvPr id="14359" name="Line 23"/>
          <p:cNvSpPr>
            <a:spLocks noChangeShapeType="1"/>
          </p:cNvSpPr>
          <p:nvPr/>
        </p:nvSpPr>
        <p:spPr bwMode="auto">
          <a:xfrm>
            <a:off x="5181600" y="3721100"/>
            <a:ext cx="3343275" cy="0"/>
          </a:xfrm>
          <a:prstGeom prst="line">
            <a:avLst/>
          </a:prstGeom>
          <a:noFill/>
          <a:ln w="9525">
            <a:solidFill>
              <a:schemeClr val="tx1"/>
            </a:solidFill>
            <a:round/>
            <a:headEnd/>
            <a:tailEnd/>
          </a:ln>
        </p:spPr>
        <p:txBody>
          <a:bodyPr wrap="none" anchor="ctr"/>
          <a:lstStyle/>
          <a:p>
            <a:endParaRPr lang="en-US"/>
          </a:p>
        </p:txBody>
      </p:sp>
      <p:grpSp>
        <p:nvGrpSpPr>
          <p:cNvPr id="14360" name="Group 24"/>
          <p:cNvGrpSpPr>
            <a:grpSpLocks/>
          </p:cNvGrpSpPr>
          <p:nvPr/>
        </p:nvGrpSpPr>
        <p:grpSpPr bwMode="auto">
          <a:xfrm>
            <a:off x="4572000" y="1895475"/>
            <a:ext cx="617538" cy="3197225"/>
            <a:chOff x="2728" y="1922"/>
            <a:chExt cx="389" cy="2014"/>
          </a:xfrm>
        </p:grpSpPr>
        <p:sp>
          <p:nvSpPr>
            <p:cNvPr id="14364" name="Text Box 25"/>
            <p:cNvSpPr txBox="1">
              <a:spLocks noChangeArrowheads="1"/>
            </p:cNvSpPr>
            <p:nvPr/>
          </p:nvSpPr>
          <p:spPr bwMode="auto">
            <a:xfrm>
              <a:off x="2728" y="3724"/>
              <a:ext cx="389" cy="212"/>
            </a:xfrm>
            <a:prstGeom prst="rect">
              <a:avLst/>
            </a:prstGeom>
            <a:noFill/>
            <a:ln w="9525">
              <a:noFill/>
              <a:miter lim="800000"/>
              <a:headEnd/>
              <a:tailEnd/>
            </a:ln>
          </p:spPr>
          <p:txBody>
            <a:bodyPr wrap="none" lIns="91420" tIns="45710" rIns="91420" bIns="45710">
              <a:spAutoFit/>
            </a:bodyPr>
            <a:lstStyle/>
            <a:p>
              <a:pPr eaLnBrk="0" hangingPunct="0"/>
              <a:r>
                <a:rPr lang="en-US" sz="1600">
                  <a:latin typeface="Arial Narrow" pitchFamily="34" charset="0"/>
                  <a:cs typeface="Times New Roman" pitchFamily="18" charset="0"/>
                </a:rPr>
                <a:t>-1.5%</a:t>
              </a:r>
            </a:p>
          </p:txBody>
        </p:sp>
        <p:sp>
          <p:nvSpPr>
            <p:cNvPr id="14365" name="Text Box 26"/>
            <p:cNvSpPr txBox="1">
              <a:spLocks noChangeArrowheads="1"/>
            </p:cNvSpPr>
            <p:nvPr/>
          </p:nvSpPr>
          <p:spPr bwMode="auto">
            <a:xfrm>
              <a:off x="2850" y="2951"/>
              <a:ext cx="267" cy="212"/>
            </a:xfrm>
            <a:prstGeom prst="rect">
              <a:avLst/>
            </a:prstGeom>
            <a:noFill/>
            <a:ln w="9525">
              <a:noFill/>
              <a:miter lim="800000"/>
              <a:headEnd/>
              <a:tailEnd/>
            </a:ln>
          </p:spPr>
          <p:txBody>
            <a:bodyPr wrap="none" lIns="91420" tIns="45710" rIns="91420" bIns="45710">
              <a:spAutoFit/>
            </a:bodyPr>
            <a:lstStyle/>
            <a:p>
              <a:pPr eaLnBrk="0" hangingPunct="0"/>
              <a:r>
                <a:rPr lang="en-US" sz="1600">
                  <a:latin typeface="Arial Narrow" pitchFamily="34" charset="0"/>
                  <a:cs typeface="Times New Roman" pitchFamily="18" charset="0"/>
                </a:rPr>
                <a:t>0%</a:t>
              </a:r>
            </a:p>
          </p:txBody>
        </p:sp>
        <p:sp>
          <p:nvSpPr>
            <p:cNvPr id="14366" name="Text Box 27"/>
            <p:cNvSpPr txBox="1">
              <a:spLocks noChangeArrowheads="1"/>
            </p:cNvSpPr>
            <p:nvPr/>
          </p:nvSpPr>
          <p:spPr bwMode="auto">
            <a:xfrm>
              <a:off x="2850" y="2436"/>
              <a:ext cx="267" cy="212"/>
            </a:xfrm>
            <a:prstGeom prst="rect">
              <a:avLst/>
            </a:prstGeom>
            <a:noFill/>
            <a:ln w="9525">
              <a:noFill/>
              <a:miter lim="800000"/>
              <a:headEnd/>
              <a:tailEnd/>
            </a:ln>
          </p:spPr>
          <p:txBody>
            <a:bodyPr wrap="none" lIns="91420" tIns="45710" rIns="91420" bIns="45710">
              <a:spAutoFit/>
            </a:bodyPr>
            <a:lstStyle/>
            <a:p>
              <a:pPr eaLnBrk="0" hangingPunct="0"/>
              <a:r>
                <a:rPr lang="en-US" sz="1600">
                  <a:latin typeface="Arial Narrow" pitchFamily="34" charset="0"/>
                  <a:cs typeface="Times New Roman" pitchFamily="18" charset="0"/>
                </a:rPr>
                <a:t>1%</a:t>
              </a:r>
            </a:p>
          </p:txBody>
        </p:sp>
        <p:sp>
          <p:nvSpPr>
            <p:cNvPr id="14367" name="Text Box 28"/>
            <p:cNvSpPr txBox="1">
              <a:spLocks noChangeArrowheads="1"/>
            </p:cNvSpPr>
            <p:nvPr/>
          </p:nvSpPr>
          <p:spPr bwMode="auto">
            <a:xfrm>
              <a:off x="2850" y="1922"/>
              <a:ext cx="267" cy="212"/>
            </a:xfrm>
            <a:prstGeom prst="rect">
              <a:avLst/>
            </a:prstGeom>
            <a:noFill/>
            <a:ln w="9525">
              <a:noFill/>
              <a:miter lim="800000"/>
              <a:headEnd/>
              <a:tailEnd/>
            </a:ln>
          </p:spPr>
          <p:txBody>
            <a:bodyPr wrap="none" lIns="91420" tIns="45710" rIns="91420" bIns="45710">
              <a:spAutoFit/>
            </a:bodyPr>
            <a:lstStyle/>
            <a:p>
              <a:pPr eaLnBrk="0" hangingPunct="0"/>
              <a:r>
                <a:rPr lang="en-US" sz="1600">
                  <a:latin typeface="Arial Narrow" pitchFamily="34" charset="0"/>
                  <a:cs typeface="Times New Roman" pitchFamily="18" charset="0"/>
                </a:rPr>
                <a:t>2%</a:t>
              </a:r>
            </a:p>
          </p:txBody>
        </p:sp>
        <p:sp>
          <p:nvSpPr>
            <p:cNvPr id="14368" name="Text Box 29"/>
            <p:cNvSpPr txBox="1">
              <a:spLocks noChangeArrowheads="1"/>
            </p:cNvSpPr>
            <p:nvPr/>
          </p:nvSpPr>
          <p:spPr bwMode="auto">
            <a:xfrm>
              <a:off x="2763" y="2179"/>
              <a:ext cx="354" cy="212"/>
            </a:xfrm>
            <a:prstGeom prst="rect">
              <a:avLst/>
            </a:prstGeom>
            <a:noFill/>
            <a:ln w="9525">
              <a:noFill/>
              <a:miter lim="800000"/>
              <a:headEnd/>
              <a:tailEnd/>
            </a:ln>
          </p:spPr>
          <p:txBody>
            <a:bodyPr wrap="none" lIns="91420" tIns="45710" rIns="91420" bIns="45710">
              <a:spAutoFit/>
            </a:bodyPr>
            <a:lstStyle/>
            <a:p>
              <a:pPr eaLnBrk="0" hangingPunct="0"/>
              <a:r>
                <a:rPr lang="en-US" sz="1600">
                  <a:latin typeface="Arial Narrow" pitchFamily="34" charset="0"/>
                  <a:cs typeface="Times New Roman" pitchFamily="18" charset="0"/>
                </a:rPr>
                <a:t>1.5%</a:t>
              </a:r>
            </a:p>
          </p:txBody>
        </p:sp>
        <p:sp>
          <p:nvSpPr>
            <p:cNvPr id="14369" name="Text Box 30"/>
            <p:cNvSpPr txBox="1">
              <a:spLocks noChangeArrowheads="1"/>
            </p:cNvSpPr>
            <p:nvPr/>
          </p:nvSpPr>
          <p:spPr bwMode="auto">
            <a:xfrm>
              <a:off x="2728" y="3209"/>
              <a:ext cx="389" cy="212"/>
            </a:xfrm>
            <a:prstGeom prst="rect">
              <a:avLst/>
            </a:prstGeom>
            <a:noFill/>
            <a:ln w="9525">
              <a:noFill/>
              <a:miter lim="800000"/>
              <a:headEnd/>
              <a:tailEnd/>
            </a:ln>
          </p:spPr>
          <p:txBody>
            <a:bodyPr wrap="none" lIns="91420" tIns="45710" rIns="91420" bIns="45710">
              <a:spAutoFit/>
            </a:bodyPr>
            <a:lstStyle/>
            <a:p>
              <a:pPr eaLnBrk="0" hangingPunct="0"/>
              <a:r>
                <a:rPr lang="en-US" sz="1600">
                  <a:latin typeface="Arial Narrow" pitchFamily="34" charset="0"/>
                  <a:cs typeface="Times New Roman" pitchFamily="18" charset="0"/>
                </a:rPr>
                <a:t>-0.5%</a:t>
              </a:r>
            </a:p>
          </p:txBody>
        </p:sp>
        <p:sp>
          <p:nvSpPr>
            <p:cNvPr id="14370" name="Text Box 31"/>
            <p:cNvSpPr txBox="1">
              <a:spLocks noChangeArrowheads="1"/>
            </p:cNvSpPr>
            <p:nvPr/>
          </p:nvSpPr>
          <p:spPr bwMode="auto">
            <a:xfrm>
              <a:off x="2728" y="3466"/>
              <a:ext cx="389" cy="212"/>
            </a:xfrm>
            <a:prstGeom prst="rect">
              <a:avLst/>
            </a:prstGeom>
            <a:noFill/>
            <a:ln w="9525">
              <a:noFill/>
              <a:miter lim="800000"/>
              <a:headEnd/>
              <a:tailEnd/>
            </a:ln>
          </p:spPr>
          <p:txBody>
            <a:bodyPr wrap="none" lIns="91420" tIns="45710" rIns="91420" bIns="45710">
              <a:spAutoFit/>
            </a:bodyPr>
            <a:lstStyle/>
            <a:p>
              <a:pPr eaLnBrk="0" hangingPunct="0"/>
              <a:r>
                <a:rPr lang="en-US" sz="1600">
                  <a:latin typeface="Arial Narrow" pitchFamily="34" charset="0"/>
                  <a:cs typeface="Times New Roman" pitchFamily="18" charset="0"/>
                </a:rPr>
                <a:t>-1.0%</a:t>
              </a:r>
            </a:p>
          </p:txBody>
        </p:sp>
        <p:sp>
          <p:nvSpPr>
            <p:cNvPr id="14371" name="Text Box 32"/>
            <p:cNvSpPr txBox="1">
              <a:spLocks noChangeArrowheads="1"/>
            </p:cNvSpPr>
            <p:nvPr/>
          </p:nvSpPr>
          <p:spPr bwMode="auto">
            <a:xfrm>
              <a:off x="2763" y="2694"/>
              <a:ext cx="354" cy="212"/>
            </a:xfrm>
            <a:prstGeom prst="rect">
              <a:avLst/>
            </a:prstGeom>
            <a:noFill/>
            <a:ln w="9525">
              <a:noFill/>
              <a:miter lim="800000"/>
              <a:headEnd/>
              <a:tailEnd/>
            </a:ln>
          </p:spPr>
          <p:txBody>
            <a:bodyPr wrap="none" lIns="91420" tIns="45710" rIns="91420" bIns="45710">
              <a:spAutoFit/>
            </a:bodyPr>
            <a:lstStyle/>
            <a:p>
              <a:pPr eaLnBrk="0" hangingPunct="0"/>
              <a:r>
                <a:rPr lang="en-US" sz="1600">
                  <a:latin typeface="Arial Narrow" pitchFamily="34" charset="0"/>
                  <a:cs typeface="Times New Roman" pitchFamily="18" charset="0"/>
                </a:rPr>
                <a:t>0.5%</a:t>
              </a:r>
            </a:p>
          </p:txBody>
        </p:sp>
      </p:grpSp>
      <p:sp>
        <p:nvSpPr>
          <p:cNvPr id="14361" name="Text Box 33"/>
          <p:cNvSpPr txBox="1">
            <a:spLocks noChangeArrowheads="1"/>
          </p:cNvSpPr>
          <p:nvPr/>
        </p:nvSpPr>
        <p:spPr bwMode="auto">
          <a:xfrm>
            <a:off x="4800600" y="1339850"/>
            <a:ext cx="4114800" cy="446088"/>
          </a:xfrm>
          <a:prstGeom prst="rect">
            <a:avLst/>
          </a:prstGeom>
          <a:noFill/>
          <a:ln w="9525">
            <a:noFill/>
            <a:miter lim="800000"/>
            <a:headEnd/>
            <a:tailEnd/>
          </a:ln>
        </p:spPr>
        <p:txBody>
          <a:bodyPr lIns="91420" tIns="45710" rIns="91420" bIns="45710">
            <a:spAutoFit/>
          </a:bodyPr>
          <a:lstStyle/>
          <a:p>
            <a:pPr eaLnBrk="0" hangingPunct="0"/>
            <a:r>
              <a:rPr lang="en-US" sz="2400" b="1">
                <a:solidFill>
                  <a:schemeClr val="bg1"/>
                </a:solidFill>
                <a:latin typeface="Arial Narrow" pitchFamily="34" charset="0"/>
                <a:cs typeface="Times New Roman" pitchFamily="18" charset="0"/>
              </a:rPr>
              <a:t> </a:t>
            </a:r>
            <a:r>
              <a:rPr lang="en-US" sz="2400" b="1">
                <a:solidFill>
                  <a:schemeClr val="tx2"/>
                </a:solidFill>
                <a:latin typeface="Arial Narrow" pitchFamily="34" charset="0"/>
                <a:cs typeface="Times New Roman" pitchFamily="18" charset="0"/>
              </a:rPr>
              <a:t>Income per capita Growth Rate</a:t>
            </a:r>
            <a:endParaRPr lang="en-US" sz="2400" b="1">
              <a:solidFill>
                <a:schemeClr val="bg1"/>
              </a:solidFill>
              <a:latin typeface="Times New Roman" pitchFamily="18" charset="0"/>
              <a:cs typeface="Times New Roman" pitchFamily="18" charset="0"/>
            </a:endParaRPr>
          </a:p>
        </p:txBody>
      </p:sp>
      <p:sp>
        <p:nvSpPr>
          <p:cNvPr id="17442" name="Text Box 34"/>
          <p:cNvSpPr txBox="1">
            <a:spLocks noChangeArrowheads="1"/>
          </p:cNvSpPr>
          <p:nvPr/>
        </p:nvSpPr>
        <p:spPr bwMode="auto">
          <a:xfrm>
            <a:off x="1447800" y="5354638"/>
            <a:ext cx="6553200" cy="574675"/>
          </a:xfrm>
          <a:prstGeom prst="rect">
            <a:avLst/>
          </a:prstGeom>
          <a:noFill/>
          <a:ln w="9525">
            <a:noFill/>
            <a:miter lim="800000"/>
            <a:headEnd/>
            <a:tailEnd/>
          </a:ln>
          <a:effectLst/>
        </p:spPr>
        <p:txBody>
          <a:bodyPr lIns="91420" tIns="45710" rIns="91420" bIns="45710">
            <a:spAutoFit/>
          </a:bodyPr>
          <a:lstStyle/>
          <a:p>
            <a:pPr eaLnBrk="0" hangingPunct="0">
              <a:defRPr/>
            </a:pPr>
            <a:r>
              <a:rPr lang="en-US" sz="3200">
                <a:solidFill>
                  <a:schemeClr val="bg1"/>
                </a:solidFill>
                <a:effectLst>
                  <a:outerShdw blurRad="38100" dist="38100" dir="2700000" algn="tl">
                    <a:srgbClr val="C0C0C0"/>
                  </a:outerShdw>
                </a:effectLst>
                <a:latin typeface="Arial Narrow" pitchFamily="34" charset="0"/>
                <a:cs typeface="Times New Roman" pitchFamily="18" charset="0"/>
              </a:rPr>
              <a:t>	    </a:t>
            </a:r>
            <a:r>
              <a:rPr lang="en-US" sz="3200" b="1">
                <a:solidFill>
                  <a:schemeClr val="tx2"/>
                </a:solidFill>
                <a:effectLst>
                  <a:outerShdw blurRad="38100" dist="38100" dir="2700000" algn="tl">
                    <a:srgbClr val="C0C0C0"/>
                  </a:outerShdw>
                </a:effectLst>
                <a:latin typeface="Arial Narrow" pitchFamily="34" charset="0"/>
                <a:cs typeface="Times New Roman" pitchFamily="18" charset="0"/>
              </a:rPr>
              <a:t>Governance Quality</a:t>
            </a:r>
            <a:endParaRPr lang="en-US" sz="3200">
              <a:solidFill>
                <a:schemeClr val="bg1"/>
              </a:solidFill>
              <a:effectLst>
                <a:outerShdw blurRad="38100" dist="38100" dir="2700000" algn="tl">
                  <a:srgbClr val="C0C0C0"/>
                </a:outerShdw>
              </a:effectLst>
              <a:latin typeface="Arial Narrow" pitchFamily="34" charset="0"/>
              <a:cs typeface="Times New Roman" pitchFamily="18" charset="0"/>
            </a:endParaRPr>
          </a:p>
        </p:txBody>
      </p:sp>
      <p:sp>
        <p:nvSpPr>
          <p:cNvPr id="14363" name="Text Box 35"/>
          <p:cNvSpPr txBox="1">
            <a:spLocks noChangeArrowheads="1"/>
          </p:cNvSpPr>
          <p:nvPr/>
        </p:nvSpPr>
        <p:spPr bwMode="auto">
          <a:xfrm>
            <a:off x="381000" y="5857875"/>
            <a:ext cx="8915400" cy="488950"/>
          </a:xfrm>
          <a:prstGeom prst="rect">
            <a:avLst/>
          </a:prstGeom>
          <a:noFill/>
          <a:ln w="9525">
            <a:noFill/>
            <a:miter lim="800000"/>
            <a:headEnd/>
            <a:tailEnd/>
          </a:ln>
        </p:spPr>
        <p:txBody>
          <a:bodyPr lIns="91420" tIns="45710" rIns="91420" bIns="45710">
            <a:spAutoFit/>
          </a:bodyPr>
          <a:lstStyle/>
          <a:p>
            <a:pPr eaLnBrk="0" hangingPunct="0">
              <a:spcBef>
                <a:spcPct val="50000"/>
              </a:spcBef>
            </a:pPr>
            <a:r>
              <a:rPr lang="en-US" sz="1300">
                <a:solidFill>
                  <a:schemeClr val="tx2"/>
                </a:solidFill>
                <a:latin typeface="Times New Roman" pitchFamily="18" charset="0"/>
                <a:cs typeface="Times New Roman" pitchFamily="18" charset="0"/>
              </a:rPr>
              <a:t>Governance Quality measured by perception of 4000 firms in 67 countries on: (i) protection of property rights; (ii) judicial reliability; (iii) predictability of rules; (iv) control of corruption.  World Development Report Survey 1997</a:t>
            </a:r>
          </a:p>
        </p:txBody>
      </p:sp>
    </p:spTree>
  </p:cSld>
  <p:clrMapOvr>
    <a:masterClrMapping/>
  </p:clrMapOvr>
  <p:transition>
    <p:zoom/>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8" name="Rectangle 2"/>
          <p:cNvSpPr>
            <a:spLocks noGrp="1" noChangeArrowheads="1"/>
          </p:cNvSpPr>
          <p:nvPr>
            <p:ph type="title"/>
          </p:nvPr>
        </p:nvSpPr>
        <p:spPr>
          <a:xfrm>
            <a:off x="990600" y="304800"/>
            <a:ext cx="7312025" cy="765175"/>
          </a:xfrm>
        </p:spPr>
        <p:txBody>
          <a:bodyPr/>
          <a:lstStyle/>
          <a:p>
            <a:pPr eaLnBrk="1" hangingPunct="1">
              <a:defRPr/>
            </a:pPr>
            <a:r>
              <a:rPr lang="en-US" dirty="0" smtClean="0">
                <a:solidFill>
                  <a:schemeClr val="accent2">
                    <a:lumMod val="50000"/>
                  </a:schemeClr>
                </a:solidFill>
              </a:rPr>
              <a:t>Good governance is pro-poor</a:t>
            </a:r>
          </a:p>
        </p:txBody>
      </p:sp>
      <p:sp>
        <p:nvSpPr>
          <p:cNvPr id="1029" name="Text Box 3"/>
          <p:cNvSpPr txBox="1">
            <a:spLocks noChangeArrowheads="1"/>
          </p:cNvSpPr>
          <p:nvPr/>
        </p:nvSpPr>
        <p:spPr bwMode="auto">
          <a:xfrm>
            <a:off x="457200" y="6096000"/>
            <a:ext cx="4191000" cy="274638"/>
          </a:xfrm>
          <a:prstGeom prst="rect">
            <a:avLst/>
          </a:prstGeom>
          <a:noFill/>
          <a:ln w="9525">
            <a:noFill/>
            <a:miter lim="800000"/>
            <a:headEnd/>
            <a:tailEnd/>
          </a:ln>
        </p:spPr>
        <p:txBody>
          <a:bodyPr>
            <a:spAutoFit/>
          </a:bodyPr>
          <a:lstStyle/>
          <a:p>
            <a:pPr>
              <a:spcBef>
                <a:spcPct val="50000"/>
              </a:spcBef>
            </a:pPr>
            <a:r>
              <a:rPr lang="en-US" sz="1200">
                <a:cs typeface="Arial" charset="0"/>
              </a:rPr>
              <a:t>Source: Knack, 2002</a:t>
            </a:r>
          </a:p>
        </p:txBody>
      </p:sp>
      <p:grpSp>
        <p:nvGrpSpPr>
          <p:cNvPr id="2" name="Group 4"/>
          <p:cNvGrpSpPr>
            <a:grpSpLocks/>
          </p:cNvGrpSpPr>
          <p:nvPr/>
        </p:nvGrpSpPr>
        <p:grpSpPr bwMode="auto">
          <a:xfrm>
            <a:off x="0" y="1066800"/>
            <a:ext cx="9144000" cy="5365750"/>
            <a:chOff x="0" y="816"/>
            <a:chExt cx="5760" cy="3380"/>
          </a:xfrm>
        </p:grpSpPr>
        <p:graphicFrame>
          <p:nvGraphicFramePr>
            <p:cNvPr id="1026" name="Object 5"/>
            <p:cNvGraphicFramePr>
              <a:graphicFrameLocks noChangeAspect="1"/>
            </p:cNvGraphicFramePr>
            <p:nvPr/>
          </p:nvGraphicFramePr>
          <p:xfrm>
            <a:off x="3024" y="816"/>
            <a:ext cx="2736" cy="2472"/>
          </p:xfrm>
          <a:graphic>
            <a:graphicData uri="http://schemas.openxmlformats.org/presentationml/2006/ole">
              <p:oleObj spid="_x0000_s1026" name="Chart" r:id="rId4" imgW="6115151" imgH="5486332" progId="MSGraph.Chart.8">
                <p:embed followColorScheme="full"/>
              </p:oleObj>
            </a:graphicData>
          </a:graphic>
        </p:graphicFrame>
        <p:sp>
          <p:nvSpPr>
            <p:cNvPr id="1054" name="Text Box 6"/>
            <p:cNvSpPr txBox="1">
              <a:spLocks noChangeArrowheads="1"/>
            </p:cNvSpPr>
            <p:nvPr/>
          </p:nvSpPr>
          <p:spPr bwMode="auto">
            <a:xfrm rot="-5400000">
              <a:off x="4069" y="2506"/>
              <a:ext cx="981" cy="2400"/>
            </a:xfrm>
            <a:prstGeom prst="rect">
              <a:avLst/>
            </a:prstGeom>
            <a:noFill/>
            <a:ln w="9525">
              <a:noFill/>
              <a:miter lim="800000"/>
              <a:headEnd/>
              <a:tailEnd/>
            </a:ln>
          </p:spPr>
          <p:txBody>
            <a:bodyPr vert="eaVert">
              <a:spAutoFit/>
            </a:bodyPr>
            <a:lstStyle/>
            <a:p>
              <a:pPr algn="ctr">
                <a:spcBef>
                  <a:spcPct val="50000"/>
                </a:spcBef>
              </a:pPr>
              <a:r>
                <a:rPr lang="en-US" b="1">
                  <a:cs typeface="Arial" charset="0"/>
                </a:rPr>
                <a:t>Reduction in the percentage of population living on less than $2/day due to the increase in the quality of governance (ICRG composite index)</a:t>
              </a:r>
            </a:p>
          </p:txBody>
        </p:sp>
        <p:graphicFrame>
          <p:nvGraphicFramePr>
            <p:cNvPr id="1027" name="Object 7"/>
            <p:cNvGraphicFramePr>
              <a:graphicFrameLocks noChangeAspect="1"/>
            </p:cNvGraphicFramePr>
            <p:nvPr/>
          </p:nvGraphicFramePr>
          <p:xfrm>
            <a:off x="0" y="887"/>
            <a:ext cx="3024" cy="2329"/>
          </p:xfrm>
          <a:graphic>
            <a:graphicData uri="http://schemas.openxmlformats.org/presentationml/2006/ole">
              <p:oleObj spid="_x0000_s1027" name="Chart" r:id="rId5" imgW="7067584" imgH="5657899" progId="MSGraph.Chart.8">
                <p:embed followColorScheme="full"/>
              </p:oleObj>
            </a:graphicData>
          </a:graphic>
        </p:graphicFrame>
        <p:sp>
          <p:nvSpPr>
            <p:cNvPr id="1055" name="Text Box 8"/>
            <p:cNvSpPr txBox="1">
              <a:spLocks noChangeArrowheads="1"/>
            </p:cNvSpPr>
            <p:nvPr/>
          </p:nvSpPr>
          <p:spPr bwMode="auto">
            <a:xfrm>
              <a:off x="192" y="3216"/>
              <a:ext cx="2928" cy="577"/>
            </a:xfrm>
            <a:prstGeom prst="rect">
              <a:avLst/>
            </a:prstGeom>
            <a:noFill/>
            <a:ln w="9525">
              <a:noFill/>
              <a:miter lim="800000"/>
              <a:headEnd/>
              <a:tailEnd/>
            </a:ln>
          </p:spPr>
          <p:txBody>
            <a:bodyPr>
              <a:spAutoFit/>
            </a:bodyPr>
            <a:lstStyle/>
            <a:p>
              <a:pPr>
                <a:spcBef>
                  <a:spcPct val="50000"/>
                </a:spcBef>
              </a:pPr>
              <a:r>
                <a:rPr lang="en-US" b="1">
                  <a:cs typeface="Arial" charset="0"/>
                </a:rPr>
                <a:t>Additional annual income growth due to an increase in the quality of governance (ICRG composite index) by 1 point</a:t>
              </a:r>
            </a:p>
          </p:txBody>
        </p:sp>
      </p:grpSp>
      <p:grpSp>
        <p:nvGrpSpPr>
          <p:cNvPr id="1031" name="Group 9"/>
          <p:cNvGrpSpPr>
            <a:grpSpLocks/>
          </p:cNvGrpSpPr>
          <p:nvPr/>
        </p:nvGrpSpPr>
        <p:grpSpPr bwMode="auto">
          <a:xfrm rot="3132723">
            <a:off x="8096250" y="19051"/>
            <a:ext cx="896937" cy="1198562"/>
            <a:chOff x="4704" y="720"/>
            <a:chExt cx="720" cy="924"/>
          </a:xfrm>
        </p:grpSpPr>
        <p:sp>
          <p:nvSpPr>
            <p:cNvPr id="1033" name="Freeform 10"/>
            <p:cNvSpPr>
              <a:spLocks/>
            </p:cNvSpPr>
            <p:nvPr/>
          </p:nvSpPr>
          <p:spPr bwMode="auto">
            <a:xfrm>
              <a:off x="4718" y="879"/>
              <a:ext cx="364" cy="536"/>
            </a:xfrm>
            <a:custGeom>
              <a:avLst/>
              <a:gdLst>
                <a:gd name="T0" fmla="*/ 65 w 466"/>
                <a:gd name="T1" fmla="*/ 45 h 648"/>
                <a:gd name="T2" fmla="*/ 62 w 466"/>
                <a:gd name="T3" fmla="*/ 34 h 648"/>
                <a:gd name="T4" fmla="*/ 57 w 466"/>
                <a:gd name="T5" fmla="*/ 0 h 648"/>
                <a:gd name="T6" fmla="*/ 43 w 466"/>
                <a:gd name="T7" fmla="*/ 20 h 648"/>
                <a:gd name="T8" fmla="*/ 41 w 466"/>
                <a:gd name="T9" fmla="*/ 28 h 648"/>
                <a:gd name="T10" fmla="*/ 40 w 466"/>
                <a:gd name="T11" fmla="*/ 37 h 648"/>
                <a:gd name="T12" fmla="*/ 37 w 466"/>
                <a:gd name="T13" fmla="*/ 40 h 648"/>
                <a:gd name="T14" fmla="*/ 34 w 466"/>
                <a:gd name="T15" fmla="*/ 44 h 648"/>
                <a:gd name="T16" fmla="*/ 27 w 466"/>
                <a:gd name="T17" fmla="*/ 38 h 648"/>
                <a:gd name="T18" fmla="*/ 25 w 466"/>
                <a:gd name="T19" fmla="*/ 61 h 648"/>
                <a:gd name="T20" fmla="*/ 23 w 466"/>
                <a:gd name="T21" fmla="*/ 71 h 648"/>
                <a:gd name="T22" fmla="*/ 22 w 466"/>
                <a:gd name="T23" fmla="*/ 72 h 648"/>
                <a:gd name="T24" fmla="*/ 9 w 466"/>
                <a:gd name="T25" fmla="*/ 65 h 648"/>
                <a:gd name="T26" fmla="*/ 2 w 466"/>
                <a:gd name="T27" fmla="*/ 80 h 648"/>
                <a:gd name="T28" fmla="*/ 4 w 466"/>
                <a:gd name="T29" fmla="*/ 107 h 648"/>
                <a:gd name="T30" fmla="*/ 18 w 466"/>
                <a:gd name="T31" fmla="*/ 130 h 648"/>
                <a:gd name="T32" fmla="*/ 22 w 466"/>
                <a:gd name="T33" fmla="*/ 156 h 648"/>
                <a:gd name="T34" fmla="*/ 35 w 466"/>
                <a:gd name="T35" fmla="*/ 175 h 648"/>
                <a:gd name="T36" fmla="*/ 37 w 466"/>
                <a:gd name="T37" fmla="*/ 185 h 648"/>
                <a:gd name="T38" fmla="*/ 41 w 466"/>
                <a:gd name="T39" fmla="*/ 196 h 648"/>
                <a:gd name="T40" fmla="*/ 42 w 466"/>
                <a:gd name="T41" fmla="*/ 199 h 648"/>
                <a:gd name="T42" fmla="*/ 46 w 466"/>
                <a:gd name="T43" fmla="*/ 203 h 648"/>
                <a:gd name="T44" fmla="*/ 48 w 466"/>
                <a:gd name="T45" fmla="*/ 208 h 648"/>
                <a:gd name="T46" fmla="*/ 49 w 466"/>
                <a:gd name="T47" fmla="*/ 208 h 648"/>
                <a:gd name="T48" fmla="*/ 53 w 466"/>
                <a:gd name="T49" fmla="*/ 202 h 648"/>
                <a:gd name="T50" fmla="*/ 59 w 466"/>
                <a:gd name="T51" fmla="*/ 193 h 648"/>
                <a:gd name="T52" fmla="*/ 60 w 466"/>
                <a:gd name="T53" fmla="*/ 189 h 648"/>
                <a:gd name="T54" fmla="*/ 62 w 466"/>
                <a:gd name="T55" fmla="*/ 184 h 648"/>
                <a:gd name="T56" fmla="*/ 64 w 466"/>
                <a:gd name="T57" fmla="*/ 178 h 648"/>
                <a:gd name="T58" fmla="*/ 67 w 466"/>
                <a:gd name="T59" fmla="*/ 175 h 648"/>
                <a:gd name="T60" fmla="*/ 68 w 466"/>
                <a:gd name="T61" fmla="*/ 175 h 648"/>
                <a:gd name="T62" fmla="*/ 74 w 466"/>
                <a:gd name="T63" fmla="*/ 177 h 648"/>
                <a:gd name="T64" fmla="*/ 77 w 466"/>
                <a:gd name="T65" fmla="*/ 180 h 648"/>
                <a:gd name="T66" fmla="*/ 86 w 466"/>
                <a:gd name="T67" fmla="*/ 180 h 648"/>
                <a:gd name="T68" fmla="*/ 96 w 466"/>
                <a:gd name="T69" fmla="*/ 181 h 648"/>
                <a:gd name="T70" fmla="*/ 105 w 466"/>
                <a:gd name="T71" fmla="*/ 182 h 648"/>
                <a:gd name="T72" fmla="*/ 105 w 466"/>
                <a:gd name="T73" fmla="*/ 180 h 648"/>
                <a:gd name="T74" fmla="*/ 103 w 466"/>
                <a:gd name="T75" fmla="*/ 172 h 648"/>
                <a:gd name="T76" fmla="*/ 99 w 466"/>
                <a:gd name="T77" fmla="*/ 162 h 648"/>
                <a:gd name="T78" fmla="*/ 99 w 466"/>
                <a:gd name="T79" fmla="*/ 161 h 648"/>
                <a:gd name="T80" fmla="*/ 87 w 466"/>
                <a:gd name="T81" fmla="*/ 152 h 648"/>
                <a:gd name="T82" fmla="*/ 78 w 466"/>
                <a:gd name="T83" fmla="*/ 136 h 648"/>
                <a:gd name="T84" fmla="*/ 82 w 466"/>
                <a:gd name="T85" fmla="*/ 115 h 648"/>
                <a:gd name="T86" fmla="*/ 93 w 466"/>
                <a:gd name="T87" fmla="*/ 101 h 648"/>
                <a:gd name="T88" fmla="*/ 93 w 466"/>
                <a:gd name="T89" fmla="*/ 84 h 648"/>
                <a:gd name="T90" fmla="*/ 84 w 466"/>
                <a:gd name="T91" fmla="*/ 61 h 648"/>
                <a:gd name="T92" fmla="*/ 66 w 466"/>
                <a:gd name="T93" fmla="*/ 65 h 64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466"/>
                <a:gd name="T142" fmla="*/ 0 h 648"/>
                <a:gd name="T143" fmla="*/ 466 w 466"/>
                <a:gd name="T144" fmla="*/ 648 h 648"/>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466" h="648">
                  <a:moveTo>
                    <a:pt x="274" y="178"/>
                  </a:moveTo>
                  <a:lnTo>
                    <a:pt x="286" y="138"/>
                  </a:lnTo>
                  <a:lnTo>
                    <a:pt x="264" y="128"/>
                  </a:lnTo>
                  <a:lnTo>
                    <a:pt x="272" y="108"/>
                  </a:lnTo>
                  <a:lnTo>
                    <a:pt x="276" y="26"/>
                  </a:lnTo>
                  <a:lnTo>
                    <a:pt x="252" y="0"/>
                  </a:lnTo>
                  <a:lnTo>
                    <a:pt x="220" y="72"/>
                  </a:lnTo>
                  <a:lnTo>
                    <a:pt x="188" y="62"/>
                  </a:lnTo>
                  <a:lnTo>
                    <a:pt x="182" y="88"/>
                  </a:lnTo>
                  <a:lnTo>
                    <a:pt x="178" y="106"/>
                  </a:lnTo>
                  <a:lnTo>
                    <a:pt x="174" y="118"/>
                  </a:lnTo>
                  <a:lnTo>
                    <a:pt x="168" y="124"/>
                  </a:lnTo>
                  <a:lnTo>
                    <a:pt x="158" y="130"/>
                  </a:lnTo>
                  <a:lnTo>
                    <a:pt x="146" y="136"/>
                  </a:lnTo>
                  <a:lnTo>
                    <a:pt x="118" y="120"/>
                  </a:lnTo>
                  <a:lnTo>
                    <a:pt x="108" y="190"/>
                  </a:lnTo>
                  <a:lnTo>
                    <a:pt x="104" y="212"/>
                  </a:lnTo>
                  <a:lnTo>
                    <a:pt x="100" y="222"/>
                  </a:lnTo>
                  <a:lnTo>
                    <a:pt x="100" y="224"/>
                  </a:lnTo>
                  <a:lnTo>
                    <a:pt x="96" y="224"/>
                  </a:lnTo>
                  <a:lnTo>
                    <a:pt x="40" y="204"/>
                  </a:lnTo>
                  <a:lnTo>
                    <a:pt x="0" y="214"/>
                  </a:lnTo>
                  <a:lnTo>
                    <a:pt x="8" y="248"/>
                  </a:lnTo>
                  <a:lnTo>
                    <a:pt x="20" y="322"/>
                  </a:lnTo>
                  <a:lnTo>
                    <a:pt x="18" y="334"/>
                  </a:lnTo>
                  <a:lnTo>
                    <a:pt x="34" y="386"/>
                  </a:lnTo>
                  <a:lnTo>
                    <a:pt x="80" y="406"/>
                  </a:lnTo>
                  <a:lnTo>
                    <a:pt x="106" y="432"/>
                  </a:lnTo>
                  <a:lnTo>
                    <a:pt x="96" y="484"/>
                  </a:lnTo>
                  <a:lnTo>
                    <a:pt x="126" y="560"/>
                  </a:lnTo>
                  <a:lnTo>
                    <a:pt x="152" y="546"/>
                  </a:lnTo>
                  <a:lnTo>
                    <a:pt x="164" y="580"/>
                  </a:lnTo>
                  <a:lnTo>
                    <a:pt x="174" y="604"/>
                  </a:lnTo>
                  <a:lnTo>
                    <a:pt x="180" y="612"/>
                  </a:lnTo>
                  <a:lnTo>
                    <a:pt x="186" y="618"/>
                  </a:lnTo>
                  <a:lnTo>
                    <a:pt x="194" y="624"/>
                  </a:lnTo>
                  <a:lnTo>
                    <a:pt x="204" y="636"/>
                  </a:lnTo>
                  <a:lnTo>
                    <a:pt x="212" y="646"/>
                  </a:lnTo>
                  <a:lnTo>
                    <a:pt x="216" y="648"/>
                  </a:lnTo>
                  <a:lnTo>
                    <a:pt x="218" y="648"/>
                  </a:lnTo>
                  <a:lnTo>
                    <a:pt x="224" y="640"/>
                  </a:lnTo>
                  <a:lnTo>
                    <a:pt x="234" y="630"/>
                  </a:lnTo>
                  <a:lnTo>
                    <a:pt x="248" y="616"/>
                  </a:lnTo>
                  <a:lnTo>
                    <a:pt x="260" y="602"/>
                  </a:lnTo>
                  <a:lnTo>
                    <a:pt x="264" y="592"/>
                  </a:lnTo>
                  <a:lnTo>
                    <a:pt x="270" y="574"/>
                  </a:lnTo>
                  <a:lnTo>
                    <a:pt x="276" y="566"/>
                  </a:lnTo>
                  <a:lnTo>
                    <a:pt x="282" y="556"/>
                  </a:lnTo>
                  <a:lnTo>
                    <a:pt x="292" y="548"/>
                  </a:lnTo>
                  <a:lnTo>
                    <a:pt x="296" y="546"/>
                  </a:lnTo>
                  <a:lnTo>
                    <a:pt x="302" y="544"/>
                  </a:lnTo>
                  <a:lnTo>
                    <a:pt x="314" y="546"/>
                  </a:lnTo>
                  <a:lnTo>
                    <a:pt x="326" y="552"/>
                  </a:lnTo>
                  <a:lnTo>
                    <a:pt x="342" y="562"/>
                  </a:lnTo>
                  <a:lnTo>
                    <a:pt x="368" y="576"/>
                  </a:lnTo>
                  <a:lnTo>
                    <a:pt x="378" y="562"/>
                  </a:lnTo>
                  <a:lnTo>
                    <a:pt x="424" y="566"/>
                  </a:lnTo>
                  <a:lnTo>
                    <a:pt x="446" y="568"/>
                  </a:lnTo>
                  <a:lnTo>
                    <a:pt x="460" y="568"/>
                  </a:lnTo>
                  <a:lnTo>
                    <a:pt x="466" y="566"/>
                  </a:lnTo>
                  <a:lnTo>
                    <a:pt x="466" y="564"/>
                  </a:lnTo>
                  <a:lnTo>
                    <a:pt x="454" y="534"/>
                  </a:lnTo>
                  <a:lnTo>
                    <a:pt x="444" y="516"/>
                  </a:lnTo>
                  <a:lnTo>
                    <a:pt x="438" y="508"/>
                  </a:lnTo>
                  <a:lnTo>
                    <a:pt x="434" y="504"/>
                  </a:lnTo>
                  <a:lnTo>
                    <a:pt x="406" y="490"/>
                  </a:lnTo>
                  <a:lnTo>
                    <a:pt x="384" y="478"/>
                  </a:lnTo>
                  <a:lnTo>
                    <a:pt x="406" y="450"/>
                  </a:lnTo>
                  <a:lnTo>
                    <a:pt x="344" y="428"/>
                  </a:lnTo>
                  <a:lnTo>
                    <a:pt x="340" y="388"/>
                  </a:lnTo>
                  <a:lnTo>
                    <a:pt x="358" y="358"/>
                  </a:lnTo>
                  <a:lnTo>
                    <a:pt x="406" y="350"/>
                  </a:lnTo>
                  <a:lnTo>
                    <a:pt x="406" y="316"/>
                  </a:lnTo>
                  <a:lnTo>
                    <a:pt x="414" y="300"/>
                  </a:lnTo>
                  <a:lnTo>
                    <a:pt x="406" y="262"/>
                  </a:lnTo>
                  <a:lnTo>
                    <a:pt x="436" y="192"/>
                  </a:lnTo>
                  <a:lnTo>
                    <a:pt x="368" y="194"/>
                  </a:lnTo>
                  <a:lnTo>
                    <a:pt x="352" y="182"/>
                  </a:lnTo>
                  <a:lnTo>
                    <a:pt x="288" y="202"/>
                  </a:lnTo>
                  <a:lnTo>
                    <a:pt x="274" y="178"/>
                  </a:lnTo>
                  <a:close/>
                </a:path>
              </a:pathLst>
            </a:custGeom>
            <a:solidFill>
              <a:srgbClr val="FD4B1A"/>
            </a:solidFill>
            <a:ln w="9525">
              <a:noFill/>
              <a:round/>
              <a:headEnd/>
              <a:tailEnd/>
            </a:ln>
          </p:spPr>
          <p:txBody>
            <a:bodyPr/>
            <a:lstStyle/>
            <a:p>
              <a:endParaRPr lang="en-US"/>
            </a:p>
          </p:txBody>
        </p:sp>
        <p:sp>
          <p:nvSpPr>
            <p:cNvPr id="1034" name="Freeform 11"/>
            <p:cNvSpPr>
              <a:spLocks/>
            </p:cNvSpPr>
            <p:nvPr/>
          </p:nvSpPr>
          <p:spPr bwMode="auto">
            <a:xfrm>
              <a:off x="4807" y="1288"/>
              <a:ext cx="122" cy="131"/>
            </a:xfrm>
            <a:custGeom>
              <a:avLst/>
              <a:gdLst>
                <a:gd name="T0" fmla="*/ 0 w 156"/>
                <a:gd name="T1" fmla="*/ 8 h 158"/>
                <a:gd name="T2" fmla="*/ 0 w 156"/>
                <a:gd name="T3" fmla="*/ 8 h 158"/>
                <a:gd name="T4" fmla="*/ 2 w 156"/>
                <a:gd name="T5" fmla="*/ 15 h 158"/>
                <a:gd name="T6" fmla="*/ 2 w 156"/>
                <a:gd name="T7" fmla="*/ 20 h 158"/>
                <a:gd name="T8" fmla="*/ 2 w 156"/>
                <a:gd name="T9" fmla="*/ 22 h 158"/>
                <a:gd name="T10" fmla="*/ 2 w 156"/>
                <a:gd name="T11" fmla="*/ 22 h 158"/>
                <a:gd name="T12" fmla="*/ 2 w 156"/>
                <a:gd name="T13" fmla="*/ 22 h 158"/>
                <a:gd name="T14" fmla="*/ 9 w 156"/>
                <a:gd name="T15" fmla="*/ 18 h 158"/>
                <a:gd name="T16" fmla="*/ 10 w 156"/>
                <a:gd name="T17" fmla="*/ 29 h 158"/>
                <a:gd name="T18" fmla="*/ 15 w 156"/>
                <a:gd name="T19" fmla="*/ 36 h 158"/>
                <a:gd name="T20" fmla="*/ 15 w 156"/>
                <a:gd name="T21" fmla="*/ 36 h 158"/>
                <a:gd name="T22" fmla="*/ 18 w 156"/>
                <a:gd name="T23" fmla="*/ 45 h 158"/>
                <a:gd name="T24" fmla="*/ 20 w 156"/>
                <a:gd name="T25" fmla="*/ 49 h 158"/>
                <a:gd name="T26" fmla="*/ 21 w 156"/>
                <a:gd name="T27" fmla="*/ 51 h 158"/>
                <a:gd name="T28" fmla="*/ 22 w 156"/>
                <a:gd name="T29" fmla="*/ 51 h 158"/>
                <a:gd name="T30" fmla="*/ 22 w 156"/>
                <a:gd name="T31" fmla="*/ 51 h 158"/>
                <a:gd name="T32" fmla="*/ 23 w 156"/>
                <a:gd name="T33" fmla="*/ 49 h 158"/>
                <a:gd name="T34" fmla="*/ 25 w 156"/>
                <a:gd name="T35" fmla="*/ 46 h 158"/>
                <a:gd name="T36" fmla="*/ 27 w 156"/>
                <a:gd name="T37" fmla="*/ 42 h 158"/>
                <a:gd name="T38" fmla="*/ 27 w 156"/>
                <a:gd name="T39" fmla="*/ 42 h 158"/>
                <a:gd name="T40" fmla="*/ 34 w 156"/>
                <a:gd name="T41" fmla="*/ 36 h 158"/>
                <a:gd name="T42" fmla="*/ 35 w 156"/>
                <a:gd name="T43" fmla="*/ 26 h 158"/>
                <a:gd name="T44" fmla="*/ 35 w 156"/>
                <a:gd name="T45" fmla="*/ 26 h 158"/>
                <a:gd name="T46" fmla="*/ 27 w 156"/>
                <a:gd name="T47" fmla="*/ 27 h 158"/>
                <a:gd name="T48" fmla="*/ 27 w 156"/>
                <a:gd name="T49" fmla="*/ 27 h 158"/>
                <a:gd name="T50" fmla="*/ 23 w 156"/>
                <a:gd name="T51" fmla="*/ 27 h 158"/>
                <a:gd name="T52" fmla="*/ 20 w 156"/>
                <a:gd name="T53" fmla="*/ 28 h 158"/>
                <a:gd name="T54" fmla="*/ 19 w 156"/>
                <a:gd name="T55" fmla="*/ 27 h 158"/>
                <a:gd name="T56" fmla="*/ 18 w 156"/>
                <a:gd name="T57" fmla="*/ 27 h 158"/>
                <a:gd name="T58" fmla="*/ 16 w 156"/>
                <a:gd name="T59" fmla="*/ 27 h 158"/>
                <a:gd name="T60" fmla="*/ 16 w 156"/>
                <a:gd name="T61" fmla="*/ 25 h 158"/>
                <a:gd name="T62" fmla="*/ 16 w 156"/>
                <a:gd name="T63" fmla="*/ 25 h 158"/>
                <a:gd name="T64" fmla="*/ 13 w 156"/>
                <a:gd name="T65" fmla="*/ 16 h 158"/>
                <a:gd name="T66" fmla="*/ 10 w 156"/>
                <a:gd name="T67" fmla="*/ 11 h 158"/>
                <a:gd name="T68" fmla="*/ 5 w 156"/>
                <a:gd name="T69" fmla="*/ 11 h 158"/>
                <a:gd name="T70" fmla="*/ 0 w 156"/>
                <a:gd name="T71" fmla="*/ 0 h 158"/>
                <a:gd name="T72" fmla="*/ 0 w 156"/>
                <a:gd name="T73" fmla="*/ 8 h 15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56"/>
                <a:gd name="T112" fmla="*/ 0 h 158"/>
                <a:gd name="T113" fmla="*/ 156 w 156"/>
                <a:gd name="T114" fmla="*/ 158 h 158"/>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56" h="158">
                  <a:moveTo>
                    <a:pt x="0" y="24"/>
                  </a:moveTo>
                  <a:lnTo>
                    <a:pt x="0" y="24"/>
                  </a:lnTo>
                  <a:lnTo>
                    <a:pt x="4" y="48"/>
                  </a:lnTo>
                  <a:lnTo>
                    <a:pt x="8" y="62"/>
                  </a:lnTo>
                  <a:lnTo>
                    <a:pt x="10" y="66"/>
                  </a:lnTo>
                  <a:lnTo>
                    <a:pt x="12" y="68"/>
                  </a:lnTo>
                  <a:lnTo>
                    <a:pt x="40" y="54"/>
                  </a:lnTo>
                  <a:lnTo>
                    <a:pt x="46" y="88"/>
                  </a:lnTo>
                  <a:lnTo>
                    <a:pt x="64" y="112"/>
                  </a:lnTo>
                  <a:lnTo>
                    <a:pt x="78" y="136"/>
                  </a:lnTo>
                  <a:lnTo>
                    <a:pt x="88" y="152"/>
                  </a:lnTo>
                  <a:lnTo>
                    <a:pt x="92" y="158"/>
                  </a:lnTo>
                  <a:lnTo>
                    <a:pt x="96" y="158"/>
                  </a:lnTo>
                  <a:lnTo>
                    <a:pt x="102" y="152"/>
                  </a:lnTo>
                  <a:lnTo>
                    <a:pt x="110" y="142"/>
                  </a:lnTo>
                  <a:lnTo>
                    <a:pt x="122" y="128"/>
                  </a:lnTo>
                  <a:lnTo>
                    <a:pt x="148" y="112"/>
                  </a:lnTo>
                  <a:lnTo>
                    <a:pt x="156" y="78"/>
                  </a:lnTo>
                  <a:lnTo>
                    <a:pt x="120" y="82"/>
                  </a:lnTo>
                  <a:lnTo>
                    <a:pt x="102" y="84"/>
                  </a:lnTo>
                  <a:lnTo>
                    <a:pt x="88" y="86"/>
                  </a:lnTo>
                  <a:lnTo>
                    <a:pt x="82" y="84"/>
                  </a:lnTo>
                  <a:lnTo>
                    <a:pt x="78" y="84"/>
                  </a:lnTo>
                  <a:lnTo>
                    <a:pt x="74" y="80"/>
                  </a:lnTo>
                  <a:lnTo>
                    <a:pt x="72" y="76"/>
                  </a:lnTo>
                  <a:lnTo>
                    <a:pt x="54" y="50"/>
                  </a:lnTo>
                  <a:lnTo>
                    <a:pt x="44" y="34"/>
                  </a:lnTo>
                  <a:lnTo>
                    <a:pt x="20" y="34"/>
                  </a:lnTo>
                  <a:lnTo>
                    <a:pt x="0" y="0"/>
                  </a:lnTo>
                  <a:lnTo>
                    <a:pt x="0" y="24"/>
                  </a:lnTo>
                  <a:close/>
                </a:path>
              </a:pathLst>
            </a:custGeom>
            <a:solidFill>
              <a:srgbClr val="C41200"/>
            </a:solidFill>
            <a:ln w="9525">
              <a:noFill/>
              <a:round/>
              <a:headEnd/>
              <a:tailEnd/>
            </a:ln>
          </p:spPr>
          <p:txBody>
            <a:bodyPr/>
            <a:lstStyle/>
            <a:p>
              <a:endParaRPr lang="en-US"/>
            </a:p>
          </p:txBody>
        </p:sp>
        <p:sp>
          <p:nvSpPr>
            <p:cNvPr id="1035" name="Freeform 12"/>
            <p:cNvSpPr>
              <a:spLocks/>
            </p:cNvSpPr>
            <p:nvPr/>
          </p:nvSpPr>
          <p:spPr bwMode="auto">
            <a:xfrm>
              <a:off x="4873" y="876"/>
              <a:ext cx="206" cy="480"/>
            </a:xfrm>
            <a:custGeom>
              <a:avLst/>
              <a:gdLst>
                <a:gd name="T0" fmla="*/ 8 w 264"/>
                <a:gd name="T1" fmla="*/ 30 h 580"/>
                <a:gd name="T2" fmla="*/ 9 w 264"/>
                <a:gd name="T3" fmla="*/ 31 h 580"/>
                <a:gd name="T4" fmla="*/ 9 w 264"/>
                <a:gd name="T5" fmla="*/ 32 h 580"/>
                <a:gd name="T6" fmla="*/ 2 w 264"/>
                <a:gd name="T7" fmla="*/ 54 h 580"/>
                <a:gd name="T8" fmla="*/ 9 w 264"/>
                <a:gd name="T9" fmla="*/ 61 h 580"/>
                <a:gd name="T10" fmla="*/ 7 w 264"/>
                <a:gd name="T11" fmla="*/ 68 h 580"/>
                <a:gd name="T12" fmla="*/ 8 w 264"/>
                <a:gd name="T13" fmla="*/ 77 h 580"/>
                <a:gd name="T14" fmla="*/ 18 w 264"/>
                <a:gd name="T15" fmla="*/ 74 h 580"/>
                <a:gd name="T16" fmla="*/ 20 w 264"/>
                <a:gd name="T17" fmla="*/ 77 h 580"/>
                <a:gd name="T18" fmla="*/ 14 w 264"/>
                <a:gd name="T19" fmla="*/ 81 h 580"/>
                <a:gd name="T20" fmla="*/ 14 w 264"/>
                <a:gd name="T21" fmla="*/ 82 h 580"/>
                <a:gd name="T22" fmla="*/ 32 w 264"/>
                <a:gd name="T23" fmla="*/ 78 h 580"/>
                <a:gd name="T24" fmla="*/ 25 w 264"/>
                <a:gd name="T25" fmla="*/ 105 h 580"/>
                <a:gd name="T26" fmla="*/ 25 w 264"/>
                <a:gd name="T27" fmla="*/ 115 h 580"/>
                <a:gd name="T28" fmla="*/ 29 w 264"/>
                <a:gd name="T29" fmla="*/ 144 h 580"/>
                <a:gd name="T30" fmla="*/ 28 w 264"/>
                <a:gd name="T31" fmla="*/ 146 h 580"/>
                <a:gd name="T32" fmla="*/ 29 w 264"/>
                <a:gd name="T33" fmla="*/ 149 h 580"/>
                <a:gd name="T34" fmla="*/ 36 w 264"/>
                <a:gd name="T35" fmla="*/ 161 h 580"/>
                <a:gd name="T36" fmla="*/ 43 w 264"/>
                <a:gd name="T37" fmla="*/ 167 h 580"/>
                <a:gd name="T38" fmla="*/ 44 w 264"/>
                <a:gd name="T39" fmla="*/ 169 h 580"/>
                <a:gd name="T40" fmla="*/ 29 w 264"/>
                <a:gd name="T41" fmla="*/ 169 h 580"/>
                <a:gd name="T42" fmla="*/ 24 w 264"/>
                <a:gd name="T43" fmla="*/ 175 h 580"/>
                <a:gd name="T44" fmla="*/ 37 w 264"/>
                <a:gd name="T45" fmla="*/ 186 h 580"/>
                <a:gd name="T46" fmla="*/ 43 w 264"/>
                <a:gd name="T47" fmla="*/ 182 h 580"/>
                <a:gd name="T48" fmla="*/ 54 w 264"/>
                <a:gd name="T49" fmla="*/ 181 h 580"/>
                <a:gd name="T50" fmla="*/ 59 w 264"/>
                <a:gd name="T51" fmla="*/ 181 h 580"/>
                <a:gd name="T52" fmla="*/ 59 w 264"/>
                <a:gd name="T53" fmla="*/ 180 h 580"/>
                <a:gd name="T54" fmla="*/ 55 w 264"/>
                <a:gd name="T55" fmla="*/ 169 h 580"/>
                <a:gd name="T56" fmla="*/ 45 w 264"/>
                <a:gd name="T57" fmla="*/ 145 h 580"/>
                <a:gd name="T58" fmla="*/ 32 w 264"/>
                <a:gd name="T59" fmla="*/ 140 h 580"/>
                <a:gd name="T60" fmla="*/ 32 w 264"/>
                <a:gd name="T61" fmla="*/ 136 h 580"/>
                <a:gd name="T62" fmla="*/ 34 w 264"/>
                <a:gd name="T63" fmla="*/ 121 h 580"/>
                <a:gd name="T64" fmla="*/ 37 w 264"/>
                <a:gd name="T65" fmla="*/ 117 h 580"/>
                <a:gd name="T66" fmla="*/ 43 w 264"/>
                <a:gd name="T67" fmla="*/ 113 h 580"/>
                <a:gd name="T68" fmla="*/ 46 w 264"/>
                <a:gd name="T69" fmla="*/ 112 h 580"/>
                <a:gd name="T70" fmla="*/ 48 w 264"/>
                <a:gd name="T71" fmla="*/ 100 h 580"/>
                <a:gd name="T72" fmla="*/ 48 w 264"/>
                <a:gd name="T73" fmla="*/ 91 h 580"/>
                <a:gd name="T74" fmla="*/ 51 w 264"/>
                <a:gd name="T75" fmla="*/ 75 h 580"/>
                <a:gd name="T76" fmla="*/ 36 w 264"/>
                <a:gd name="T77" fmla="*/ 60 h 580"/>
                <a:gd name="T78" fmla="*/ 18 w 264"/>
                <a:gd name="T79" fmla="*/ 61 h 580"/>
                <a:gd name="T80" fmla="*/ 18 w 264"/>
                <a:gd name="T81" fmla="*/ 50 h 580"/>
                <a:gd name="T82" fmla="*/ 18 w 264"/>
                <a:gd name="T83" fmla="*/ 45 h 580"/>
                <a:gd name="T84" fmla="*/ 16 w 264"/>
                <a:gd name="T85" fmla="*/ 41 h 580"/>
                <a:gd name="T86" fmla="*/ 17 w 264"/>
                <a:gd name="T87" fmla="*/ 15 h 580"/>
                <a:gd name="T88" fmla="*/ 3 w 264"/>
                <a:gd name="T89" fmla="*/ 26 h 58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64"/>
                <a:gd name="T136" fmla="*/ 0 h 580"/>
                <a:gd name="T137" fmla="*/ 264 w 264"/>
                <a:gd name="T138" fmla="*/ 580 h 580"/>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64" h="580">
                  <a:moveTo>
                    <a:pt x="0" y="74"/>
                  </a:moveTo>
                  <a:lnTo>
                    <a:pt x="18" y="106"/>
                  </a:lnTo>
                  <a:lnTo>
                    <a:pt x="36" y="92"/>
                  </a:lnTo>
                  <a:lnTo>
                    <a:pt x="38" y="92"/>
                  </a:lnTo>
                  <a:lnTo>
                    <a:pt x="42" y="94"/>
                  </a:lnTo>
                  <a:lnTo>
                    <a:pt x="44" y="98"/>
                  </a:lnTo>
                  <a:lnTo>
                    <a:pt x="42" y="100"/>
                  </a:lnTo>
                  <a:lnTo>
                    <a:pt x="40" y="106"/>
                  </a:lnTo>
                  <a:lnTo>
                    <a:pt x="4" y="166"/>
                  </a:lnTo>
                  <a:lnTo>
                    <a:pt x="44" y="182"/>
                  </a:lnTo>
                  <a:lnTo>
                    <a:pt x="38" y="190"/>
                  </a:lnTo>
                  <a:lnTo>
                    <a:pt x="32" y="202"/>
                  </a:lnTo>
                  <a:lnTo>
                    <a:pt x="30" y="212"/>
                  </a:lnTo>
                  <a:lnTo>
                    <a:pt x="32" y="224"/>
                  </a:lnTo>
                  <a:lnTo>
                    <a:pt x="36" y="238"/>
                  </a:lnTo>
                  <a:lnTo>
                    <a:pt x="58" y="232"/>
                  </a:lnTo>
                  <a:lnTo>
                    <a:pt x="76" y="230"/>
                  </a:lnTo>
                  <a:lnTo>
                    <a:pt x="82" y="230"/>
                  </a:lnTo>
                  <a:lnTo>
                    <a:pt x="84" y="234"/>
                  </a:lnTo>
                  <a:lnTo>
                    <a:pt x="84" y="238"/>
                  </a:lnTo>
                  <a:lnTo>
                    <a:pt x="82" y="242"/>
                  </a:lnTo>
                  <a:lnTo>
                    <a:pt x="72" y="248"/>
                  </a:lnTo>
                  <a:lnTo>
                    <a:pt x="64" y="254"/>
                  </a:lnTo>
                  <a:lnTo>
                    <a:pt x="64" y="256"/>
                  </a:lnTo>
                  <a:lnTo>
                    <a:pt x="78" y="254"/>
                  </a:lnTo>
                  <a:lnTo>
                    <a:pt x="104" y="250"/>
                  </a:lnTo>
                  <a:lnTo>
                    <a:pt x="138" y="240"/>
                  </a:lnTo>
                  <a:lnTo>
                    <a:pt x="120" y="274"/>
                  </a:lnTo>
                  <a:lnTo>
                    <a:pt x="110" y="326"/>
                  </a:lnTo>
                  <a:lnTo>
                    <a:pt x="110" y="338"/>
                  </a:lnTo>
                  <a:lnTo>
                    <a:pt x="112" y="358"/>
                  </a:lnTo>
                  <a:lnTo>
                    <a:pt x="116" y="390"/>
                  </a:lnTo>
                  <a:lnTo>
                    <a:pt x="130" y="448"/>
                  </a:lnTo>
                  <a:lnTo>
                    <a:pt x="128" y="450"/>
                  </a:lnTo>
                  <a:lnTo>
                    <a:pt x="126" y="454"/>
                  </a:lnTo>
                  <a:lnTo>
                    <a:pt x="124" y="456"/>
                  </a:lnTo>
                  <a:lnTo>
                    <a:pt x="124" y="458"/>
                  </a:lnTo>
                  <a:lnTo>
                    <a:pt x="128" y="460"/>
                  </a:lnTo>
                  <a:lnTo>
                    <a:pt x="132" y="462"/>
                  </a:lnTo>
                  <a:lnTo>
                    <a:pt x="160" y="468"/>
                  </a:lnTo>
                  <a:lnTo>
                    <a:pt x="158" y="502"/>
                  </a:lnTo>
                  <a:lnTo>
                    <a:pt x="180" y="514"/>
                  </a:lnTo>
                  <a:lnTo>
                    <a:pt x="192" y="520"/>
                  </a:lnTo>
                  <a:lnTo>
                    <a:pt x="196" y="524"/>
                  </a:lnTo>
                  <a:lnTo>
                    <a:pt x="194" y="524"/>
                  </a:lnTo>
                  <a:lnTo>
                    <a:pt x="164" y="524"/>
                  </a:lnTo>
                  <a:lnTo>
                    <a:pt x="132" y="524"/>
                  </a:lnTo>
                  <a:lnTo>
                    <a:pt x="124" y="528"/>
                  </a:lnTo>
                  <a:lnTo>
                    <a:pt x="116" y="534"/>
                  </a:lnTo>
                  <a:lnTo>
                    <a:pt x="106" y="544"/>
                  </a:lnTo>
                  <a:lnTo>
                    <a:pt x="128" y="554"/>
                  </a:lnTo>
                  <a:lnTo>
                    <a:pt x="168" y="580"/>
                  </a:lnTo>
                  <a:lnTo>
                    <a:pt x="176" y="574"/>
                  </a:lnTo>
                  <a:lnTo>
                    <a:pt x="184" y="570"/>
                  </a:lnTo>
                  <a:lnTo>
                    <a:pt x="190" y="568"/>
                  </a:lnTo>
                  <a:lnTo>
                    <a:pt x="216" y="568"/>
                  </a:lnTo>
                  <a:lnTo>
                    <a:pt x="238" y="566"/>
                  </a:lnTo>
                  <a:lnTo>
                    <a:pt x="252" y="566"/>
                  </a:lnTo>
                  <a:lnTo>
                    <a:pt x="260" y="566"/>
                  </a:lnTo>
                  <a:lnTo>
                    <a:pt x="264" y="566"/>
                  </a:lnTo>
                  <a:lnTo>
                    <a:pt x="264" y="564"/>
                  </a:lnTo>
                  <a:lnTo>
                    <a:pt x="262" y="556"/>
                  </a:lnTo>
                  <a:lnTo>
                    <a:pt x="254" y="542"/>
                  </a:lnTo>
                  <a:lnTo>
                    <a:pt x="244" y="524"/>
                  </a:lnTo>
                  <a:lnTo>
                    <a:pt x="194" y="478"/>
                  </a:lnTo>
                  <a:lnTo>
                    <a:pt x="200" y="450"/>
                  </a:lnTo>
                  <a:lnTo>
                    <a:pt x="172" y="442"/>
                  </a:lnTo>
                  <a:lnTo>
                    <a:pt x="150" y="436"/>
                  </a:lnTo>
                  <a:lnTo>
                    <a:pt x="144" y="434"/>
                  </a:lnTo>
                  <a:lnTo>
                    <a:pt x="140" y="432"/>
                  </a:lnTo>
                  <a:lnTo>
                    <a:pt x="140" y="422"/>
                  </a:lnTo>
                  <a:lnTo>
                    <a:pt x="142" y="404"/>
                  </a:lnTo>
                  <a:lnTo>
                    <a:pt x="144" y="386"/>
                  </a:lnTo>
                  <a:lnTo>
                    <a:pt x="148" y="376"/>
                  </a:lnTo>
                  <a:lnTo>
                    <a:pt x="156" y="370"/>
                  </a:lnTo>
                  <a:lnTo>
                    <a:pt x="166" y="364"/>
                  </a:lnTo>
                  <a:lnTo>
                    <a:pt x="184" y="356"/>
                  </a:lnTo>
                  <a:lnTo>
                    <a:pt x="190" y="354"/>
                  </a:lnTo>
                  <a:lnTo>
                    <a:pt x="198" y="352"/>
                  </a:lnTo>
                  <a:lnTo>
                    <a:pt x="202" y="350"/>
                  </a:lnTo>
                  <a:lnTo>
                    <a:pt x="204" y="348"/>
                  </a:lnTo>
                  <a:lnTo>
                    <a:pt x="216" y="310"/>
                  </a:lnTo>
                  <a:lnTo>
                    <a:pt x="216" y="300"/>
                  </a:lnTo>
                  <a:lnTo>
                    <a:pt x="214" y="284"/>
                  </a:lnTo>
                  <a:lnTo>
                    <a:pt x="214" y="276"/>
                  </a:lnTo>
                  <a:lnTo>
                    <a:pt x="218" y="264"/>
                  </a:lnTo>
                  <a:lnTo>
                    <a:pt x="226" y="234"/>
                  </a:lnTo>
                  <a:lnTo>
                    <a:pt x="240" y="194"/>
                  </a:lnTo>
                  <a:lnTo>
                    <a:pt x="166" y="204"/>
                  </a:lnTo>
                  <a:lnTo>
                    <a:pt x="158" y="186"/>
                  </a:lnTo>
                  <a:lnTo>
                    <a:pt x="86" y="206"/>
                  </a:lnTo>
                  <a:lnTo>
                    <a:pt x="80" y="190"/>
                  </a:lnTo>
                  <a:lnTo>
                    <a:pt x="74" y="170"/>
                  </a:lnTo>
                  <a:lnTo>
                    <a:pt x="80" y="154"/>
                  </a:lnTo>
                  <a:lnTo>
                    <a:pt x="88" y="138"/>
                  </a:lnTo>
                  <a:lnTo>
                    <a:pt x="78" y="138"/>
                  </a:lnTo>
                  <a:lnTo>
                    <a:pt x="70" y="136"/>
                  </a:lnTo>
                  <a:lnTo>
                    <a:pt x="68" y="134"/>
                  </a:lnTo>
                  <a:lnTo>
                    <a:pt x="68" y="130"/>
                  </a:lnTo>
                  <a:lnTo>
                    <a:pt x="72" y="86"/>
                  </a:lnTo>
                  <a:lnTo>
                    <a:pt x="76" y="48"/>
                  </a:lnTo>
                  <a:lnTo>
                    <a:pt x="58" y="0"/>
                  </a:lnTo>
                  <a:lnTo>
                    <a:pt x="30" y="66"/>
                  </a:lnTo>
                  <a:lnTo>
                    <a:pt x="16" y="78"/>
                  </a:lnTo>
                  <a:lnTo>
                    <a:pt x="0" y="74"/>
                  </a:lnTo>
                  <a:close/>
                </a:path>
              </a:pathLst>
            </a:custGeom>
            <a:solidFill>
              <a:srgbClr val="C41200"/>
            </a:solidFill>
            <a:ln w="9525">
              <a:noFill/>
              <a:round/>
              <a:headEnd/>
              <a:tailEnd/>
            </a:ln>
          </p:spPr>
          <p:txBody>
            <a:bodyPr/>
            <a:lstStyle/>
            <a:p>
              <a:endParaRPr lang="en-US"/>
            </a:p>
          </p:txBody>
        </p:sp>
        <p:sp>
          <p:nvSpPr>
            <p:cNvPr id="1036" name="Freeform 13"/>
            <p:cNvSpPr>
              <a:spLocks/>
            </p:cNvSpPr>
            <p:nvPr/>
          </p:nvSpPr>
          <p:spPr bwMode="auto">
            <a:xfrm>
              <a:off x="4727" y="732"/>
              <a:ext cx="678" cy="909"/>
            </a:xfrm>
            <a:custGeom>
              <a:avLst/>
              <a:gdLst>
                <a:gd name="T0" fmla="*/ 188 w 868"/>
                <a:gd name="T1" fmla="*/ 75 h 1098"/>
                <a:gd name="T2" fmla="*/ 184 w 868"/>
                <a:gd name="T3" fmla="*/ 68 h 1098"/>
                <a:gd name="T4" fmla="*/ 177 w 868"/>
                <a:gd name="T5" fmla="*/ 68 h 1098"/>
                <a:gd name="T6" fmla="*/ 167 w 868"/>
                <a:gd name="T7" fmla="*/ 62 h 1098"/>
                <a:gd name="T8" fmla="*/ 152 w 868"/>
                <a:gd name="T9" fmla="*/ 75 h 1098"/>
                <a:gd name="T10" fmla="*/ 145 w 868"/>
                <a:gd name="T11" fmla="*/ 74 h 1098"/>
                <a:gd name="T12" fmla="*/ 144 w 868"/>
                <a:gd name="T13" fmla="*/ 67 h 1098"/>
                <a:gd name="T14" fmla="*/ 145 w 868"/>
                <a:gd name="T15" fmla="*/ 25 h 1098"/>
                <a:gd name="T16" fmla="*/ 141 w 868"/>
                <a:gd name="T17" fmla="*/ 25 h 1098"/>
                <a:gd name="T18" fmla="*/ 138 w 868"/>
                <a:gd name="T19" fmla="*/ 9 h 1098"/>
                <a:gd name="T20" fmla="*/ 130 w 868"/>
                <a:gd name="T21" fmla="*/ 12 h 1098"/>
                <a:gd name="T22" fmla="*/ 123 w 868"/>
                <a:gd name="T23" fmla="*/ 23 h 1098"/>
                <a:gd name="T24" fmla="*/ 118 w 868"/>
                <a:gd name="T25" fmla="*/ 26 h 1098"/>
                <a:gd name="T26" fmla="*/ 114 w 868"/>
                <a:gd name="T27" fmla="*/ 31 h 1098"/>
                <a:gd name="T28" fmla="*/ 106 w 868"/>
                <a:gd name="T29" fmla="*/ 26 h 1098"/>
                <a:gd name="T30" fmla="*/ 103 w 868"/>
                <a:gd name="T31" fmla="*/ 46 h 1098"/>
                <a:gd name="T32" fmla="*/ 102 w 868"/>
                <a:gd name="T33" fmla="*/ 61 h 1098"/>
                <a:gd name="T34" fmla="*/ 96 w 868"/>
                <a:gd name="T35" fmla="*/ 61 h 1098"/>
                <a:gd name="T36" fmla="*/ 82 w 868"/>
                <a:gd name="T37" fmla="*/ 57 h 1098"/>
                <a:gd name="T38" fmla="*/ 82 w 868"/>
                <a:gd name="T39" fmla="*/ 63 h 1098"/>
                <a:gd name="T40" fmla="*/ 86 w 868"/>
                <a:gd name="T41" fmla="*/ 77 h 1098"/>
                <a:gd name="T42" fmla="*/ 88 w 868"/>
                <a:gd name="T43" fmla="*/ 84 h 1098"/>
                <a:gd name="T44" fmla="*/ 82 w 868"/>
                <a:gd name="T45" fmla="*/ 86 h 1098"/>
                <a:gd name="T46" fmla="*/ 85 w 868"/>
                <a:gd name="T47" fmla="*/ 96 h 1098"/>
                <a:gd name="T48" fmla="*/ 84 w 868"/>
                <a:gd name="T49" fmla="*/ 137 h 1098"/>
                <a:gd name="T50" fmla="*/ 58 w 868"/>
                <a:gd name="T51" fmla="*/ 187 h 1098"/>
                <a:gd name="T52" fmla="*/ 52 w 868"/>
                <a:gd name="T53" fmla="*/ 220 h 1098"/>
                <a:gd name="T54" fmla="*/ 37 w 868"/>
                <a:gd name="T55" fmla="*/ 249 h 1098"/>
                <a:gd name="T56" fmla="*/ 21 w 868"/>
                <a:gd name="T57" fmla="*/ 274 h 1098"/>
                <a:gd name="T58" fmla="*/ 18 w 868"/>
                <a:gd name="T59" fmla="*/ 252 h 1098"/>
                <a:gd name="T60" fmla="*/ 14 w 868"/>
                <a:gd name="T61" fmla="*/ 242 h 1098"/>
                <a:gd name="T62" fmla="*/ 16 w 868"/>
                <a:gd name="T63" fmla="*/ 269 h 1098"/>
                <a:gd name="T64" fmla="*/ 2 w 868"/>
                <a:gd name="T65" fmla="*/ 344 h 1098"/>
                <a:gd name="T66" fmla="*/ 3 w 868"/>
                <a:gd name="T67" fmla="*/ 353 h 1098"/>
                <a:gd name="T68" fmla="*/ 12 w 868"/>
                <a:gd name="T69" fmla="*/ 341 h 1098"/>
                <a:gd name="T70" fmla="*/ 34 w 868"/>
                <a:gd name="T71" fmla="*/ 279 h 1098"/>
                <a:gd name="T72" fmla="*/ 43 w 868"/>
                <a:gd name="T73" fmla="*/ 252 h 1098"/>
                <a:gd name="T74" fmla="*/ 63 w 868"/>
                <a:gd name="T75" fmla="*/ 221 h 1098"/>
                <a:gd name="T76" fmla="*/ 99 w 868"/>
                <a:gd name="T77" fmla="*/ 124 h 1098"/>
                <a:gd name="T78" fmla="*/ 127 w 868"/>
                <a:gd name="T79" fmla="*/ 200 h 1098"/>
                <a:gd name="T80" fmla="*/ 127 w 868"/>
                <a:gd name="T81" fmla="*/ 172 h 1098"/>
                <a:gd name="T82" fmla="*/ 137 w 868"/>
                <a:gd name="T83" fmla="*/ 181 h 1098"/>
                <a:gd name="T84" fmla="*/ 147 w 868"/>
                <a:gd name="T85" fmla="*/ 188 h 1098"/>
                <a:gd name="T86" fmla="*/ 152 w 868"/>
                <a:gd name="T87" fmla="*/ 190 h 1098"/>
                <a:gd name="T88" fmla="*/ 157 w 868"/>
                <a:gd name="T89" fmla="*/ 193 h 1098"/>
                <a:gd name="T90" fmla="*/ 155 w 868"/>
                <a:gd name="T91" fmla="*/ 180 h 1098"/>
                <a:gd name="T92" fmla="*/ 166 w 868"/>
                <a:gd name="T93" fmla="*/ 179 h 1098"/>
                <a:gd name="T94" fmla="*/ 184 w 868"/>
                <a:gd name="T95" fmla="*/ 185 h 1098"/>
                <a:gd name="T96" fmla="*/ 184 w 868"/>
                <a:gd name="T97" fmla="*/ 170 h 1098"/>
                <a:gd name="T98" fmla="*/ 162 w 868"/>
                <a:gd name="T99" fmla="*/ 142 h 1098"/>
                <a:gd name="T100" fmla="*/ 181 w 868"/>
                <a:gd name="T101" fmla="*/ 102 h 1098"/>
                <a:gd name="T102" fmla="*/ 197 w 868"/>
                <a:gd name="T103" fmla="*/ 77 h 109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868"/>
                <a:gd name="T157" fmla="*/ 0 h 1098"/>
                <a:gd name="T158" fmla="*/ 868 w 868"/>
                <a:gd name="T159" fmla="*/ 1098 h 1098"/>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868" h="1098">
                  <a:moveTo>
                    <a:pt x="868" y="238"/>
                  </a:moveTo>
                  <a:lnTo>
                    <a:pt x="868" y="238"/>
                  </a:lnTo>
                  <a:lnTo>
                    <a:pt x="830" y="238"/>
                  </a:lnTo>
                  <a:lnTo>
                    <a:pt x="826" y="236"/>
                  </a:lnTo>
                  <a:lnTo>
                    <a:pt x="824" y="234"/>
                  </a:lnTo>
                  <a:lnTo>
                    <a:pt x="818" y="226"/>
                  </a:lnTo>
                  <a:lnTo>
                    <a:pt x="814" y="218"/>
                  </a:lnTo>
                  <a:lnTo>
                    <a:pt x="812" y="210"/>
                  </a:lnTo>
                  <a:lnTo>
                    <a:pt x="810" y="208"/>
                  </a:lnTo>
                  <a:lnTo>
                    <a:pt x="808" y="208"/>
                  </a:lnTo>
                  <a:lnTo>
                    <a:pt x="800" y="208"/>
                  </a:lnTo>
                  <a:lnTo>
                    <a:pt x="790" y="210"/>
                  </a:lnTo>
                  <a:lnTo>
                    <a:pt x="784" y="210"/>
                  </a:lnTo>
                  <a:lnTo>
                    <a:pt x="762" y="200"/>
                  </a:lnTo>
                  <a:lnTo>
                    <a:pt x="748" y="194"/>
                  </a:lnTo>
                  <a:lnTo>
                    <a:pt x="738" y="192"/>
                  </a:lnTo>
                  <a:lnTo>
                    <a:pt x="732" y="194"/>
                  </a:lnTo>
                  <a:lnTo>
                    <a:pt x="724" y="198"/>
                  </a:lnTo>
                  <a:lnTo>
                    <a:pt x="702" y="212"/>
                  </a:lnTo>
                  <a:lnTo>
                    <a:pt x="680" y="226"/>
                  </a:lnTo>
                  <a:lnTo>
                    <a:pt x="672" y="232"/>
                  </a:lnTo>
                  <a:lnTo>
                    <a:pt x="666" y="234"/>
                  </a:lnTo>
                  <a:lnTo>
                    <a:pt x="652" y="234"/>
                  </a:lnTo>
                  <a:lnTo>
                    <a:pt x="644" y="232"/>
                  </a:lnTo>
                  <a:lnTo>
                    <a:pt x="636" y="230"/>
                  </a:lnTo>
                  <a:lnTo>
                    <a:pt x="632" y="228"/>
                  </a:lnTo>
                  <a:lnTo>
                    <a:pt x="630" y="224"/>
                  </a:lnTo>
                  <a:lnTo>
                    <a:pt x="630" y="214"/>
                  </a:lnTo>
                  <a:lnTo>
                    <a:pt x="634" y="206"/>
                  </a:lnTo>
                  <a:lnTo>
                    <a:pt x="636" y="204"/>
                  </a:lnTo>
                  <a:lnTo>
                    <a:pt x="652" y="142"/>
                  </a:lnTo>
                  <a:lnTo>
                    <a:pt x="624" y="146"/>
                  </a:lnTo>
                  <a:lnTo>
                    <a:pt x="626" y="124"/>
                  </a:lnTo>
                  <a:lnTo>
                    <a:pt x="640" y="76"/>
                  </a:lnTo>
                  <a:lnTo>
                    <a:pt x="624" y="80"/>
                  </a:lnTo>
                  <a:lnTo>
                    <a:pt x="622" y="80"/>
                  </a:lnTo>
                  <a:lnTo>
                    <a:pt x="620" y="76"/>
                  </a:lnTo>
                  <a:lnTo>
                    <a:pt x="616" y="62"/>
                  </a:lnTo>
                  <a:lnTo>
                    <a:pt x="614" y="48"/>
                  </a:lnTo>
                  <a:lnTo>
                    <a:pt x="612" y="38"/>
                  </a:lnTo>
                  <a:lnTo>
                    <a:pt x="610" y="28"/>
                  </a:lnTo>
                  <a:lnTo>
                    <a:pt x="602" y="16"/>
                  </a:lnTo>
                  <a:lnTo>
                    <a:pt x="590" y="0"/>
                  </a:lnTo>
                  <a:lnTo>
                    <a:pt x="570" y="38"/>
                  </a:lnTo>
                  <a:lnTo>
                    <a:pt x="562" y="56"/>
                  </a:lnTo>
                  <a:lnTo>
                    <a:pt x="550" y="74"/>
                  </a:lnTo>
                  <a:lnTo>
                    <a:pt x="548" y="74"/>
                  </a:lnTo>
                  <a:lnTo>
                    <a:pt x="544" y="74"/>
                  </a:lnTo>
                  <a:lnTo>
                    <a:pt x="538" y="68"/>
                  </a:lnTo>
                  <a:lnTo>
                    <a:pt x="530" y="58"/>
                  </a:lnTo>
                  <a:lnTo>
                    <a:pt x="522" y="70"/>
                  </a:lnTo>
                  <a:lnTo>
                    <a:pt x="518" y="80"/>
                  </a:lnTo>
                  <a:lnTo>
                    <a:pt x="516" y="86"/>
                  </a:lnTo>
                  <a:lnTo>
                    <a:pt x="514" y="90"/>
                  </a:lnTo>
                  <a:lnTo>
                    <a:pt x="510" y="96"/>
                  </a:lnTo>
                  <a:lnTo>
                    <a:pt x="502" y="98"/>
                  </a:lnTo>
                  <a:lnTo>
                    <a:pt x="494" y="100"/>
                  </a:lnTo>
                  <a:lnTo>
                    <a:pt x="484" y="96"/>
                  </a:lnTo>
                  <a:lnTo>
                    <a:pt x="476" y="90"/>
                  </a:lnTo>
                  <a:lnTo>
                    <a:pt x="468" y="82"/>
                  </a:lnTo>
                  <a:lnTo>
                    <a:pt x="454" y="104"/>
                  </a:lnTo>
                  <a:lnTo>
                    <a:pt x="452" y="118"/>
                  </a:lnTo>
                  <a:lnTo>
                    <a:pt x="452" y="142"/>
                  </a:lnTo>
                  <a:lnTo>
                    <a:pt x="450" y="166"/>
                  </a:lnTo>
                  <a:lnTo>
                    <a:pt x="448" y="176"/>
                  </a:lnTo>
                  <a:lnTo>
                    <a:pt x="448" y="182"/>
                  </a:lnTo>
                  <a:lnTo>
                    <a:pt x="444" y="188"/>
                  </a:lnTo>
                  <a:lnTo>
                    <a:pt x="442" y="188"/>
                  </a:lnTo>
                  <a:lnTo>
                    <a:pt x="438" y="188"/>
                  </a:lnTo>
                  <a:lnTo>
                    <a:pt x="432" y="190"/>
                  </a:lnTo>
                  <a:lnTo>
                    <a:pt x="422" y="190"/>
                  </a:lnTo>
                  <a:lnTo>
                    <a:pt x="412" y="186"/>
                  </a:lnTo>
                  <a:lnTo>
                    <a:pt x="390" y="178"/>
                  </a:lnTo>
                  <a:lnTo>
                    <a:pt x="372" y="176"/>
                  </a:lnTo>
                  <a:lnTo>
                    <a:pt x="360" y="176"/>
                  </a:lnTo>
                  <a:lnTo>
                    <a:pt x="358" y="176"/>
                  </a:lnTo>
                  <a:lnTo>
                    <a:pt x="358" y="178"/>
                  </a:lnTo>
                  <a:lnTo>
                    <a:pt x="356" y="184"/>
                  </a:lnTo>
                  <a:lnTo>
                    <a:pt x="358" y="196"/>
                  </a:lnTo>
                  <a:lnTo>
                    <a:pt x="360" y="204"/>
                  </a:lnTo>
                  <a:lnTo>
                    <a:pt x="366" y="216"/>
                  </a:lnTo>
                  <a:lnTo>
                    <a:pt x="374" y="228"/>
                  </a:lnTo>
                  <a:lnTo>
                    <a:pt x="378" y="238"/>
                  </a:lnTo>
                  <a:lnTo>
                    <a:pt x="380" y="244"/>
                  </a:lnTo>
                  <a:lnTo>
                    <a:pt x="384" y="252"/>
                  </a:lnTo>
                  <a:lnTo>
                    <a:pt x="388" y="258"/>
                  </a:lnTo>
                  <a:lnTo>
                    <a:pt x="390" y="262"/>
                  </a:lnTo>
                  <a:lnTo>
                    <a:pt x="388" y="264"/>
                  </a:lnTo>
                  <a:lnTo>
                    <a:pt x="386" y="266"/>
                  </a:lnTo>
                  <a:lnTo>
                    <a:pt x="380" y="268"/>
                  </a:lnTo>
                  <a:lnTo>
                    <a:pt x="362" y="268"/>
                  </a:lnTo>
                  <a:lnTo>
                    <a:pt x="358" y="270"/>
                  </a:lnTo>
                  <a:lnTo>
                    <a:pt x="358" y="272"/>
                  </a:lnTo>
                  <a:lnTo>
                    <a:pt x="364" y="284"/>
                  </a:lnTo>
                  <a:lnTo>
                    <a:pt x="374" y="298"/>
                  </a:lnTo>
                  <a:lnTo>
                    <a:pt x="420" y="328"/>
                  </a:lnTo>
                  <a:lnTo>
                    <a:pt x="448" y="360"/>
                  </a:lnTo>
                  <a:lnTo>
                    <a:pt x="406" y="390"/>
                  </a:lnTo>
                  <a:lnTo>
                    <a:pt x="368" y="426"/>
                  </a:lnTo>
                  <a:lnTo>
                    <a:pt x="320" y="470"/>
                  </a:lnTo>
                  <a:lnTo>
                    <a:pt x="306" y="490"/>
                  </a:lnTo>
                  <a:lnTo>
                    <a:pt x="286" y="528"/>
                  </a:lnTo>
                  <a:lnTo>
                    <a:pt x="256" y="582"/>
                  </a:lnTo>
                  <a:lnTo>
                    <a:pt x="250" y="600"/>
                  </a:lnTo>
                  <a:lnTo>
                    <a:pt x="242" y="632"/>
                  </a:lnTo>
                  <a:lnTo>
                    <a:pt x="228" y="684"/>
                  </a:lnTo>
                  <a:lnTo>
                    <a:pt x="218" y="700"/>
                  </a:lnTo>
                  <a:lnTo>
                    <a:pt x="198" y="726"/>
                  </a:lnTo>
                  <a:lnTo>
                    <a:pt x="178" y="754"/>
                  </a:lnTo>
                  <a:lnTo>
                    <a:pt x="162" y="772"/>
                  </a:lnTo>
                  <a:lnTo>
                    <a:pt x="148" y="786"/>
                  </a:lnTo>
                  <a:lnTo>
                    <a:pt x="132" y="810"/>
                  </a:lnTo>
                  <a:lnTo>
                    <a:pt x="104" y="852"/>
                  </a:lnTo>
                  <a:lnTo>
                    <a:pt x="94" y="852"/>
                  </a:lnTo>
                  <a:lnTo>
                    <a:pt x="86" y="824"/>
                  </a:lnTo>
                  <a:lnTo>
                    <a:pt x="80" y="804"/>
                  </a:lnTo>
                  <a:lnTo>
                    <a:pt x="78" y="792"/>
                  </a:lnTo>
                  <a:lnTo>
                    <a:pt x="78" y="780"/>
                  </a:lnTo>
                  <a:lnTo>
                    <a:pt x="76" y="756"/>
                  </a:lnTo>
                  <a:lnTo>
                    <a:pt x="72" y="726"/>
                  </a:lnTo>
                  <a:lnTo>
                    <a:pt x="64" y="728"/>
                  </a:lnTo>
                  <a:lnTo>
                    <a:pt x="60" y="750"/>
                  </a:lnTo>
                  <a:lnTo>
                    <a:pt x="58" y="768"/>
                  </a:lnTo>
                  <a:lnTo>
                    <a:pt x="58" y="780"/>
                  </a:lnTo>
                  <a:lnTo>
                    <a:pt x="66" y="836"/>
                  </a:lnTo>
                  <a:lnTo>
                    <a:pt x="46" y="996"/>
                  </a:lnTo>
                  <a:lnTo>
                    <a:pt x="26" y="1032"/>
                  </a:lnTo>
                  <a:lnTo>
                    <a:pt x="6" y="1072"/>
                  </a:lnTo>
                  <a:lnTo>
                    <a:pt x="0" y="1096"/>
                  </a:lnTo>
                  <a:lnTo>
                    <a:pt x="2" y="1098"/>
                  </a:lnTo>
                  <a:lnTo>
                    <a:pt x="8" y="1098"/>
                  </a:lnTo>
                  <a:lnTo>
                    <a:pt x="16" y="1096"/>
                  </a:lnTo>
                  <a:lnTo>
                    <a:pt x="26" y="1092"/>
                  </a:lnTo>
                  <a:lnTo>
                    <a:pt x="38" y="1082"/>
                  </a:lnTo>
                  <a:lnTo>
                    <a:pt x="46" y="1070"/>
                  </a:lnTo>
                  <a:lnTo>
                    <a:pt x="52" y="1060"/>
                  </a:lnTo>
                  <a:lnTo>
                    <a:pt x="56" y="1050"/>
                  </a:lnTo>
                  <a:lnTo>
                    <a:pt x="92" y="968"/>
                  </a:lnTo>
                  <a:lnTo>
                    <a:pt x="138" y="864"/>
                  </a:lnTo>
                  <a:lnTo>
                    <a:pt x="148" y="866"/>
                  </a:lnTo>
                  <a:lnTo>
                    <a:pt x="168" y="828"/>
                  </a:lnTo>
                  <a:lnTo>
                    <a:pt x="182" y="798"/>
                  </a:lnTo>
                  <a:lnTo>
                    <a:pt x="188" y="780"/>
                  </a:lnTo>
                  <a:lnTo>
                    <a:pt x="194" y="774"/>
                  </a:lnTo>
                  <a:lnTo>
                    <a:pt x="204" y="762"/>
                  </a:lnTo>
                  <a:lnTo>
                    <a:pt x="234" y="730"/>
                  </a:lnTo>
                  <a:lnTo>
                    <a:pt x="278" y="686"/>
                  </a:lnTo>
                  <a:lnTo>
                    <a:pt x="262" y="654"/>
                  </a:lnTo>
                  <a:lnTo>
                    <a:pt x="314" y="518"/>
                  </a:lnTo>
                  <a:lnTo>
                    <a:pt x="380" y="430"/>
                  </a:lnTo>
                  <a:lnTo>
                    <a:pt x="438" y="386"/>
                  </a:lnTo>
                  <a:lnTo>
                    <a:pt x="432" y="456"/>
                  </a:lnTo>
                  <a:lnTo>
                    <a:pt x="444" y="524"/>
                  </a:lnTo>
                  <a:lnTo>
                    <a:pt x="470" y="514"/>
                  </a:lnTo>
                  <a:lnTo>
                    <a:pt x="484" y="566"/>
                  </a:lnTo>
                  <a:lnTo>
                    <a:pt x="558" y="618"/>
                  </a:lnTo>
                  <a:lnTo>
                    <a:pt x="558" y="588"/>
                  </a:lnTo>
                  <a:lnTo>
                    <a:pt x="558" y="536"/>
                  </a:lnTo>
                  <a:lnTo>
                    <a:pt x="558" y="534"/>
                  </a:lnTo>
                  <a:lnTo>
                    <a:pt x="560" y="534"/>
                  </a:lnTo>
                  <a:lnTo>
                    <a:pt x="564" y="536"/>
                  </a:lnTo>
                  <a:lnTo>
                    <a:pt x="578" y="546"/>
                  </a:lnTo>
                  <a:lnTo>
                    <a:pt x="594" y="556"/>
                  </a:lnTo>
                  <a:lnTo>
                    <a:pt x="604" y="564"/>
                  </a:lnTo>
                  <a:lnTo>
                    <a:pt x="610" y="564"/>
                  </a:lnTo>
                  <a:lnTo>
                    <a:pt x="616" y="568"/>
                  </a:lnTo>
                  <a:lnTo>
                    <a:pt x="630" y="576"/>
                  </a:lnTo>
                  <a:lnTo>
                    <a:pt x="646" y="584"/>
                  </a:lnTo>
                  <a:lnTo>
                    <a:pt x="654" y="586"/>
                  </a:lnTo>
                  <a:lnTo>
                    <a:pt x="662" y="586"/>
                  </a:lnTo>
                  <a:lnTo>
                    <a:pt x="664" y="586"/>
                  </a:lnTo>
                  <a:lnTo>
                    <a:pt x="668" y="588"/>
                  </a:lnTo>
                  <a:lnTo>
                    <a:pt x="676" y="594"/>
                  </a:lnTo>
                  <a:lnTo>
                    <a:pt x="684" y="600"/>
                  </a:lnTo>
                  <a:lnTo>
                    <a:pt x="688" y="602"/>
                  </a:lnTo>
                  <a:lnTo>
                    <a:pt x="690" y="602"/>
                  </a:lnTo>
                  <a:lnTo>
                    <a:pt x="694" y="596"/>
                  </a:lnTo>
                  <a:lnTo>
                    <a:pt x="696" y="590"/>
                  </a:lnTo>
                  <a:lnTo>
                    <a:pt x="694" y="582"/>
                  </a:lnTo>
                  <a:lnTo>
                    <a:pt x="692" y="574"/>
                  </a:lnTo>
                  <a:lnTo>
                    <a:pt x="688" y="558"/>
                  </a:lnTo>
                  <a:lnTo>
                    <a:pt x="686" y="552"/>
                  </a:lnTo>
                  <a:lnTo>
                    <a:pt x="690" y="554"/>
                  </a:lnTo>
                  <a:lnTo>
                    <a:pt x="700" y="554"/>
                  </a:lnTo>
                  <a:lnTo>
                    <a:pt x="728" y="554"/>
                  </a:lnTo>
                  <a:lnTo>
                    <a:pt x="770" y="554"/>
                  </a:lnTo>
                  <a:lnTo>
                    <a:pt x="808" y="574"/>
                  </a:lnTo>
                  <a:lnTo>
                    <a:pt x="810" y="574"/>
                  </a:lnTo>
                  <a:lnTo>
                    <a:pt x="812" y="572"/>
                  </a:lnTo>
                  <a:lnTo>
                    <a:pt x="812" y="560"/>
                  </a:lnTo>
                  <a:lnTo>
                    <a:pt x="810" y="534"/>
                  </a:lnTo>
                  <a:lnTo>
                    <a:pt x="808" y="528"/>
                  </a:lnTo>
                  <a:lnTo>
                    <a:pt x="804" y="520"/>
                  </a:lnTo>
                  <a:lnTo>
                    <a:pt x="794" y="502"/>
                  </a:lnTo>
                  <a:lnTo>
                    <a:pt x="778" y="480"/>
                  </a:lnTo>
                  <a:lnTo>
                    <a:pt x="792" y="466"/>
                  </a:lnTo>
                  <a:lnTo>
                    <a:pt x="716" y="438"/>
                  </a:lnTo>
                  <a:lnTo>
                    <a:pt x="672" y="412"/>
                  </a:lnTo>
                  <a:lnTo>
                    <a:pt x="694" y="392"/>
                  </a:lnTo>
                  <a:lnTo>
                    <a:pt x="740" y="382"/>
                  </a:lnTo>
                  <a:lnTo>
                    <a:pt x="806" y="342"/>
                  </a:lnTo>
                  <a:lnTo>
                    <a:pt x="796" y="316"/>
                  </a:lnTo>
                  <a:lnTo>
                    <a:pt x="836" y="276"/>
                  </a:lnTo>
                  <a:lnTo>
                    <a:pt x="854" y="254"/>
                  </a:lnTo>
                  <a:lnTo>
                    <a:pt x="868" y="238"/>
                  </a:lnTo>
                  <a:close/>
                </a:path>
              </a:pathLst>
            </a:custGeom>
            <a:solidFill>
              <a:srgbClr val="C41200"/>
            </a:solidFill>
            <a:ln w="9525">
              <a:noFill/>
              <a:round/>
              <a:headEnd/>
              <a:tailEnd/>
            </a:ln>
          </p:spPr>
          <p:txBody>
            <a:bodyPr/>
            <a:lstStyle/>
            <a:p>
              <a:endParaRPr lang="en-US"/>
            </a:p>
          </p:txBody>
        </p:sp>
        <p:sp>
          <p:nvSpPr>
            <p:cNvPr id="1037" name="Freeform 14"/>
            <p:cNvSpPr>
              <a:spLocks/>
            </p:cNvSpPr>
            <p:nvPr/>
          </p:nvSpPr>
          <p:spPr bwMode="auto">
            <a:xfrm>
              <a:off x="4748" y="1107"/>
              <a:ext cx="203" cy="199"/>
            </a:xfrm>
            <a:custGeom>
              <a:avLst/>
              <a:gdLst>
                <a:gd name="T0" fmla="*/ 4 w 260"/>
                <a:gd name="T1" fmla="*/ 33 h 240"/>
                <a:gd name="T2" fmla="*/ 7 w 260"/>
                <a:gd name="T3" fmla="*/ 35 h 240"/>
                <a:gd name="T4" fmla="*/ 8 w 260"/>
                <a:gd name="T5" fmla="*/ 35 h 240"/>
                <a:gd name="T6" fmla="*/ 7 w 260"/>
                <a:gd name="T7" fmla="*/ 30 h 240"/>
                <a:gd name="T8" fmla="*/ 3 w 260"/>
                <a:gd name="T9" fmla="*/ 18 h 240"/>
                <a:gd name="T10" fmla="*/ 6 w 260"/>
                <a:gd name="T11" fmla="*/ 12 h 240"/>
                <a:gd name="T12" fmla="*/ 16 w 260"/>
                <a:gd name="T13" fmla="*/ 12 h 240"/>
                <a:gd name="T14" fmla="*/ 20 w 260"/>
                <a:gd name="T15" fmla="*/ 7 h 240"/>
                <a:gd name="T16" fmla="*/ 18 w 260"/>
                <a:gd name="T17" fmla="*/ 24 h 240"/>
                <a:gd name="T18" fmla="*/ 20 w 260"/>
                <a:gd name="T19" fmla="*/ 30 h 240"/>
                <a:gd name="T20" fmla="*/ 20 w 260"/>
                <a:gd name="T21" fmla="*/ 32 h 240"/>
                <a:gd name="T22" fmla="*/ 23 w 260"/>
                <a:gd name="T23" fmla="*/ 28 h 240"/>
                <a:gd name="T24" fmla="*/ 27 w 260"/>
                <a:gd name="T25" fmla="*/ 11 h 240"/>
                <a:gd name="T26" fmla="*/ 29 w 260"/>
                <a:gd name="T27" fmla="*/ 8 h 240"/>
                <a:gd name="T28" fmla="*/ 29 w 260"/>
                <a:gd name="T29" fmla="*/ 12 h 240"/>
                <a:gd name="T30" fmla="*/ 32 w 260"/>
                <a:gd name="T31" fmla="*/ 14 h 240"/>
                <a:gd name="T32" fmla="*/ 35 w 260"/>
                <a:gd name="T33" fmla="*/ 12 h 240"/>
                <a:gd name="T34" fmla="*/ 38 w 260"/>
                <a:gd name="T35" fmla="*/ 8 h 240"/>
                <a:gd name="T36" fmla="*/ 46 w 260"/>
                <a:gd name="T37" fmla="*/ 0 h 240"/>
                <a:gd name="T38" fmla="*/ 47 w 260"/>
                <a:gd name="T39" fmla="*/ 2 h 240"/>
                <a:gd name="T40" fmla="*/ 48 w 260"/>
                <a:gd name="T41" fmla="*/ 3 h 240"/>
                <a:gd name="T42" fmla="*/ 48 w 260"/>
                <a:gd name="T43" fmla="*/ 8 h 240"/>
                <a:gd name="T44" fmla="*/ 50 w 260"/>
                <a:gd name="T45" fmla="*/ 10 h 240"/>
                <a:gd name="T46" fmla="*/ 59 w 260"/>
                <a:gd name="T47" fmla="*/ 14 h 240"/>
                <a:gd name="T48" fmla="*/ 57 w 260"/>
                <a:gd name="T49" fmla="*/ 15 h 240"/>
                <a:gd name="T50" fmla="*/ 49 w 260"/>
                <a:gd name="T51" fmla="*/ 18 h 240"/>
                <a:gd name="T52" fmla="*/ 43 w 260"/>
                <a:gd name="T53" fmla="*/ 19 h 240"/>
                <a:gd name="T54" fmla="*/ 30 w 260"/>
                <a:gd name="T55" fmla="*/ 32 h 240"/>
                <a:gd name="T56" fmla="*/ 29 w 260"/>
                <a:gd name="T57" fmla="*/ 36 h 240"/>
                <a:gd name="T58" fmla="*/ 29 w 260"/>
                <a:gd name="T59" fmla="*/ 38 h 240"/>
                <a:gd name="T60" fmla="*/ 40 w 260"/>
                <a:gd name="T61" fmla="*/ 39 h 240"/>
                <a:gd name="T62" fmla="*/ 41 w 260"/>
                <a:gd name="T63" fmla="*/ 40 h 240"/>
                <a:gd name="T64" fmla="*/ 41 w 260"/>
                <a:gd name="T65" fmla="*/ 42 h 240"/>
                <a:gd name="T66" fmla="*/ 32 w 260"/>
                <a:gd name="T67" fmla="*/ 48 h 240"/>
                <a:gd name="T68" fmla="*/ 32 w 260"/>
                <a:gd name="T69" fmla="*/ 51 h 240"/>
                <a:gd name="T70" fmla="*/ 43 w 260"/>
                <a:gd name="T71" fmla="*/ 56 h 240"/>
                <a:gd name="T72" fmla="*/ 35 w 260"/>
                <a:gd name="T73" fmla="*/ 59 h 240"/>
                <a:gd name="T74" fmla="*/ 29 w 260"/>
                <a:gd name="T75" fmla="*/ 75 h 240"/>
                <a:gd name="T76" fmla="*/ 25 w 260"/>
                <a:gd name="T77" fmla="*/ 61 h 240"/>
                <a:gd name="T78" fmla="*/ 23 w 260"/>
                <a:gd name="T79" fmla="*/ 58 h 240"/>
                <a:gd name="T80" fmla="*/ 21 w 260"/>
                <a:gd name="T81" fmla="*/ 59 h 240"/>
                <a:gd name="T82" fmla="*/ 18 w 260"/>
                <a:gd name="T83" fmla="*/ 66 h 240"/>
                <a:gd name="T84" fmla="*/ 16 w 260"/>
                <a:gd name="T85" fmla="*/ 58 h 240"/>
                <a:gd name="T86" fmla="*/ 16 w 260"/>
                <a:gd name="T87" fmla="*/ 55 h 240"/>
                <a:gd name="T88" fmla="*/ 5 w 260"/>
                <a:gd name="T89" fmla="*/ 42 h 24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60"/>
                <a:gd name="T136" fmla="*/ 0 h 240"/>
                <a:gd name="T137" fmla="*/ 260 w 260"/>
                <a:gd name="T138" fmla="*/ 240 h 240"/>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60" h="240">
                  <a:moveTo>
                    <a:pt x="0" y="98"/>
                  </a:moveTo>
                  <a:lnTo>
                    <a:pt x="0" y="98"/>
                  </a:lnTo>
                  <a:lnTo>
                    <a:pt x="20" y="102"/>
                  </a:lnTo>
                  <a:lnTo>
                    <a:pt x="26" y="106"/>
                  </a:lnTo>
                  <a:lnTo>
                    <a:pt x="32" y="110"/>
                  </a:lnTo>
                  <a:lnTo>
                    <a:pt x="34" y="112"/>
                  </a:lnTo>
                  <a:lnTo>
                    <a:pt x="36" y="112"/>
                  </a:lnTo>
                  <a:lnTo>
                    <a:pt x="36" y="106"/>
                  </a:lnTo>
                  <a:lnTo>
                    <a:pt x="34" y="98"/>
                  </a:lnTo>
                  <a:lnTo>
                    <a:pt x="32" y="92"/>
                  </a:lnTo>
                  <a:lnTo>
                    <a:pt x="24" y="76"/>
                  </a:lnTo>
                  <a:lnTo>
                    <a:pt x="18" y="62"/>
                  </a:lnTo>
                  <a:lnTo>
                    <a:pt x="16" y="56"/>
                  </a:lnTo>
                  <a:lnTo>
                    <a:pt x="18" y="52"/>
                  </a:lnTo>
                  <a:lnTo>
                    <a:pt x="28" y="40"/>
                  </a:lnTo>
                  <a:lnTo>
                    <a:pt x="30" y="38"/>
                  </a:lnTo>
                  <a:lnTo>
                    <a:pt x="50" y="60"/>
                  </a:lnTo>
                  <a:lnTo>
                    <a:pt x="66" y="36"/>
                  </a:lnTo>
                  <a:lnTo>
                    <a:pt x="82" y="2"/>
                  </a:lnTo>
                  <a:lnTo>
                    <a:pt x="84" y="20"/>
                  </a:lnTo>
                  <a:lnTo>
                    <a:pt x="82" y="54"/>
                  </a:lnTo>
                  <a:lnTo>
                    <a:pt x="82" y="74"/>
                  </a:lnTo>
                  <a:lnTo>
                    <a:pt x="84" y="86"/>
                  </a:lnTo>
                  <a:lnTo>
                    <a:pt x="84" y="92"/>
                  </a:lnTo>
                  <a:lnTo>
                    <a:pt x="84" y="96"/>
                  </a:lnTo>
                  <a:lnTo>
                    <a:pt x="86" y="98"/>
                  </a:lnTo>
                  <a:lnTo>
                    <a:pt x="88" y="98"/>
                  </a:lnTo>
                  <a:lnTo>
                    <a:pt x="96" y="94"/>
                  </a:lnTo>
                  <a:lnTo>
                    <a:pt x="102" y="86"/>
                  </a:lnTo>
                  <a:lnTo>
                    <a:pt x="108" y="78"/>
                  </a:lnTo>
                  <a:lnTo>
                    <a:pt x="116" y="54"/>
                  </a:lnTo>
                  <a:lnTo>
                    <a:pt x="122" y="34"/>
                  </a:lnTo>
                  <a:lnTo>
                    <a:pt x="124" y="28"/>
                  </a:lnTo>
                  <a:lnTo>
                    <a:pt x="128" y="24"/>
                  </a:lnTo>
                  <a:lnTo>
                    <a:pt x="130" y="26"/>
                  </a:lnTo>
                  <a:lnTo>
                    <a:pt x="130" y="28"/>
                  </a:lnTo>
                  <a:lnTo>
                    <a:pt x="132" y="36"/>
                  </a:lnTo>
                  <a:lnTo>
                    <a:pt x="134" y="38"/>
                  </a:lnTo>
                  <a:lnTo>
                    <a:pt x="136" y="42"/>
                  </a:lnTo>
                  <a:lnTo>
                    <a:pt x="140" y="42"/>
                  </a:lnTo>
                  <a:lnTo>
                    <a:pt x="144" y="42"/>
                  </a:lnTo>
                  <a:lnTo>
                    <a:pt x="154" y="40"/>
                  </a:lnTo>
                  <a:lnTo>
                    <a:pt x="158" y="36"/>
                  </a:lnTo>
                  <a:lnTo>
                    <a:pt x="162" y="32"/>
                  </a:lnTo>
                  <a:lnTo>
                    <a:pt x="170" y="24"/>
                  </a:lnTo>
                  <a:lnTo>
                    <a:pt x="190" y="8"/>
                  </a:lnTo>
                  <a:lnTo>
                    <a:pt x="202" y="0"/>
                  </a:lnTo>
                  <a:lnTo>
                    <a:pt x="204" y="0"/>
                  </a:lnTo>
                  <a:lnTo>
                    <a:pt x="208" y="4"/>
                  </a:lnTo>
                  <a:lnTo>
                    <a:pt x="212" y="8"/>
                  </a:lnTo>
                  <a:lnTo>
                    <a:pt x="210" y="10"/>
                  </a:lnTo>
                  <a:lnTo>
                    <a:pt x="208" y="18"/>
                  </a:lnTo>
                  <a:lnTo>
                    <a:pt x="210" y="22"/>
                  </a:lnTo>
                  <a:lnTo>
                    <a:pt x="212" y="26"/>
                  </a:lnTo>
                  <a:lnTo>
                    <a:pt x="216" y="28"/>
                  </a:lnTo>
                  <a:lnTo>
                    <a:pt x="222" y="32"/>
                  </a:lnTo>
                  <a:lnTo>
                    <a:pt x="248" y="38"/>
                  </a:lnTo>
                  <a:lnTo>
                    <a:pt x="260" y="42"/>
                  </a:lnTo>
                  <a:lnTo>
                    <a:pt x="260" y="44"/>
                  </a:lnTo>
                  <a:lnTo>
                    <a:pt x="258" y="44"/>
                  </a:lnTo>
                  <a:lnTo>
                    <a:pt x="250" y="48"/>
                  </a:lnTo>
                  <a:lnTo>
                    <a:pt x="238" y="52"/>
                  </a:lnTo>
                  <a:lnTo>
                    <a:pt x="218" y="54"/>
                  </a:lnTo>
                  <a:lnTo>
                    <a:pt x="202" y="56"/>
                  </a:lnTo>
                  <a:lnTo>
                    <a:pt x="190" y="60"/>
                  </a:lnTo>
                  <a:lnTo>
                    <a:pt x="160" y="76"/>
                  </a:lnTo>
                  <a:lnTo>
                    <a:pt x="142" y="90"/>
                  </a:lnTo>
                  <a:lnTo>
                    <a:pt x="134" y="100"/>
                  </a:lnTo>
                  <a:lnTo>
                    <a:pt x="128" y="108"/>
                  </a:lnTo>
                  <a:lnTo>
                    <a:pt x="126" y="112"/>
                  </a:lnTo>
                  <a:lnTo>
                    <a:pt x="126" y="114"/>
                  </a:lnTo>
                  <a:lnTo>
                    <a:pt x="128" y="118"/>
                  </a:lnTo>
                  <a:lnTo>
                    <a:pt x="132" y="118"/>
                  </a:lnTo>
                  <a:lnTo>
                    <a:pt x="140" y="120"/>
                  </a:lnTo>
                  <a:lnTo>
                    <a:pt x="152" y="120"/>
                  </a:lnTo>
                  <a:lnTo>
                    <a:pt x="174" y="120"/>
                  </a:lnTo>
                  <a:lnTo>
                    <a:pt x="182" y="120"/>
                  </a:lnTo>
                  <a:lnTo>
                    <a:pt x="184" y="122"/>
                  </a:lnTo>
                  <a:lnTo>
                    <a:pt x="182" y="126"/>
                  </a:lnTo>
                  <a:lnTo>
                    <a:pt x="176" y="130"/>
                  </a:lnTo>
                  <a:lnTo>
                    <a:pt x="162" y="138"/>
                  </a:lnTo>
                  <a:lnTo>
                    <a:pt x="148" y="146"/>
                  </a:lnTo>
                  <a:lnTo>
                    <a:pt x="142" y="148"/>
                  </a:lnTo>
                  <a:lnTo>
                    <a:pt x="142" y="152"/>
                  </a:lnTo>
                  <a:lnTo>
                    <a:pt x="144" y="154"/>
                  </a:lnTo>
                  <a:lnTo>
                    <a:pt x="150" y="158"/>
                  </a:lnTo>
                  <a:lnTo>
                    <a:pt x="168" y="164"/>
                  </a:lnTo>
                  <a:lnTo>
                    <a:pt x="192" y="174"/>
                  </a:lnTo>
                  <a:lnTo>
                    <a:pt x="200" y="194"/>
                  </a:lnTo>
                  <a:lnTo>
                    <a:pt x="174" y="182"/>
                  </a:lnTo>
                  <a:lnTo>
                    <a:pt x="156" y="182"/>
                  </a:lnTo>
                  <a:lnTo>
                    <a:pt x="130" y="240"/>
                  </a:lnTo>
                  <a:lnTo>
                    <a:pt x="128" y="230"/>
                  </a:lnTo>
                  <a:lnTo>
                    <a:pt x="120" y="208"/>
                  </a:lnTo>
                  <a:lnTo>
                    <a:pt x="116" y="196"/>
                  </a:lnTo>
                  <a:lnTo>
                    <a:pt x="112" y="186"/>
                  </a:lnTo>
                  <a:lnTo>
                    <a:pt x="106" y="180"/>
                  </a:lnTo>
                  <a:lnTo>
                    <a:pt x="104" y="178"/>
                  </a:lnTo>
                  <a:lnTo>
                    <a:pt x="102" y="178"/>
                  </a:lnTo>
                  <a:lnTo>
                    <a:pt x="96" y="180"/>
                  </a:lnTo>
                  <a:lnTo>
                    <a:pt x="92" y="182"/>
                  </a:lnTo>
                  <a:lnTo>
                    <a:pt x="86" y="192"/>
                  </a:lnTo>
                  <a:lnTo>
                    <a:pt x="84" y="200"/>
                  </a:lnTo>
                  <a:lnTo>
                    <a:pt x="82" y="202"/>
                  </a:lnTo>
                  <a:lnTo>
                    <a:pt x="74" y="188"/>
                  </a:lnTo>
                  <a:lnTo>
                    <a:pt x="68" y="178"/>
                  </a:lnTo>
                  <a:lnTo>
                    <a:pt x="66" y="172"/>
                  </a:lnTo>
                  <a:lnTo>
                    <a:pt x="66" y="166"/>
                  </a:lnTo>
                  <a:lnTo>
                    <a:pt x="62" y="156"/>
                  </a:lnTo>
                  <a:lnTo>
                    <a:pt x="58" y="140"/>
                  </a:lnTo>
                  <a:lnTo>
                    <a:pt x="24" y="130"/>
                  </a:lnTo>
                  <a:lnTo>
                    <a:pt x="0" y="98"/>
                  </a:lnTo>
                  <a:close/>
                </a:path>
              </a:pathLst>
            </a:custGeom>
            <a:solidFill>
              <a:srgbClr val="FFB310"/>
            </a:solidFill>
            <a:ln w="9525">
              <a:noFill/>
              <a:round/>
              <a:headEnd/>
              <a:tailEnd/>
            </a:ln>
          </p:spPr>
          <p:txBody>
            <a:bodyPr/>
            <a:lstStyle/>
            <a:p>
              <a:endParaRPr lang="en-US"/>
            </a:p>
          </p:txBody>
        </p:sp>
        <p:sp>
          <p:nvSpPr>
            <p:cNvPr id="1038" name="Freeform 15"/>
            <p:cNvSpPr>
              <a:spLocks/>
            </p:cNvSpPr>
            <p:nvPr/>
          </p:nvSpPr>
          <p:spPr bwMode="auto">
            <a:xfrm>
              <a:off x="5109" y="720"/>
              <a:ext cx="132" cy="209"/>
            </a:xfrm>
            <a:custGeom>
              <a:avLst/>
              <a:gdLst>
                <a:gd name="T0" fmla="*/ 20 w 170"/>
                <a:gd name="T1" fmla="*/ 2 h 252"/>
                <a:gd name="T2" fmla="*/ 19 w 170"/>
                <a:gd name="T3" fmla="*/ 9 h 252"/>
                <a:gd name="T4" fmla="*/ 15 w 170"/>
                <a:gd name="T5" fmla="*/ 22 h 252"/>
                <a:gd name="T6" fmla="*/ 12 w 170"/>
                <a:gd name="T7" fmla="*/ 28 h 252"/>
                <a:gd name="T8" fmla="*/ 12 w 170"/>
                <a:gd name="T9" fmla="*/ 25 h 252"/>
                <a:gd name="T10" fmla="*/ 11 w 170"/>
                <a:gd name="T11" fmla="*/ 22 h 252"/>
                <a:gd name="T12" fmla="*/ 10 w 170"/>
                <a:gd name="T13" fmla="*/ 22 h 252"/>
                <a:gd name="T14" fmla="*/ 6 w 170"/>
                <a:gd name="T15" fmla="*/ 29 h 252"/>
                <a:gd name="T16" fmla="*/ 2 w 170"/>
                <a:gd name="T17" fmla="*/ 35 h 252"/>
                <a:gd name="T18" fmla="*/ 0 w 170"/>
                <a:gd name="T19" fmla="*/ 38 h 252"/>
                <a:gd name="T20" fmla="*/ 0 w 170"/>
                <a:gd name="T21" fmla="*/ 38 h 252"/>
                <a:gd name="T22" fmla="*/ 2 w 170"/>
                <a:gd name="T23" fmla="*/ 40 h 252"/>
                <a:gd name="T24" fmla="*/ 4 w 170"/>
                <a:gd name="T25" fmla="*/ 38 h 252"/>
                <a:gd name="T26" fmla="*/ 9 w 170"/>
                <a:gd name="T27" fmla="*/ 32 h 252"/>
                <a:gd name="T28" fmla="*/ 9 w 170"/>
                <a:gd name="T29" fmla="*/ 29 h 252"/>
                <a:gd name="T30" fmla="*/ 11 w 170"/>
                <a:gd name="T31" fmla="*/ 32 h 252"/>
                <a:gd name="T32" fmla="*/ 12 w 170"/>
                <a:gd name="T33" fmla="*/ 32 h 252"/>
                <a:gd name="T34" fmla="*/ 16 w 170"/>
                <a:gd name="T35" fmla="*/ 30 h 252"/>
                <a:gd name="T36" fmla="*/ 18 w 170"/>
                <a:gd name="T37" fmla="*/ 26 h 252"/>
                <a:gd name="T38" fmla="*/ 22 w 170"/>
                <a:gd name="T39" fmla="*/ 14 h 252"/>
                <a:gd name="T40" fmla="*/ 22 w 170"/>
                <a:gd name="T41" fmla="*/ 11 h 252"/>
                <a:gd name="T42" fmla="*/ 23 w 170"/>
                <a:gd name="T43" fmla="*/ 8 h 252"/>
                <a:gd name="T44" fmla="*/ 26 w 170"/>
                <a:gd name="T45" fmla="*/ 19 h 252"/>
                <a:gd name="T46" fmla="*/ 28 w 170"/>
                <a:gd name="T47" fmla="*/ 32 h 252"/>
                <a:gd name="T48" fmla="*/ 28 w 170"/>
                <a:gd name="T49" fmla="*/ 32 h 252"/>
                <a:gd name="T50" fmla="*/ 32 w 170"/>
                <a:gd name="T51" fmla="*/ 32 h 252"/>
                <a:gd name="T52" fmla="*/ 32 w 170"/>
                <a:gd name="T53" fmla="*/ 35 h 252"/>
                <a:gd name="T54" fmla="*/ 28 w 170"/>
                <a:gd name="T55" fmla="*/ 51 h 252"/>
                <a:gd name="T56" fmla="*/ 28 w 170"/>
                <a:gd name="T57" fmla="*/ 55 h 252"/>
                <a:gd name="T58" fmla="*/ 30 w 170"/>
                <a:gd name="T59" fmla="*/ 55 h 252"/>
                <a:gd name="T60" fmla="*/ 33 w 170"/>
                <a:gd name="T61" fmla="*/ 54 h 252"/>
                <a:gd name="T62" fmla="*/ 33 w 170"/>
                <a:gd name="T63" fmla="*/ 59 h 252"/>
                <a:gd name="T64" fmla="*/ 32 w 170"/>
                <a:gd name="T65" fmla="*/ 70 h 252"/>
                <a:gd name="T66" fmla="*/ 30 w 170"/>
                <a:gd name="T67" fmla="*/ 76 h 252"/>
                <a:gd name="T68" fmla="*/ 33 w 170"/>
                <a:gd name="T69" fmla="*/ 81 h 252"/>
                <a:gd name="T70" fmla="*/ 35 w 170"/>
                <a:gd name="T71" fmla="*/ 82 h 252"/>
                <a:gd name="T72" fmla="*/ 35 w 170"/>
                <a:gd name="T73" fmla="*/ 82 h 252"/>
                <a:gd name="T74" fmla="*/ 33 w 170"/>
                <a:gd name="T75" fmla="*/ 79 h 252"/>
                <a:gd name="T76" fmla="*/ 33 w 170"/>
                <a:gd name="T77" fmla="*/ 79 h 252"/>
                <a:gd name="T78" fmla="*/ 36 w 170"/>
                <a:gd name="T79" fmla="*/ 64 h 252"/>
                <a:gd name="T80" fmla="*/ 36 w 170"/>
                <a:gd name="T81" fmla="*/ 48 h 252"/>
                <a:gd name="T82" fmla="*/ 36 w 170"/>
                <a:gd name="T83" fmla="*/ 48 h 252"/>
                <a:gd name="T84" fmla="*/ 33 w 170"/>
                <a:gd name="T85" fmla="*/ 50 h 252"/>
                <a:gd name="T86" fmla="*/ 31 w 170"/>
                <a:gd name="T87" fmla="*/ 51 h 252"/>
                <a:gd name="T88" fmla="*/ 30 w 170"/>
                <a:gd name="T89" fmla="*/ 51 h 252"/>
                <a:gd name="T90" fmla="*/ 32 w 170"/>
                <a:gd name="T91" fmla="*/ 46 h 252"/>
                <a:gd name="T92" fmla="*/ 33 w 170"/>
                <a:gd name="T93" fmla="*/ 40 h 252"/>
                <a:gd name="T94" fmla="*/ 35 w 170"/>
                <a:gd name="T95" fmla="*/ 34 h 252"/>
                <a:gd name="T96" fmla="*/ 35 w 170"/>
                <a:gd name="T97" fmla="*/ 27 h 252"/>
                <a:gd name="T98" fmla="*/ 35 w 170"/>
                <a:gd name="T99" fmla="*/ 27 h 252"/>
                <a:gd name="T100" fmla="*/ 33 w 170"/>
                <a:gd name="T101" fmla="*/ 27 h 252"/>
                <a:gd name="T102" fmla="*/ 31 w 170"/>
                <a:gd name="T103" fmla="*/ 28 h 252"/>
                <a:gd name="T104" fmla="*/ 26 w 170"/>
                <a:gd name="T105" fmla="*/ 12 h 252"/>
                <a:gd name="T106" fmla="*/ 23 w 170"/>
                <a:gd name="T107" fmla="*/ 2 h 252"/>
                <a:gd name="T108" fmla="*/ 22 w 170"/>
                <a:gd name="T109" fmla="*/ 0 h 252"/>
                <a:gd name="T110" fmla="*/ 20 w 170"/>
                <a:gd name="T111" fmla="*/ 0 h 252"/>
                <a:gd name="T112" fmla="*/ 20 w 170"/>
                <a:gd name="T113" fmla="*/ 2 h 25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70"/>
                <a:gd name="T172" fmla="*/ 0 h 252"/>
                <a:gd name="T173" fmla="*/ 170 w 170"/>
                <a:gd name="T174" fmla="*/ 252 h 252"/>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70" h="252">
                  <a:moveTo>
                    <a:pt x="90" y="6"/>
                  </a:moveTo>
                  <a:lnTo>
                    <a:pt x="90" y="6"/>
                  </a:lnTo>
                  <a:lnTo>
                    <a:pt x="88" y="18"/>
                  </a:lnTo>
                  <a:lnTo>
                    <a:pt x="86" y="28"/>
                  </a:lnTo>
                  <a:lnTo>
                    <a:pt x="78" y="48"/>
                  </a:lnTo>
                  <a:lnTo>
                    <a:pt x="68" y="68"/>
                  </a:lnTo>
                  <a:lnTo>
                    <a:pt x="54" y="86"/>
                  </a:lnTo>
                  <a:lnTo>
                    <a:pt x="52" y="82"/>
                  </a:lnTo>
                  <a:lnTo>
                    <a:pt x="52" y="76"/>
                  </a:lnTo>
                  <a:lnTo>
                    <a:pt x="52" y="72"/>
                  </a:lnTo>
                  <a:lnTo>
                    <a:pt x="48" y="68"/>
                  </a:lnTo>
                  <a:lnTo>
                    <a:pt x="46" y="70"/>
                  </a:lnTo>
                  <a:lnTo>
                    <a:pt x="40" y="74"/>
                  </a:lnTo>
                  <a:lnTo>
                    <a:pt x="28" y="88"/>
                  </a:lnTo>
                  <a:lnTo>
                    <a:pt x="12" y="110"/>
                  </a:lnTo>
                  <a:lnTo>
                    <a:pt x="6" y="112"/>
                  </a:lnTo>
                  <a:lnTo>
                    <a:pt x="0" y="114"/>
                  </a:lnTo>
                  <a:lnTo>
                    <a:pt x="0" y="116"/>
                  </a:lnTo>
                  <a:lnTo>
                    <a:pt x="2" y="118"/>
                  </a:lnTo>
                  <a:lnTo>
                    <a:pt x="8" y="122"/>
                  </a:lnTo>
                  <a:lnTo>
                    <a:pt x="18" y="116"/>
                  </a:lnTo>
                  <a:lnTo>
                    <a:pt x="28" y="108"/>
                  </a:lnTo>
                  <a:lnTo>
                    <a:pt x="38" y="100"/>
                  </a:lnTo>
                  <a:lnTo>
                    <a:pt x="44" y="88"/>
                  </a:lnTo>
                  <a:lnTo>
                    <a:pt x="48" y="96"/>
                  </a:lnTo>
                  <a:lnTo>
                    <a:pt x="50" y="98"/>
                  </a:lnTo>
                  <a:lnTo>
                    <a:pt x="54" y="100"/>
                  </a:lnTo>
                  <a:lnTo>
                    <a:pt x="64" y="96"/>
                  </a:lnTo>
                  <a:lnTo>
                    <a:pt x="72" y="92"/>
                  </a:lnTo>
                  <a:lnTo>
                    <a:pt x="78" y="84"/>
                  </a:lnTo>
                  <a:lnTo>
                    <a:pt x="82" y="78"/>
                  </a:lnTo>
                  <a:lnTo>
                    <a:pt x="92" y="60"/>
                  </a:lnTo>
                  <a:lnTo>
                    <a:pt x="98" y="42"/>
                  </a:lnTo>
                  <a:lnTo>
                    <a:pt x="100" y="34"/>
                  </a:lnTo>
                  <a:lnTo>
                    <a:pt x="104" y="26"/>
                  </a:lnTo>
                  <a:lnTo>
                    <a:pt x="112" y="42"/>
                  </a:lnTo>
                  <a:lnTo>
                    <a:pt x="120" y="60"/>
                  </a:lnTo>
                  <a:lnTo>
                    <a:pt x="126" y="78"/>
                  </a:lnTo>
                  <a:lnTo>
                    <a:pt x="130" y="98"/>
                  </a:lnTo>
                  <a:lnTo>
                    <a:pt x="132" y="100"/>
                  </a:lnTo>
                  <a:lnTo>
                    <a:pt x="138" y="100"/>
                  </a:lnTo>
                  <a:lnTo>
                    <a:pt x="144" y="100"/>
                  </a:lnTo>
                  <a:lnTo>
                    <a:pt x="146" y="108"/>
                  </a:lnTo>
                  <a:lnTo>
                    <a:pt x="132" y="144"/>
                  </a:lnTo>
                  <a:lnTo>
                    <a:pt x="128" y="160"/>
                  </a:lnTo>
                  <a:lnTo>
                    <a:pt x="128" y="166"/>
                  </a:lnTo>
                  <a:lnTo>
                    <a:pt x="128" y="170"/>
                  </a:lnTo>
                  <a:lnTo>
                    <a:pt x="136" y="170"/>
                  </a:lnTo>
                  <a:lnTo>
                    <a:pt x="142" y="168"/>
                  </a:lnTo>
                  <a:lnTo>
                    <a:pt x="154" y="164"/>
                  </a:lnTo>
                  <a:lnTo>
                    <a:pt x="154" y="182"/>
                  </a:lnTo>
                  <a:lnTo>
                    <a:pt x="150" y="200"/>
                  </a:lnTo>
                  <a:lnTo>
                    <a:pt x="144" y="218"/>
                  </a:lnTo>
                  <a:lnTo>
                    <a:pt x="138" y="234"/>
                  </a:lnTo>
                  <a:lnTo>
                    <a:pt x="140" y="240"/>
                  </a:lnTo>
                  <a:lnTo>
                    <a:pt x="148" y="248"/>
                  </a:lnTo>
                  <a:lnTo>
                    <a:pt x="156" y="250"/>
                  </a:lnTo>
                  <a:lnTo>
                    <a:pt x="158" y="252"/>
                  </a:lnTo>
                  <a:lnTo>
                    <a:pt x="160" y="250"/>
                  </a:lnTo>
                  <a:lnTo>
                    <a:pt x="158" y="246"/>
                  </a:lnTo>
                  <a:lnTo>
                    <a:pt x="154" y="244"/>
                  </a:lnTo>
                  <a:lnTo>
                    <a:pt x="152" y="242"/>
                  </a:lnTo>
                  <a:lnTo>
                    <a:pt x="150" y="240"/>
                  </a:lnTo>
                  <a:lnTo>
                    <a:pt x="162" y="196"/>
                  </a:lnTo>
                  <a:lnTo>
                    <a:pt x="168" y="174"/>
                  </a:lnTo>
                  <a:lnTo>
                    <a:pt x="170" y="150"/>
                  </a:lnTo>
                  <a:lnTo>
                    <a:pt x="166" y="148"/>
                  </a:lnTo>
                  <a:lnTo>
                    <a:pt x="162" y="148"/>
                  </a:lnTo>
                  <a:lnTo>
                    <a:pt x="154" y="152"/>
                  </a:lnTo>
                  <a:lnTo>
                    <a:pt x="146" y="156"/>
                  </a:lnTo>
                  <a:lnTo>
                    <a:pt x="140" y="158"/>
                  </a:lnTo>
                  <a:lnTo>
                    <a:pt x="136" y="160"/>
                  </a:lnTo>
                  <a:lnTo>
                    <a:pt x="138" y="150"/>
                  </a:lnTo>
                  <a:lnTo>
                    <a:pt x="144" y="142"/>
                  </a:lnTo>
                  <a:lnTo>
                    <a:pt x="148" y="132"/>
                  </a:lnTo>
                  <a:lnTo>
                    <a:pt x="152" y="122"/>
                  </a:lnTo>
                  <a:lnTo>
                    <a:pt x="158" y="104"/>
                  </a:lnTo>
                  <a:lnTo>
                    <a:pt x="160" y="94"/>
                  </a:lnTo>
                  <a:lnTo>
                    <a:pt x="160" y="84"/>
                  </a:lnTo>
                  <a:lnTo>
                    <a:pt x="158" y="84"/>
                  </a:lnTo>
                  <a:lnTo>
                    <a:pt x="156" y="82"/>
                  </a:lnTo>
                  <a:lnTo>
                    <a:pt x="148" y="84"/>
                  </a:lnTo>
                  <a:lnTo>
                    <a:pt x="140" y="86"/>
                  </a:lnTo>
                  <a:lnTo>
                    <a:pt x="134" y="68"/>
                  </a:lnTo>
                  <a:lnTo>
                    <a:pt x="122" y="40"/>
                  </a:lnTo>
                  <a:lnTo>
                    <a:pt x="110" y="14"/>
                  </a:lnTo>
                  <a:lnTo>
                    <a:pt x="104" y="6"/>
                  </a:lnTo>
                  <a:lnTo>
                    <a:pt x="98" y="0"/>
                  </a:lnTo>
                  <a:lnTo>
                    <a:pt x="94" y="0"/>
                  </a:lnTo>
                  <a:lnTo>
                    <a:pt x="92" y="0"/>
                  </a:lnTo>
                  <a:lnTo>
                    <a:pt x="90" y="6"/>
                  </a:lnTo>
                  <a:close/>
                </a:path>
              </a:pathLst>
            </a:custGeom>
            <a:solidFill>
              <a:srgbClr val="000000"/>
            </a:solidFill>
            <a:ln w="9525">
              <a:noFill/>
              <a:round/>
              <a:headEnd/>
              <a:tailEnd/>
            </a:ln>
          </p:spPr>
          <p:txBody>
            <a:bodyPr/>
            <a:lstStyle/>
            <a:p>
              <a:endParaRPr lang="en-US"/>
            </a:p>
          </p:txBody>
        </p:sp>
        <p:sp>
          <p:nvSpPr>
            <p:cNvPr id="1039" name="Freeform 16"/>
            <p:cNvSpPr>
              <a:spLocks/>
            </p:cNvSpPr>
            <p:nvPr/>
          </p:nvSpPr>
          <p:spPr bwMode="auto">
            <a:xfrm>
              <a:off x="4907" y="788"/>
              <a:ext cx="462" cy="495"/>
            </a:xfrm>
            <a:custGeom>
              <a:avLst/>
              <a:gdLst>
                <a:gd name="T0" fmla="*/ 66 w 592"/>
                <a:gd name="T1" fmla="*/ 41 h 598"/>
                <a:gd name="T2" fmla="*/ 66 w 592"/>
                <a:gd name="T3" fmla="*/ 23 h 598"/>
                <a:gd name="T4" fmla="*/ 66 w 592"/>
                <a:gd name="T5" fmla="*/ 12 h 598"/>
                <a:gd name="T6" fmla="*/ 62 w 592"/>
                <a:gd name="T7" fmla="*/ 26 h 598"/>
                <a:gd name="T8" fmla="*/ 64 w 592"/>
                <a:gd name="T9" fmla="*/ 31 h 598"/>
                <a:gd name="T10" fmla="*/ 62 w 592"/>
                <a:gd name="T11" fmla="*/ 45 h 598"/>
                <a:gd name="T12" fmla="*/ 57 w 592"/>
                <a:gd name="T13" fmla="*/ 59 h 598"/>
                <a:gd name="T14" fmla="*/ 46 w 592"/>
                <a:gd name="T15" fmla="*/ 48 h 598"/>
                <a:gd name="T16" fmla="*/ 46 w 592"/>
                <a:gd name="T17" fmla="*/ 50 h 598"/>
                <a:gd name="T18" fmla="*/ 46 w 592"/>
                <a:gd name="T19" fmla="*/ 55 h 598"/>
                <a:gd name="T20" fmla="*/ 55 w 592"/>
                <a:gd name="T21" fmla="*/ 60 h 598"/>
                <a:gd name="T22" fmla="*/ 52 w 592"/>
                <a:gd name="T23" fmla="*/ 90 h 598"/>
                <a:gd name="T24" fmla="*/ 38 w 592"/>
                <a:gd name="T25" fmla="*/ 79 h 598"/>
                <a:gd name="T26" fmla="*/ 32 w 592"/>
                <a:gd name="T27" fmla="*/ 67 h 598"/>
                <a:gd name="T28" fmla="*/ 37 w 592"/>
                <a:gd name="T29" fmla="*/ 61 h 598"/>
                <a:gd name="T30" fmla="*/ 29 w 592"/>
                <a:gd name="T31" fmla="*/ 37 h 598"/>
                <a:gd name="T32" fmla="*/ 46 w 592"/>
                <a:gd name="T33" fmla="*/ 41 h 598"/>
                <a:gd name="T34" fmla="*/ 52 w 592"/>
                <a:gd name="T35" fmla="*/ 26 h 598"/>
                <a:gd name="T36" fmla="*/ 54 w 592"/>
                <a:gd name="T37" fmla="*/ 7 h 598"/>
                <a:gd name="T38" fmla="*/ 52 w 592"/>
                <a:gd name="T39" fmla="*/ 8 h 598"/>
                <a:gd name="T40" fmla="*/ 48 w 592"/>
                <a:gd name="T41" fmla="*/ 32 h 598"/>
                <a:gd name="T42" fmla="*/ 35 w 592"/>
                <a:gd name="T43" fmla="*/ 34 h 598"/>
                <a:gd name="T44" fmla="*/ 27 w 592"/>
                <a:gd name="T45" fmla="*/ 40 h 598"/>
                <a:gd name="T46" fmla="*/ 33 w 592"/>
                <a:gd name="T47" fmla="*/ 63 h 598"/>
                <a:gd name="T48" fmla="*/ 28 w 592"/>
                <a:gd name="T49" fmla="*/ 65 h 598"/>
                <a:gd name="T50" fmla="*/ 35 w 592"/>
                <a:gd name="T51" fmla="*/ 80 h 598"/>
                <a:gd name="T52" fmla="*/ 44 w 592"/>
                <a:gd name="T53" fmla="*/ 98 h 598"/>
                <a:gd name="T54" fmla="*/ 16 w 592"/>
                <a:gd name="T55" fmla="*/ 135 h 598"/>
                <a:gd name="T56" fmla="*/ 2 w 592"/>
                <a:gd name="T57" fmla="*/ 185 h 598"/>
                <a:gd name="T58" fmla="*/ 5 w 592"/>
                <a:gd name="T59" fmla="*/ 173 h 598"/>
                <a:gd name="T60" fmla="*/ 38 w 592"/>
                <a:gd name="T61" fmla="*/ 106 h 598"/>
                <a:gd name="T62" fmla="*/ 59 w 592"/>
                <a:gd name="T63" fmla="*/ 90 h 598"/>
                <a:gd name="T64" fmla="*/ 68 w 592"/>
                <a:gd name="T65" fmla="*/ 84 h 598"/>
                <a:gd name="T66" fmla="*/ 84 w 592"/>
                <a:gd name="T67" fmla="*/ 94 h 598"/>
                <a:gd name="T68" fmla="*/ 84 w 592"/>
                <a:gd name="T69" fmla="*/ 94 h 598"/>
                <a:gd name="T70" fmla="*/ 68 w 592"/>
                <a:gd name="T71" fmla="*/ 82 h 598"/>
                <a:gd name="T72" fmla="*/ 91 w 592"/>
                <a:gd name="T73" fmla="*/ 71 h 598"/>
                <a:gd name="T74" fmla="*/ 98 w 592"/>
                <a:gd name="T75" fmla="*/ 81 h 598"/>
                <a:gd name="T76" fmla="*/ 102 w 592"/>
                <a:gd name="T77" fmla="*/ 86 h 598"/>
                <a:gd name="T78" fmla="*/ 102 w 592"/>
                <a:gd name="T79" fmla="*/ 82 h 598"/>
                <a:gd name="T80" fmla="*/ 120 w 592"/>
                <a:gd name="T81" fmla="*/ 84 h 598"/>
                <a:gd name="T82" fmla="*/ 97 w 592"/>
                <a:gd name="T83" fmla="*/ 74 h 598"/>
                <a:gd name="T84" fmla="*/ 129 w 592"/>
                <a:gd name="T85" fmla="*/ 63 h 598"/>
                <a:gd name="T86" fmla="*/ 109 w 592"/>
                <a:gd name="T87" fmla="*/ 67 h 598"/>
                <a:gd name="T88" fmla="*/ 118 w 592"/>
                <a:gd name="T89" fmla="*/ 54 h 598"/>
                <a:gd name="T90" fmla="*/ 105 w 592"/>
                <a:gd name="T91" fmla="*/ 68 h 598"/>
                <a:gd name="T92" fmla="*/ 79 w 592"/>
                <a:gd name="T93" fmla="*/ 71 h 598"/>
                <a:gd name="T94" fmla="*/ 56 w 592"/>
                <a:gd name="T95" fmla="*/ 89 h 598"/>
                <a:gd name="T96" fmla="*/ 62 w 592"/>
                <a:gd name="T97" fmla="*/ 50 h 598"/>
                <a:gd name="T98" fmla="*/ 76 w 592"/>
                <a:gd name="T99" fmla="*/ 43 h 598"/>
                <a:gd name="T100" fmla="*/ 74 w 592"/>
                <a:gd name="T101" fmla="*/ 43 h 598"/>
                <a:gd name="T102" fmla="*/ 74 w 592"/>
                <a:gd name="T103" fmla="*/ 38 h 598"/>
                <a:gd name="T104" fmla="*/ 64 w 592"/>
                <a:gd name="T105" fmla="*/ 47 h 598"/>
                <a:gd name="T106" fmla="*/ 80 w 592"/>
                <a:gd name="T107" fmla="*/ 12 h 598"/>
                <a:gd name="T108" fmla="*/ 76 w 592"/>
                <a:gd name="T109" fmla="*/ 15 h 59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592"/>
                <a:gd name="T166" fmla="*/ 0 h 598"/>
                <a:gd name="T167" fmla="*/ 592 w 592"/>
                <a:gd name="T168" fmla="*/ 598 h 59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592" h="598">
                  <a:moveTo>
                    <a:pt x="342" y="46"/>
                  </a:moveTo>
                  <a:lnTo>
                    <a:pt x="342" y="46"/>
                  </a:lnTo>
                  <a:lnTo>
                    <a:pt x="332" y="68"/>
                  </a:lnTo>
                  <a:lnTo>
                    <a:pt x="322" y="88"/>
                  </a:lnTo>
                  <a:lnTo>
                    <a:pt x="306" y="106"/>
                  </a:lnTo>
                  <a:lnTo>
                    <a:pt x="290" y="126"/>
                  </a:lnTo>
                  <a:lnTo>
                    <a:pt x="290" y="122"/>
                  </a:lnTo>
                  <a:lnTo>
                    <a:pt x="290" y="120"/>
                  </a:lnTo>
                  <a:lnTo>
                    <a:pt x="292" y="114"/>
                  </a:lnTo>
                  <a:lnTo>
                    <a:pt x="292" y="100"/>
                  </a:lnTo>
                  <a:lnTo>
                    <a:pt x="290" y="86"/>
                  </a:lnTo>
                  <a:lnTo>
                    <a:pt x="290" y="72"/>
                  </a:lnTo>
                  <a:lnTo>
                    <a:pt x="290" y="66"/>
                  </a:lnTo>
                  <a:lnTo>
                    <a:pt x="294" y="60"/>
                  </a:lnTo>
                  <a:lnTo>
                    <a:pt x="294" y="54"/>
                  </a:lnTo>
                  <a:lnTo>
                    <a:pt x="296" y="46"/>
                  </a:lnTo>
                  <a:lnTo>
                    <a:pt x="296" y="42"/>
                  </a:lnTo>
                  <a:lnTo>
                    <a:pt x="296" y="40"/>
                  </a:lnTo>
                  <a:lnTo>
                    <a:pt x="292" y="38"/>
                  </a:lnTo>
                  <a:lnTo>
                    <a:pt x="286" y="62"/>
                  </a:lnTo>
                  <a:lnTo>
                    <a:pt x="284" y="74"/>
                  </a:lnTo>
                  <a:lnTo>
                    <a:pt x="282" y="88"/>
                  </a:lnTo>
                  <a:lnTo>
                    <a:pt x="276" y="82"/>
                  </a:lnTo>
                  <a:lnTo>
                    <a:pt x="272" y="78"/>
                  </a:lnTo>
                  <a:lnTo>
                    <a:pt x="268" y="78"/>
                  </a:lnTo>
                  <a:lnTo>
                    <a:pt x="270" y="82"/>
                  </a:lnTo>
                  <a:lnTo>
                    <a:pt x="274" y="88"/>
                  </a:lnTo>
                  <a:lnTo>
                    <a:pt x="282" y="96"/>
                  </a:lnTo>
                  <a:lnTo>
                    <a:pt x="284" y="96"/>
                  </a:lnTo>
                  <a:lnTo>
                    <a:pt x="286" y="98"/>
                  </a:lnTo>
                  <a:lnTo>
                    <a:pt x="286" y="100"/>
                  </a:lnTo>
                  <a:lnTo>
                    <a:pt x="286" y="114"/>
                  </a:lnTo>
                  <a:lnTo>
                    <a:pt x="282" y="128"/>
                  </a:lnTo>
                  <a:lnTo>
                    <a:pt x="278" y="140"/>
                  </a:lnTo>
                  <a:lnTo>
                    <a:pt x="272" y="152"/>
                  </a:lnTo>
                  <a:lnTo>
                    <a:pt x="268" y="156"/>
                  </a:lnTo>
                  <a:lnTo>
                    <a:pt x="264" y="162"/>
                  </a:lnTo>
                  <a:lnTo>
                    <a:pt x="260" y="176"/>
                  </a:lnTo>
                  <a:lnTo>
                    <a:pt x="256" y="180"/>
                  </a:lnTo>
                  <a:lnTo>
                    <a:pt x="252" y="184"/>
                  </a:lnTo>
                  <a:lnTo>
                    <a:pt x="246" y="184"/>
                  </a:lnTo>
                  <a:lnTo>
                    <a:pt x="238" y="180"/>
                  </a:lnTo>
                  <a:lnTo>
                    <a:pt x="230" y="176"/>
                  </a:lnTo>
                  <a:lnTo>
                    <a:pt x="224" y="170"/>
                  </a:lnTo>
                  <a:lnTo>
                    <a:pt x="210" y="156"/>
                  </a:lnTo>
                  <a:lnTo>
                    <a:pt x="204" y="150"/>
                  </a:lnTo>
                  <a:lnTo>
                    <a:pt x="196" y="144"/>
                  </a:lnTo>
                  <a:lnTo>
                    <a:pt x="188" y="142"/>
                  </a:lnTo>
                  <a:lnTo>
                    <a:pt x="178" y="140"/>
                  </a:lnTo>
                  <a:lnTo>
                    <a:pt x="186" y="146"/>
                  </a:lnTo>
                  <a:lnTo>
                    <a:pt x="194" y="150"/>
                  </a:lnTo>
                  <a:lnTo>
                    <a:pt x="202" y="156"/>
                  </a:lnTo>
                  <a:lnTo>
                    <a:pt x="208" y="164"/>
                  </a:lnTo>
                  <a:lnTo>
                    <a:pt x="202" y="164"/>
                  </a:lnTo>
                  <a:lnTo>
                    <a:pt x="198" y="168"/>
                  </a:lnTo>
                  <a:lnTo>
                    <a:pt x="200" y="168"/>
                  </a:lnTo>
                  <a:lnTo>
                    <a:pt x="204" y="170"/>
                  </a:lnTo>
                  <a:lnTo>
                    <a:pt x="210" y="170"/>
                  </a:lnTo>
                  <a:lnTo>
                    <a:pt x="214" y="170"/>
                  </a:lnTo>
                  <a:lnTo>
                    <a:pt x="216" y="172"/>
                  </a:lnTo>
                  <a:lnTo>
                    <a:pt x="218" y="174"/>
                  </a:lnTo>
                  <a:lnTo>
                    <a:pt x="234" y="184"/>
                  </a:lnTo>
                  <a:lnTo>
                    <a:pt x="244" y="186"/>
                  </a:lnTo>
                  <a:lnTo>
                    <a:pt x="248" y="186"/>
                  </a:lnTo>
                  <a:lnTo>
                    <a:pt x="254" y="186"/>
                  </a:lnTo>
                  <a:lnTo>
                    <a:pt x="246" y="228"/>
                  </a:lnTo>
                  <a:lnTo>
                    <a:pt x="238" y="272"/>
                  </a:lnTo>
                  <a:lnTo>
                    <a:pt x="232" y="280"/>
                  </a:lnTo>
                  <a:lnTo>
                    <a:pt x="230" y="282"/>
                  </a:lnTo>
                  <a:lnTo>
                    <a:pt x="226" y="286"/>
                  </a:lnTo>
                  <a:lnTo>
                    <a:pt x="218" y="276"/>
                  </a:lnTo>
                  <a:lnTo>
                    <a:pt x="210" y="270"/>
                  </a:lnTo>
                  <a:lnTo>
                    <a:pt x="190" y="258"/>
                  </a:lnTo>
                  <a:lnTo>
                    <a:pt x="170" y="246"/>
                  </a:lnTo>
                  <a:lnTo>
                    <a:pt x="162" y="238"/>
                  </a:lnTo>
                  <a:lnTo>
                    <a:pt x="154" y="230"/>
                  </a:lnTo>
                  <a:lnTo>
                    <a:pt x="150" y="224"/>
                  </a:lnTo>
                  <a:lnTo>
                    <a:pt x="146" y="220"/>
                  </a:lnTo>
                  <a:lnTo>
                    <a:pt x="142" y="214"/>
                  </a:lnTo>
                  <a:lnTo>
                    <a:pt x="140" y="208"/>
                  </a:lnTo>
                  <a:lnTo>
                    <a:pt x="146" y="208"/>
                  </a:lnTo>
                  <a:lnTo>
                    <a:pt x="150" y="208"/>
                  </a:lnTo>
                  <a:lnTo>
                    <a:pt x="154" y="208"/>
                  </a:lnTo>
                  <a:lnTo>
                    <a:pt x="160" y="200"/>
                  </a:lnTo>
                  <a:lnTo>
                    <a:pt x="164" y="192"/>
                  </a:lnTo>
                  <a:lnTo>
                    <a:pt x="166" y="184"/>
                  </a:lnTo>
                  <a:lnTo>
                    <a:pt x="164" y="176"/>
                  </a:lnTo>
                  <a:lnTo>
                    <a:pt x="146" y="148"/>
                  </a:lnTo>
                  <a:lnTo>
                    <a:pt x="138" y="134"/>
                  </a:lnTo>
                  <a:lnTo>
                    <a:pt x="134" y="126"/>
                  </a:lnTo>
                  <a:lnTo>
                    <a:pt x="132" y="116"/>
                  </a:lnTo>
                  <a:lnTo>
                    <a:pt x="144" y="114"/>
                  </a:lnTo>
                  <a:lnTo>
                    <a:pt x="154" y="114"/>
                  </a:lnTo>
                  <a:lnTo>
                    <a:pt x="166" y="116"/>
                  </a:lnTo>
                  <a:lnTo>
                    <a:pt x="174" y="120"/>
                  </a:lnTo>
                  <a:lnTo>
                    <a:pt x="194" y="126"/>
                  </a:lnTo>
                  <a:lnTo>
                    <a:pt x="204" y="128"/>
                  </a:lnTo>
                  <a:lnTo>
                    <a:pt x="216" y="128"/>
                  </a:lnTo>
                  <a:lnTo>
                    <a:pt x="220" y="122"/>
                  </a:lnTo>
                  <a:lnTo>
                    <a:pt x="224" y="118"/>
                  </a:lnTo>
                  <a:lnTo>
                    <a:pt x="228" y="104"/>
                  </a:lnTo>
                  <a:lnTo>
                    <a:pt x="230" y="92"/>
                  </a:lnTo>
                  <a:lnTo>
                    <a:pt x="228" y="78"/>
                  </a:lnTo>
                  <a:lnTo>
                    <a:pt x="228" y="64"/>
                  </a:lnTo>
                  <a:lnTo>
                    <a:pt x="228" y="50"/>
                  </a:lnTo>
                  <a:lnTo>
                    <a:pt x="230" y="36"/>
                  </a:lnTo>
                  <a:lnTo>
                    <a:pt x="232" y="30"/>
                  </a:lnTo>
                  <a:lnTo>
                    <a:pt x="236" y="24"/>
                  </a:lnTo>
                  <a:lnTo>
                    <a:pt x="238" y="22"/>
                  </a:lnTo>
                  <a:lnTo>
                    <a:pt x="240" y="20"/>
                  </a:lnTo>
                  <a:lnTo>
                    <a:pt x="240" y="18"/>
                  </a:lnTo>
                  <a:lnTo>
                    <a:pt x="238" y="14"/>
                  </a:lnTo>
                  <a:lnTo>
                    <a:pt x="232" y="16"/>
                  </a:lnTo>
                  <a:lnTo>
                    <a:pt x="228" y="20"/>
                  </a:lnTo>
                  <a:lnTo>
                    <a:pt x="224" y="24"/>
                  </a:lnTo>
                  <a:lnTo>
                    <a:pt x="222" y="30"/>
                  </a:lnTo>
                  <a:lnTo>
                    <a:pt x="218" y="42"/>
                  </a:lnTo>
                  <a:lnTo>
                    <a:pt x="216" y="54"/>
                  </a:lnTo>
                  <a:lnTo>
                    <a:pt x="214" y="70"/>
                  </a:lnTo>
                  <a:lnTo>
                    <a:pt x="214" y="86"/>
                  </a:lnTo>
                  <a:lnTo>
                    <a:pt x="212" y="100"/>
                  </a:lnTo>
                  <a:lnTo>
                    <a:pt x="210" y="108"/>
                  </a:lnTo>
                  <a:lnTo>
                    <a:pt x="208" y="114"/>
                  </a:lnTo>
                  <a:lnTo>
                    <a:pt x="196" y="114"/>
                  </a:lnTo>
                  <a:lnTo>
                    <a:pt x="186" y="112"/>
                  </a:lnTo>
                  <a:lnTo>
                    <a:pt x="166" y="106"/>
                  </a:lnTo>
                  <a:lnTo>
                    <a:pt x="156" y="104"/>
                  </a:lnTo>
                  <a:lnTo>
                    <a:pt x="146" y="102"/>
                  </a:lnTo>
                  <a:lnTo>
                    <a:pt x="134" y="102"/>
                  </a:lnTo>
                  <a:lnTo>
                    <a:pt x="124" y="106"/>
                  </a:lnTo>
                  <a:lnTo>
                    <a:pt x="120" y="112"/>
                  </a:lnTo>
                  <a:lnTo>
                    <a:pt x="120" y="116"/>
                  </a:lnTo>
                  <a:lnTo>
                    <a:pt x="118" y="124"/>
                  </a:lnTo>
                  <a:lnTo>
                    <a:pt x="120" y="130"/>
                  </a:lnTo>
                  <a:lnTo>
                    <a:pt x="134" y="160"/>
                  </a:lnTo>
                  <a:lnTo>
                    <a:pt x="150" y="190"/>
                  </a:lnTo>
                  <a:lnTo>
                    <a:pt x="148" y="194"/>
                  </a:lnTo>
                  <a:lnTo>
                    <a:pt x="146" y="196"/>
                  </a:lnTo>
                  <a:lnTo>
                    <a:pt x="140" y="194"/>
                  </a:lnTo>
                  <a:lnTo>
                    <a:pt x="134" y="192"/>
                  </a:lnTo>
                  <a:lnTo>
                    <a:pt x="130" y="192"/>
                  </a:lnTo>
                  <a:lnTo>
                    <a:pt x="128" y="194"/>
                  </a:lnTo>
                  <a:lnTo>
                    <a:pt x="126" y="198"/>
                  </a:lnTo>
                  <a:lnTo>
                    <a:pt x="126" y="202"/>
                  </a:lnTo>
                  <a:lnTo>
                    <a:pt x="128" y="208"/>
                  </a:lnTo>
                  <a:lnTo>
                    <a:pt x="128" y="214"/>
                  </a:lnTo>
                  <a:lnTo>
                    <a:pt x="136" y="228"/>
                  </a:lnTo>
                  <a:lnTo>
                    <a:pt x="144" y="240"/>
                  </a:lnTo>
                  <a:lnTo>
                    <a:pt x="156" y="248"/>
                  </a:lnTo>
                  <a:lnTo>
                    <a:pt x="168" y="258"/>
                  </a:lnTo>
                  <a:lnTo>
                    <a:pt x="194" y="274"/>
                  </a:lnTo>
                  <a:lnTo>
                    <a:pt x="204" y="284"/>
                  </a:lnTo>
                  <a:lnTo>
                    <a:pt x="214" y="294"/>
                  </a:lnTo>
                  <a:lnTo>
                    <a:pt x="206" y="300"/>
                  </a:lnTo>
                  <a:lnTo>
                    <a:pt x="196" y="306"/>
                  </a:lnTo>
                  <a:lnTo>
                    <a:pt x="178" y="314"/>
                  </a:lnTo>
                  <a:lnTo>
                    <a:pt x="158" y="328"/>
                  </a:lnTo>
                  <a:lnTo>
                    <a:pt x="138" y="344"/>
                  </a:lnTo>
                  <a:lnTo>
                    <a:pt x="118" y="362"/>
                  </a:lnTo>
                  <a:lnTo>
                    <a:pt x="100" y="380"/>
                  </a:lnTo>
                  <a:lnTo>
                    <a:pt x="74" y="420"/>
                  </a:lnTo>
                  <a:lnTo>
                    <a:pt x="50" y="458"/>
                  </a:lnTo>
                  <a:lnTo>
                    <a:pt x="32" y="492"/>
                  </a:lnTo>
                  <a:lnTo>
                    <a:pt x="20" y="520"/>
                  </a:lnTo>
                  <a:lnTo>
                    <a:pt x="6" y="558"/>
                  </a:lnTo>
                  <a:lnTo>
                    <a:pt x="2" y="576"/>
                  </a:lnTo>
                  <a:lnTo>
                    <a:pt x="0" y="588"/>
                  </a:lnTo>
                  <a:lnTo>
                    <a:pt x="2" y="592"/>
                  </a:lnTo>
                  <a:lnTo>
                    <a:pt x="2" y="594"/>
                  </a:lnTo>
                  <a:lnTo>
                    <a:pt x="4" y="598"/>
                  </a:lnTo>
                  <a:lnTo>
                    <a:pt x="6" y="598"/>
                  </a:lnTo>
                  <a:lnTo>
                    <a:pt x="26" y="540"/>
                  </a:lnTo>
                  <a:lnTo>
                    <a:pt x="48" y="486"/>
                  </a:lnTo>
                  <a:lnTo>
                    <a:pt x="72" y="440"/>
                  </a:lnTo>
                  <a:lnTo>
                    <a:pt x="102" y="394"/>
                  </a:lnTo>
                  <a:lnTo>
                    <a:pt x="132" y="360"/>
                  </a:lnTo>
                  <a:lnTo>
                    <a:pt x="150" y="344"/>
                  </a:lnTo>
                  <a:lnTo>
                    <a:pt x="170" y="330"/>
                  </a:lnTo>
                  <a:lnTo>
                    <a:pt x="190" y="318"/>
                  </a:lnTo>
                  <a:lnTo>
                    <a:pt x="212" y="308"/>
                  </a:lnTo>
                  <a:lnTo>
                    <a:pt x="218" y="302"/>
                  </a:lnTo>
                  <a:lnTo>
                    <a:pt x="226" y="296"/>
                  </a:lnTo>
                  <a:lnTo>
                    <a:pt x="244" y="288"/>
                  </a:lnTo>
                  <a:lnTo>
                    <a:pt x="260" y="280"/>
                  </a:lnTo>
                  <a:lnTo>
                    <a:pt x="268" y="274"/>
                  </a:lnTo>
                  <a:lnTo>
                    <a:pt x="274" y="268"/>
                  </a:lnTo>
                  <a:lnTo>
                    <a:pt x="280" y="264"/>
                  </a:lnTo>
                  <a:lnTo>
                    <a:pt x="286" y="262"/>
                  </a:lnTo>
                  <a:lnTo>
                    <a:pt x="292" y="262"/>
                  </a:lnTo>
                  <a:lnTo>
                    <a:pt x="300" y="262"/>
                  </a:lnTo>
                  <a:lnTo>
                    <a:pt x="312" y="264"/>
                  </a:lnTo>
                  <a:lnTo>
                    <a:pt x="324" y="266"/>
                  </a:lnTo>
                  <a:lnTo>
                    <a:pt x="340" y="276"/>
                  </a:lnTo>
                  <a:lnTo>
                    <a:pt x="354" y="286"/>
                  </a:lnTo>
                  <a:lnTo>
                    <a:pt x="362" y="290"/>
                  </a:lnTo>
                  <a:lnTo>
                    <a:pt x="370" y="294"/>
                  </a:lnTo>
                  <a:lnTo>
                    <a:pt x="378" y="296"/>
                  </a:lnTo>
                  <a:lnTo>
                    <a:pt x="388" y="296"/>
                  </a:lnTo>
                  <a:lnTo>
                    <a:pt x="388" y="294"/>
                  </a:lnTo>
                  <a:lnTo>
                    <a:pt x="386" y="292"/>
                  </a:lnTo>
                  <a:lnTo>
                    <a:pt x="374" y="290"/>
                  </a:lnTo>
                  <a:lnTo>
                    <a:pt x="362" y="286"/>
                  </a:lnTo>
                  <a:lnTo>
                    <a:pt x="352" y="280"/>
                  </a:lnTo>
                  <a:lnTo>
                    <a:pt x="342" y="272"/>
                  </a:lnTo>
                  <a:lnTo>
                    <a:pt x="332" y="266"/>
                  </a:lnTo>
                  <a:lnTo>
                    <a:pt x="322" y="260"/>
                  </a:lnTo>
                  <a:lnTo>
                    <a:pt x="312" y="256"/>
                  </a:lnTo>
                  <a:lnTo>
                    <a:pt x="298" y="256"/>
                  </a:lnTo>
                  <a:lnTo>
                    <a:pt x="340" y="234"/>
                  </a:lnTo>
                  <a:lnTo>
                    <a:pt x="354" y="228"/>
                  </a:lnTo>
                  <a:lnTo>
                    <a:pt x="368" y="224"/>
                  </a:lnTo>
                  <a:lnTo>
                    <a:pt x="382" y="222"/>
                  </a:lnTo>
                  <a:lnTo>
                    <a:pt x="398" y="222"/>
                  </a:lnTo>
                  <a:lnTo>
                    <a:pt x="406" y="224"/>
                  </a:lnTo>
                  <a:lnTo>
                    <a:pt x="420" y="232"/>
                  </a:lnTo>
                  <a:lnTo>
                    <a:pt x="432" y="242"/>
                  </a:lnTo>
                  <a:lnTo>
                    <a:pt x="436" y="246"/>
                  </a:lnTo>
                  <a:lnTo>
                    <a:pt x="436" y="252"/>
                  </a:lnTo>
                  <a:lnTo>
                    <a:pt x="440" y="262"/>
                  </a:lnTo>
                  <a:lnTo>
                    <a:pt x="448" y="270"/>
                  </a:lnTo>
                  <a:lnTo>
                    <a:pt x="456" y="280"/>
                  </a:lnTo>
                  <a:lnTo>
                    <a:pt x="464" y="286"/>
                  </a:lnTo>
                  <a:lnTo>
                    <a:pt x="460" y="276"/>
                  </a:lnTo>
                  <a:lnTo>
                    <a:pt x="454" y="268"/>
                  </a:lnTo>
                  <a:lnTo>
                    <a:pt x="442" y="254"/>
                  </a:lnTo>
                  <a:lnTo>
                    <a:pt x="440" y="246"/>
                  </a:lnTo>
                  <a:lnTo>
                    <a:pt x="444" y="248"/>
                  </a:lnTo>
                  <a:lnTo>
                    <a:pt x="446" y="250"/>
                  </a:lnTo>
                  <a:lnTo>
                    <a:pt x="452" y="254"/>
                  </a:lnTo>
                  <a:lnTo>
                    <a:pt x="470" y="258"/>
                  </a:lnTo>
                  <a:lnTo>
                    <a:pt x="490" y="262"/>
                  </a:lnTo>
                  <a:lnTo>
                    <a:pt x="508" y="262"/>
                  </a:lnTo>
                  <a:lnTo>
                    <a:pt x="528" y="262"/>
                  </a:lnTo>
                  <a:lnTo>
                    <a:pt x="530" y="260"/>
                  </a:lnTo>
                  <a:lnTo>
                    <a:pt x="530" y="258"/>
                  </a:lnTo>
                  <a:lnTo>
                    <a:pt x="500" y="256"/>
                  </a:lnTo>
                  <a:lnTo>
                    <a:pt x="484" y="256"/>
                  </a:lnTo>
                  <a:lnTo>
                    <a:pt x="470" y="252"/>
                  </a:lnTo>
                  <a:lnTo>
                    <a:pt x="456" y="248"/>
                  </a:lnTo>
                  <a:lnTo>
                    <a:pt x="444" y="242"/>
                  </a:lnTo>
                  <a:lnTo>
                    <a:pt x="430" y="232"/>
                  </a:lnTo>
                  <a:lnTo>
                    <a:pt x="418" y="222"/>
                  </a:lnTo>
                  <a:lnTo>
                    <a:pt x="486" y="216"/>
                  </a:lnTo>
                  <a:lnTo>
                    <a:pt x="532" y="212"/>
                  </a:lnTo>
                  <a:lnTo>
                    <a:pt x="550" y="206"/>
                  </a:lnTo>
                  <a:lnTo>
                    <a:pt x="570" y="196"/>
                  </a:lnTo>
                  <a:lnTo>
                    <a:pt x="592" y="186"/>
                  </a:lnTo>
                  <a:lnTo>
                    <a:pt x="578" y="188"/>
                  </a:lnTo>
                  <a:lnTo>
                    <a:pt x="560" y="196"/>
                  </a:lnTo>
                  <a:lnTo>
                    <a:pt x="536" y="206"/>
                  </a:lnTo>
                  <a:lnTo>
                    <a:pt x="486" y="210"/>
                  </a:lnTo>
                  <a:lnTo>
                    <a:pt x="484" y="208"/>
                  </a:lnTo>
                  <a:lnTo>
                    <a:pt x="498" y="192"/>
                  </a:lnTo>
                  <a:lnTo>
                    <a:pt x="512" y="178"/>
                  </a:lnTo>
                  <a:lnTo>
                    <a:pt x="522" y="170"/>
                  </a:lnTo>
                  <a:lnTo>
                    <a:pt x="526" y="166"/>
                  </a:lnTo>
                  <a:lnTo>
                    <a:pt x="520" y="168"/>
                  </a:lnTo>
                  <a:lnTo>
                    <a:pt x="514" y="170"/>
                  </a:lnTo>
                  <a:lnTo>
                    <a:pt x="504" y="176"/>
                  </a:lnTo>
                  <a:lnTo>
                    <a:pt x="496" y="184"/>
                  </a:lnTo>
                  <a:lnTo>
                    <a:pt x="488" y="194"/>
                  </a:lnTo>
                  <a:lnTo>
                    <a:pt x="480" y="202"/>
                  </a:lnTo>
                  <a:lnTo>
                    <a:pt x="470" y="210"/>
                  </a:lnTo>
                  <a:lnTo>
                    <a:pt x="464" y="212"/>
                  </a:lnTo>
                  <a:lnTo>
                    <a:pt x="460" y="212"/>
                  </a:lnTo>
                  <a:lnTo>
                    <a:pt x="452" y="212"/>
                  </a:lnTo>
                  <a:lnTo>
                    <a:pt x="446" y="210"/>
                  </a:lnTo>
                  <a:lnTo>
                    <a:pt x="396" y="212"/>
                  </a:lnTo>
                  <a:lnTo>
                    <a:pt x="372" y="216"/>
                  </a:lnTo>
                  <a:lnTo>
                    <a:pt x="348" y="222"/>
                  </a:lnTo>
                  <a:lnTo>
                    <a:pt x="296" y="248"/>
                  </a:lnTo>
                  <a:lnTo>
                    <a:pt x="284" y="254"/>
                  </a:lnTo>
                  <a:lnTo>
                    <a:pt x="272" y="262"/>
                  </a:lnTo>
                  <a:lnTo>
                    <a:pt x="262" y="270"/>
                  </a:lnTo>
                  <a:lnTo>
                    <a:pt x="256" y="272"/>
                  </a:lnTo>
                  <a:lnTo>
                    <a:pt x="248" y="274"/>
                  </a:lnTo>
                  <a:lnTo>
                    <a:pt x="252" y="248"/>
                  </a:lnTo>
                  <a:lnTo>
                    <a:pt x="254" y="220"/>
                  </a:lnTo>
                  <a:lnTo>
                    <a:pt x="262" y="188"/>
                  </a:lnTo>
                  <a:lnTo>
                    <a:pt x="268" y="172"/>
                  </a:lnTo>
                  <a:lnTo>
                    <a:pt x="276" y="156"/>
                  </a:lnTo>
                  <a:lnTo>
                    <a:pt x="288" y="152"/>
                  </a:lnTo>
                  <a:lnTo>
                    <a:pt x="300" y="148"/>
                  </a:lnTo>
                  <a:lnTo>
                    <a:pt x="312" y="146"/>
                  </a:lnTo>
                  <a:lnTo>
                    <a:pt x="324" y="144"/>
                  </a:lnTo>
                  <a:lnTo>
                    <a:pt x="342" y="134"/>
                  </a:lnTo>
                  <a:lnTo>
                    <a:pt x="360" y="124"/>
                  </a:lnTo>
                  <a:lnTo>
                    <a:pt x="356" y="124"/>
                  </a:lnTo>
                  <a:lnTo>
                    <a:pt x="348" y="126"/>
                  </a:lnTo>
                  <a:lnTo>
                    <a:pt x="328" y="134"/>
                  </a:lnTo>
                  <a:lnTo>
                    <a:pt x="330" y="128"/>
                  </a:lnTo>
                  <a:lnTo>
                    <a:pt x="332" y="124"/>
                  </a:lnTo>
                  <a:lnTo>
                    <a:pt x="334" y="120"/>
                  </a:lnTo>
                  <a:lnTo>
                    <a:pt x="334" y="118"/>
                  </a:lnTo>
                  <a:lnTo>
                    <a:pt x="332" y="116"/>
                  </a:lnTo>
                  <a:lnTo>
                    <a:pt x="328" y="120"/>
                  </a:lnTo>
                  <a:lnTo>
                    <a:pt x="324" y="126"/>
                  </a:lnTo>
                  <a:lnTo>
                    <a:pt x="322" y="136"/>
                  </a:lnTo>
                  <a:lnTo>
                    <a:pt x="312" y="140"/>
                  </a:lnTo>
                  <a:lnTo>
                    <a:pt x="302" y="142"/>
                  </a:lnTo>
                  <a:lnTo>
                    <a:pt x="282" y="146"/>
                  </a:lnTo>
                  <a:lnTo>
                    <a:pt x="304" y="120"/>
                  </a:lnTo>
                  <a:lnTo>
                    <a:pt x="324" y="94"/>
                  </a:lnTo>
                  <a:lnTo>
                    <a:pt x="332" y="82"/>
                  </a:lnTo>
                  <a:lnTo>
                    <a:pt x="340" y="68"/>
                  </a:lnTo>
                  <a:lnTo>
                    <a:pt x="348" y="54"/>
                  </a:lnTo>
                  <a:lnTo>
                    <a:pt x="352" y="38"/>
                  </a:lnTo>
                  <a:lnTo>
                    <a:pt x="356" y="14"/>
                  </a:lnTo>
                  <a:lnTo>
                    <a:pt x="356" y="0"/>
                  </a:lnTo>
                  <a:lnTo>
                    <a:pt x="352" y="12"/>
                  </a:lnTo>
                  <a:lnTo>
                    <a:pt x="348" y="22"/>
                  </a:lnTo>
                  <a:lnTo>
                    <a:pt x="342" y="46"/>
                  </a:lnTo>
                  <a:close/>
                </a:path>
              </a:pathLst>
            </a:custGeom>
            <a:solidFill>
              <a:srgbClr val="000000"/>
            </a:solidFill>
            <a:ln w="9525">
              <a:noFill/>
              <a:round/>
              <a:headEnd/>
              <a:tailEnd/>
            </a:ln>
          </p:spPr>
          <p:txBody>
            <a:bodyPr/>
            <a:lstStyle/>
            <a:p>
              <a:endParaRPr lang="en-US"/>
            </a:p>
          </p:txBody>
        </p:sp>
        <p:sp>
          <p:nvSpPr>
            <p:cNvPr id="1040" name="Freeform 17"/>
            <p:cNvSpPr>
              <a:spLocks/>
            </p:cNvSpPr>
            <p:nvPr/>
          </p:nvSpPr>
          <p:spPr bwMode="auto">
            <a:xfrm>
              <a:off x="4834" y="871"/>
              <a:ext cx="212" cy="182"/>
            </a:xfrm>
            <a:custGeom>
              <a:avLst/>
              <a:gdLst>
                <a:gd name="T0" fmla="*/ 18 w 272"/>
                <a:gd name="T1" fmla="*/ 18 h 220"/>
                <a:gd name="T2" fmla="*/ 14 w 272"/>
                <a:gd name="T3" fmla="*/ 26 h 220"/>
                <a:gd name="T4" fmla="*/ 11 w 272"/>
                <a:gd name="T5" fmla="*/ 22 h 220"/>
                <a:gd name="T6" fmla="*/ 8 w 272"/>
                <a:gd name="T7" fmla="*/ 22 h 220"/>
                <a:gd name="T8" fmla="*/ 5 w 272"/>
                <a:gd name="T9" fmla="*/ 38 h 220"/>
                <a:gd name="T10" fmla="*/ 2 w 272"/>
                <a:gd name="T11" fmla="*/ 46 h 220"/>
                <a:gd name="T12" fmla="*/ 0 w 272"/>
                <a:gd name="T13" fmla="*/ 46 h 220"/>
                <a:gd name="T14" fmla="*/ 2 w 272"/>
                <a:gd name="T15" fmla="*/ 48 h 220"/>
                <a:gd name="T16" fmla="*/ 4 w 272"/>
                <a:gd name="T17" fmla="*/ 46 h 220"/>
                <a:gd name="T18" fmla="*/ 9 w 272"/>
                <a:gd name="T19" fmla="*/ 36 h 220"/>
                <a:gd name="T20" fmla="*/ 11 w 272"/>
                <a:gd name="T21" fmla="*/ 28 h 220"/>
                <a:gd name="T22" fmla="*/ 11 w 272"/>
                <a:gd name="T23" fmla="*/ 26 h 220"/>
                <a:gd name="T24" fmla="*/ 15 w 272"/>
                <a:gd name="T25" fmla="*/ 28 h 220"/>
                <a:gd name="T26" fmla="*/ 18 w 272"/>
                <a:gd name="T27" fmla="*/ 26 h 220"/>
                <a:gd name="T28" fmla="*/ 25 w 272"/>
                <a:gd name="T29" fmla="*/ 5 h 220"/>
                <a:gd name="T30" fmla="*/ 27 w 272"/>
                <a:gd name="T31" fmla="*/ 10 h 220"/>
                <a:gd name="T32" fmla="*/ 28 w 272"/>
                <a:gd name="T33" fmla="*/ 26 h 220"/>
                <a:gd name="T34" fmla="*/ 24 w 272"/>
                <a:gd name="T35" fmla="*/ 46 h 220"/>
                <a:gd name="T36" fmla="*/ 25 w 272"/>
                <a:gd name="T37" fmla="*/ 47 h 220"/>
                <a:gd name="T38" fmla="*/ 28 w 272"/>
                <a:gd name="T39" fmla="*/ 47 h 220"/>
                <a:gd name="T40" fmla="*/ 29 w 272"/>
                <a:gd name="T41" fmla="*/ 47 h 220"/>
                <a:gd name="T42" fmla="*/ 27 w 272"/>
                <a:gd name="T43" fmla="*/ 55 h 220"/>
                <a:gd name="T44" fmla="*/ 27 w 272"/>
                <a:gd name="T45" fmla="*/ 65 h 220"/>
                <a:gd name="T46" fmla="*/ 32 w 272"/>
                <a:gd name="T47" fmla="*/ 70 h 220"/>
                <a:gd name="T48" fmla="*/ 44 w 272"/>
                <a:gd name="T49" fmla="*/ 65 h 220"/>
                <a:gd name="T50" fmla="*/ 46 w 272"/>
                <a:gd name="T51" fmla="*/ 64 h 220"/>
                <a:gd name="T52" fmla="*/ 48 w 272"/>
                <a:gd name="T53" fmla="*/ 69 h 220"/>
                <a:gd name="T54" fmla="*/ 55 w 272"/>
                <a:gd name="T55" fmla="*/ 67 h 220"/>
                <a:gd name="T56" fmla="*/ 62 w 272"/>
                <a:gd name="T57" fmla="*/ 64 h 220"/>
                <a:gd name="T58" fmla="*/ 53 w 272"/>
                <a:gd name="T59" fmla="*/ 65 h 220"/>
                <a:gd name="T60" fmla="*/ 48 w 272"/>
                <a:gd name="T61" fmla="*/ 65 h 220"/>
                <a:gd name="T62" fmla="*/ 48 w 272"/>
                <a:gd name="T63" fmla="*/ 61 h 220"/>
                <a:gd name="T64" fmla="*/ 48 w 272"/>
                <a:gd name="T65" fmla="*/ 61 h 220"/>
                <a:gd name="T66" fmla="*/ 48 w 272"/>
                <a:gd name="T67" fmla="*/ 59 h 220"/>
                <a:gd name="T68" fmla="*/ 36 w 272"/>
                <a:gd name="T69" fmla="*/ 65 h 220"/>
                <a:gd name="T70" fmla="*/ 31 w 272"/>
                <a:gd name="T71" fmla="*/ 64 h 220"/>
                <a:gd name="T72" fmla="*/ 30 w 272"/>
                <a:gd name="T73" fmla="*/ 55 h 220"/>
                <a:gd name="T74" fmla="*/ 32 w 272"/>
                <a:gd name="T75" fmla="*/ 47 h 220"/>
                <a:gd name="T76" fmla="*/ 31 w 272"/>
                <a:gd name="T77" fmla="*/ 44 h 220"/>
                <a:gd name="T78" fmla="*/ 27 w 272"/>
                <a:gd name="T79" fmla="*/ 45 h 220"/>
                <a:gd name="T80" fmla="*/ 29 w 272"/>
                <a:gd name="T81" fmla="*/ 40 h 220"/>
                <a:gd name="T82" fmla="*/ 30 w 272"/>
                <a:gd name="T83" fmla="*/ 31 h 220"/>
                <a:gd name="T84" fmla="*/ 29 w 272"/>
                <a:gd name="T85" fmla="*/ 14 h 220"/>
                <a:gd name="T86" fmla="*/ 26 w 272"/>
                <a:gd name="T87" fmla="*/ 0 h 220"/>
                <a:gd name="T88" fmla="*/ 23 w 272"/>
                <a:gd name="T89" fmla="*/ 2 h 220"/>
                <a:gd name="T90" fmla="*/ 20 w 272"/>
                <a:gd name="T91" fmla="*/ 11 h 22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272"/>
                <a:gd name="T139" fmla="*/ 0 h 220"/>
                <a:gd name="T140" fmla="*/ 272 w 272"/>
                <a:gd name="T141" fmla="*/ 220 h 22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272" h="220">
                  <a:moveTo>
                    <a:pt x="88" y="34"/>
                  </a:moveTo>
                  <a:lnTo>
                    <a:pt x="88" y="34"/>
                  </a:lnTo>
                  <a:lnTo>
                    <a:pt x="80" y="58"/>
                  </a:lnTo>
                  <a:lnTo>
                    <a:pt x="74" y="68"/>
                  </a:lnTo>
                  <a:lnTo>
                    <a:pt x="70" y="74"/>
                  </a:lnTo>
                  <a:lnTo>
                    <a:pt x="64" y="78"/>
                  </a:lnTo>
                  <a:lnTo>
                    <a:pt x="58" y="74"/>
                  </a:lnTo>
                  <a:lnTo>
                    <a:pt x="50" y="68"/>
                  </a:lnTo>
                  <a:lnTo>
                    <a:pt x="44" y="66"/>
                  </a:lnTo>
                  <a:lnTo>
                    <a:pt x="40" y="66"/>
                  </a:lnTo>
                  <a:lnTo>
                    <a:pt x="36" y="68"/>
                  </a:lnTo>
                  <a:lnTo>
                    <a:pt x="28" y="104"/>
                  </a:lnTo>
                  <a:lnTo>
                    <a:pt x="22" y="120"/>
                  </a:lnTo>
                  <a:lnTo>
                    <a:pt x="14" y="138"/>
                  </a:lnTo>
                  <a:lnTo>
                    <a:pt x="8" y="142"/>
                  </a:lnTo>
                  <a:lnTo>
                    <a:pt x="4" y="142"/>
                  </a:lnTo>
                  <a:lnTo>
                    <a:pt x="0" y="142"/>
                  </a:lnTo>
                  <a:lnTo>
                    <a:pt x="0" y="146"/>
                  </a:lnTo>
                  <a:lnTo>
                    <a:pt x="0" y="148"/>
                  </a:lnTo>
                  <a:lnTo>
                    <a:pt x="2" y="150"/>
                  </a:lnTo>
                  <a:lnTo>
                    <a:pt x="10" y="146"/>
                  </a:lnTo>
                  <a:lnTo>
                    <a:pt x="18" y="142"/>
                  </a:lnTo>
                  <a:lnTo>
                    <a:pt x="26" y="136"/>
                  </a:lnTo>
                  <a:lnTo>
                    <a:pt x="32" y="128"/>
                  </a:lnTo>
                  <a:lnTo>
                    <a:pt x="40" y="112"/>
                  </a:lnTo>
                  <a:lnTo>
                    <a:pt x="46" y="96"/>
                  </a:lnTo>
                  <a:lnTo>
                    <a:pt x="48" y="88"/>
                  </a:lnTo>
                  <a:lnTo>
                    <a:pt x="48" y="84"/>
                  </a:lnTo>
                  <a:lnTo>
                    <a:pt x="50" y="80"/>
                  </a:lnTo>
                  <a:lnTo>
                    <a:pt x="56" y="84"/>
                  </a:lnTo>
                  <a:lnTo>
                    <a:pt x="62" y="86"/>
                  </a:lnTo>
                  <a:lnTo>
                    <a:pt x="68" y="88"/>
                  </a:lnTo>
                  <a:lnTo>
                    <a:pt x="74" y="86"/>
                  </a:lnTo>
                  <a:lnTo>
                    <a:pt x="80" y="82"/>
                  </a:lnTo>
                  <a:lnTo>
                    <a:pt x="84" y="78"/>
                  </a:lnTo>
                  <a:lnTo>
                    <a:pt x="92" y="66"/>
                  </a:lnTo>
                  <a:lnTo>
                    <a:pt x="112" y="16"/>
                  </a:lnTo>
                  <a:lnTo>
                    <a:pt x="116" y="22"/>
                  </a:lnTo>
                  <a:lnTo>
                    <a:pt x="118" y="30"/>
                  </a:lnTo>
                  <a:lnTo>
                    <a:pt x="122" y="46"/>
                  </a:lnTo>
                  <a:lnTo>
                    <a:pt x="124" y="80"/>
                  </a:lnTo>
                  <a:lnTo>
                    <a:pt x="120" y="96"/>
                  </a:lnTo>
                  <a:lnTo>
                    <a:pt x="116" y="112"/>
                  </a:lnTo>
                  <a:lnTo>
                    <a:pt x="108" y="142"/>
                  </a:lnTo>
                  <a:lnTo>
                    <a:pt x="108" y="146"/>
                  </a:lnTo>
                  <a:lnTo>
                    <a:pt x="110" y="148"/>
                  </a:lnTo>
                  <a:lnTo>
                    <a:pt x="114" y="148"/>
                  </a:lnTo>
                  <a:lnTo>
                    <a:pt x="120" y="148"/>
                  </a:lnTo>
                  <a:lnTo>
                    <a:pt x="124" y="148"/>
                  </a:lnTo>
                  <a:lnTo>
                    <a:pt x="126" y="148"/>
                  </a:lnTo>
                  <a:lnTo>
                    <a:pt x="128" y="148"/>
                  </a:lnTo>
                  <a:lnTo>
                    <a:pt x="122" y="160"/>
                  </a:lnTo>
                  <a:lnTo>
                    <a:pt x="118" y="174"/>
                  </a:lnTo>
                  <a:lnTo>
                    <a:pt x="118" y="188"/>
                  </a:lnTo>
                  <a:lnTo>
                    <a:pt x="120" y="202"/>
                  </a:lnTo>
                  <a:lnTo>
                    <a:pt x="124" y="208"/>
                  </a:lnTo>
                  <a:lnTo>
                    <a:pt x="130" y="212"/>
                  </a:lnTo>
                  <a:lnTo>
                    <a:pt x="142" y="220"/>
                  </a:lnTo>
                  <a:lnTo>
                    <a:pt x="174" y="208"/>
                  </a:lnTo>
                  <a:lnTo>
                    <a:pt x="196" y="202"/>
                  </a:lnTo>
                  <a:lnTo>
                    <a:pt x="204" y="200"/>
                  </a:lnTo>
                  <a:lnTo>
                    <a:pt x="208" y="200"/>
                  </a:lnTo>
                  <a:lnTo>
                    <a:pt x="208" y="208"/>
                  </a:lnTo>
                  <a:lnTo>
                    <a:pt x="210" y="214"/>
                  </a:lnTo>
                  <a:lnTo>
                    <a:pt x="214" y="214"/>
                  </a:lnTo>
                  <a:lnTo>
                    <a:pt x="222" y="214"/>
                  </a:lnTo>
                  <a:lnTo>
                    <a:pt x="244" y="210"/>
                  </a:lnTo>
                  <a:lnTo>
                    <a:pt x="264" y="204"/>
                  </a:lnTo>
                  <a:lnTo>
                    <a:pt x="270" y="202"/>
                  </a:lnTo>
                  <a:lnTo>
                    <a:pt x="272" y="200"/>
                  </a:lnTo>
                  <a:lnTo>
                    <a:pt x="252" y="200"/>
                  </a:lnTo>
                  <a:lnTo>
                    <a:pt x="234" y="202"/>
                  </a:lnTo>
                  <a:lnTo>
                    <a:pt x="220" y="204"/>
                  </a:lnTo>
                  <a:lnTo>
                    <a:pt x="218" y="204"/>
                  </a:lnTo>
                  <a:lnTo>
                    <a:pt x="216" y="202"/>
                  </a:lnTo>
                  <a:lnTo>
                    <a:pt x="216" y="198"/>
                  </a:lnTo>
                  <a:lnTo>
                    <a:pt x="216" y="194"/>
                  </a:lnTo>
                  <a:lnTo>
                    <a:pt x="214" y="192"/>
                  </a:lnTo>
                  <a:lnTo>
                    <a:pt x="212" y="192"/>
                  </a:lnTo>
                  <a:lnTo>
                    <a:pt x="212" y="188"/>
                  </a:lnTo>
                  <a:lnTo>
                    <a:pt x="210" y="184"/>
                  </a:lnTo>
                  <a:lnTo>
                    <a:pt x="192" y="190"/>
                  </a:lnTo>
                  <a:lnTo>
                    <a:pt x="176" y="196"/>
                  </a:lnTo>
                  <a:lnTo>
                    <a:pt x="160" y="202"/>
                  </a:lnTo>
                  <a:lnTo>
                    <a:pt x="142" y="204"/>
                  </a:lnTo>
                  <a:lnTo>
                    <a:pt x="136" y="198"/>
                  </a:lnTo>
                  <a:lnTo>
                    <a:pt x="134" y="190"/>
                  </a:lnTo>
                  <a:lnTo>
                    <a:pt x="134" y="182"/>
                  </a:lnTo>
                  <a:lnTo>
                    <a:pt x="134" y="172"/>
                  </a:lnTo>
                  <a:lnTo>
                    <a:pt x="140" y="154"/>
                  </a:lnTo>
                  <a:lnTo>
                    <a:pt x="142" y="146"/>
                  </a:lnTo>
                  <a:lnTo>
                    <a:pt x="144" y="136"/>
                  </a:lnTo>
                  <a:lnTo>
                    <a:pt x="138" y="136"/>
                  </a:lnTo>
                  <a:lnTo>
                    <a:pt x="134" y="138"/>
                  </a:lnTo>
                  <a:lnTo>
                    <a:pt x="122" y="140"/>
                  </a:lnTo>
                  <a:lnTo>
                    <a:pt x="122" y="136"/>
                  </a:lnTo>
                  <a:lnTo>
                    <a:pt x="124" y="132"/>
                  </a:lnTo>
                  <a:lnTo>
                    <a:pt x="128" y="124"/>
                  </a:lnTo>
                  <a:lnTo>
                    <a:pt x="132" y="110"/>
                  </a:lnTo>
                  <a:lnTo>
                    <a:pt x="134" y="94"/>
                  </a:lnTo>
                  <a:lnTo>
                    <a:pt x="134" y="78"/>
                  </a:lnTo>
                  <a:lnTo>
                    <a:pt x="134" y="60"/>
                  </a:lnTo>
                  <a:lnTo>
                    <a:pt x="130" y="44"/>
                  </a:lnTo>
                  <a:lnTo>
                    <a:pt x="126" y="28"/>
                  </a:lnTo>
                  <a:lnTo>
                    <a:pt x="120" y="14"/>
                  </a:lnTo>
                  <a:lnTo>
                    <a:pt x="114" y="0"/>
                  </a:lnTo>
                  <a:lnTo>
                    <a:pt x="108" y="0"/>
                  </a:lnTo>
                  <a:lnTo>
                    <a:pt x="104" y="4"/>
                  </a:lnTo>
                  <a:lnTo>
                    <a:pt x="100" y="8"/>
                  </a:lnTo>
                  <a:lnTo>
                    <a:pt x="96" y="12"/>
                  </a:lnTo>
                  <a:lnTo>
                    <a:pt x="88" y="34"/>
                  </a:lnTo>
                  <a:close/>
                </a:path>
              </a:pathLst>
            </a:custGeom>
            <a:solidFill>
              <a:srgbClr val="000000"/>
            </a:solidFill>
            <a:ln w="9525">
              <a:noFill/>
              <a:round/>
              <a:headEnd/>
              <a:tailEnd/>
            </a:ln>
          </p:spPr>
          <p:txBody>
            <a:bodyPr/>
            <a:lstStyle/>
            <a:p>
              <a:endParaRPr lang="en-US"/>
            </a:p>
          </p:txBody>
        </p:sp>
        <p:sp>
          <p:nvSpPr>
            <p:cNvPr id="1041" name="Freeform 18"/>
            <p:cNvSpPr>
              <a:spLocks/>
            </p:cNvSpPr>
            <p:nvPr/>
          </p:nvSpPr>
          <p:spPr bwMode="auto">
            <a:xfrm>
              <a:off x="5240" y="889"/>
              <a:ext cx="184" cy="174"/>
            </a:xfrm>
            <a:custGeom>
              <a:avLst/>
              <a:gdLst>
                <a:gd name="T0" fmla="*/ 0 w 236"/>
                <a:gd name="T1" fmla="*/ 14 h 210"/>
                <a:gd name="T2" fmla="*/ 2 w 236"/>
                <a:gd name="T3" fmla="*/ 15 h 210"/>
                <a:gd name="T4" fmla="*/ 2 w 236"/>
                <a:gd name="T5" fmla="*/ 15 h 210"/>
                <a:gd name="T6" fmla="*/ 7 w 236"/>
                <a:gd name="T7" fmla="*/ 14 h 210"/>
                <a:gd name="T8" fmla="*/ 12 w 236"/>
                <a:gd name="T9" fmla="*/ 9 h 210"/>
                <a:gd name="T10" fmla="*/ 18 w 236"/>
                <a:gd name="T11" fmla="*/ 5 h 210"/>
                <a:gd name="T12" fmla="*/ 21 w 236"/>
                <a:gd name="T13" fmla="*/ 5 h 210"/>
                <a:gd name="T14" fmla="*/ 24 w 236"/>
                <a:gd name="T15" fmla="*/ 7 h 210"/>
                <a:gd name="T16" fmla="*/ 27 w 236"/>
                <a:gd name="T17" fmla="*/ 10 h 210"/>
                <a:gd name="T18" fmla="*/ 31 w 236"/>
                <a:gd name="T19" fmla="*/ 10 h 210"/>
                <a:gd name="T20" fmla="*/ 31 w 236"/>
                <a:gd name="T21" fmla="*/ 10 h 210"/>
                <a:gd name="T22" fmla="*/ 34 w 236"/>
                <a:gd name="T23" fmla="*/ 8 h 210"/>
                <a:gd name="T24" fmla="*/ 35 w 236"/>
                <a:gd name="T25" fmla="*/ 12 h 210"/>
                <a:gd name="T26" fmla="*/ 38 w 236"/>
                <a:gd name="T27" fmla="*/ 16 h 210"/>
                <a:gd name="T28" fmla="*/ 41 w 236"/>
                <a:gd name="T29" fmla="*/ 18 h 210"/>
                <a:gd name="T30" fmla="*/ 43 w 236"/>
                <a:gd name="T31" fmla="*/ 18 h 210"/>
                <a:gd name="T32" fmla="*/ 44 w 236"/>
                <a:gd name="T33" fmla="*/ 18 h 210"/>
                <a:gd name="T34" fmla="*/ 41 w 236"/>
                <a:gd name="T35" fmla="*/ 23 h 210"/>
                <a:gd name="T36" fmla="*/ 37 w 236"/>
                <a:gd name="T37" fmla="*/ 32 h 210"/>
                <a:gd name="T38" fmla="*/ 34 w 236"/>
                <a:gd name="T39" fmla="*/ 37 h 210"/>
                <a:gd name="T40" fmla="*/ 31 w 236"/>
                <a:gd name="T41" fmla="*/ 38 h 210"/>
                <a:gd name="T42" fmla="*/ 29 w 236"/>
                <a:gd name="T43" fmla="*/ 40 h 210"/>
                <a:gd name="T44" fmla="*/ 30 w 236"/>
                <a:gd name="T45" fmla="*/ 42 h 210"/>
                <a:gd name="T46" fmla="*/ 31 w 236"/>
                <a:gd name="T47" fmla="*/ 45 h 210"/>
                <a:gd name="T48" fmla="*/ 34 w 236"/>
                <a:gd name="T49" fmla="*/ 47 h 210"/>
                <a:gd name="T50" fmla="*/ 29 w 236"/>
                <a:gd name="T51" fmla="*/ 48 h 210"/>
                <a:gd name="T52" fmla="*/ 21 w 236"/>
                <a:gd name="T53" fmla="*/ 55 h 210"/>
                <a:gd name="T54" fmla="*/ 16 w 236"/>
                <a:gd name="T55" fmla="*/ 61 h 210"/>
                <a:gd name="T56" fmla="*/ 9 w 236"/>
                <a:gd name="T57" fmla="*/ 63 h 210"/>
                <a:gd name="T58" fmla="*/ 3 w 236"/>
                <a:gd name="T59" fmla="*/ 66 h 210"/>
                <a:gd name="T60" fmla="*/ 2 w 236"/>
                <a:gd name="T61" fmla="*/ 67 h 210"/>
                <a:gd name="T62" fmla="*/ 4 w 236"/>
                <a:gd name="T63" fmla="*/ 68 h 210"/>
                <a:gd name="T64" fmla="*/ 14 w 236"/>
                <a:gd name="T65" fmla="*/ 67 h 210"/>
                <a:gd name="T66" fmla="*/ 18 w 236"/>
                <a:gd name="T67" fmla="*/ 65 h 210"/>
                <a:gd name="T68" fmla="*/ 21 w 236"/>
                <a:gd name="T69" fmla="*/ 62 h 210"/>
                <a:gd name="T70" fmla="*/ 27 w 236"/>
                <a:gd name="T71" fmla="*/ 56 h 210"/>
                <a:gd name="T72" fmla="*/ 32 w 236"/>
                <a:gd name="T73" fmla="*/ 51 h 210"/>
                <a:gd name="T74" fmla="*/ 37 w 236"/>
                <a:gd name="T75" fmla="*/ 51 h 210"/>
                <a:gd name="T76" fmla="*/ 37 w 236"/>
                <a:gd name="T77" fmla="*/ 48 h 210"/>
                <a:gd name="T78" fmla="*/ 34 w 236"/>
                <a:gd name="T79" fmla="*/ 41 h 210"/>
                <a:gd name="T80" fmla="*/ 35 w 236"/>
                <a:gd name="T81" fmla="*/ 40 h 210"/>
                <a:gd name="T82" fmla="*/ 40 w 236"/>
                <a:gd name="T83" fmla="*/ 34 h 210"/>
                <a:gd name="T84" fmla="*/ 43 w 236"/>
                <a:gd name="T85" fmla="*/ 26 h 210"/>
                <a:gd name="T86" fmla="*/ 48 w 236"/>
                <a:gd name="T87" fmla="*/ 18 h 210"/>
                <a:gd name="T88" fmla="*/ 53 w 236"/>
                <a:gd name="T89" fmla="*/ 12 h 210"/>
                <a:gd name="T90" fmla="*/ 53 w 236"/>
                <a:gd name="T91" fmla="*/ 12 h 210"/>
                <a:gd name="T92" fmla="*/ 48 w 236"/>
                <a:gd name="T93" fmla="*/ 12 h 210"/>
                <a:gd name="T94" fmla="*/ 46 w 236"/>
                <a:gd name="T95" fmla="*/ 14 h 210"/>
                <a:gd name="T96" fmla="*/ 41 w 236"/>
                <a:gd name="T97" fmla="*/ 12 h 210"/>
                <a:gd name="T98" fmla="*/ 40 w 236"/>
                <a:gd name="T99" fmla="*/ 12 h 210"/>
                <a:gd name="T100" fmla="*/ 37 w 236"/>
                <a:gd name="T101" fmla="*/ 7 h 210"/>
                <a:gd name="T102" fmla="*/ 34 w 236"/>
                <a:gd name="T103" fmla="*/ 5 h 210"/>
                <a:gd name="T104" fmla="*/ 34 w 236"/>
                <a:gd name="T105" fmla="*/ 5 h 210"/>
                <a:gd name="T106" fmla="*/ 31 w 236"/>
                <a:gd name="T107" fmla="*/ 6 h 210"/>
                <a:gd name="T108" fmla="*/ 28 w 236"/>
                <a:gd name="T109" fmla="*/ 5 h 210"/>
                <a:gd name="T110" fmla="*/ 25 w 236"/>
                <a:gd name="T111" fmla="*/ 2 h 210"/>
                <a:gd name="T112" fmla="*/ 24 w 236"/>
                <a:gd name="T113" fmla="*/ 0 h 210"/>
                <a:gd name="T114" fmla="*/ 17 w 236"/>
                <a:gd name="T115" fmla="*/ 2 h 210"/>
                <a:gd name="T116" fmla="*/ 11 w 236"/>
                <a:gd name="T117" fmla="*/ 5 h 210"/>
                <a:gd name="T118" fmla="*/ 3 w 236"/>
                <a:gd name="T119" fmla="*/ 12 h 210"/>
                <a:gd name="T120" fmla="*/ 0 w 236"/>
                <a:gd name="T121" fmla="*/ 14 h 21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36"/>
                <a:gd name="T184" fmla="*/ 0 h 210"/>
                <a:gd name="T185" fmla="*/ 236 w 236"/>
                <a:gd name="T186" fmla="*/ 210 h 21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36" h="210">
                  <a:moveTo>
                    <a:pt x="0" y="44"/>
                  </a:moveTo>
                  <a:lnTo>
                    <a:pt x="0" y="44"/>
                  </a:lnTo>
                  <a:lnTo>
                    <a:pt x="2" y="46"/>
                  </a:lnTo>
                  <a:lnTo>
                    <a:pt x="4" y="48"/>
                  </a:lnTo>
                  <a:lnTo>
                    <a:pt x="10" y="48"/>
                  </a:lnTo>
                  <a:lnTo>
                    <a:pt x="18" y="48"/>
                  </a:lnTo>
                  <a:lnTo>
                    <a:pt x="32" y="42"/>
                  </a:lnTo>
                  <a:lnTo>
                    <a:pt x="44" y="36"/>
                  </a:lnTo>
                  <a:lnTo>
                    <a:pt x="54" y="28"/>
                  </a:lnTo>
                  <a:lnTo>
                    <a:pt x="66" y="22"/>
                  </a:lnTo>
                  <a:lnTo>
                    <a:pt x="80" y="16"/>
                  </a:lnTo>
                  <a:lnTo>
                    <a:pt x="86" y="16"/>
                  </a:lnTo>
                  <a:lnTo>
                    <a:pt x="92" y="16"/>
                  </a:lnTo>
                  <a:lnTo>
                    <a:pt x="100" y="18"/>
                  </a:lnTo>
                  <a:lnTo>
                    <a:pt x="108" y="20"/>
                  </a:lnTo>
                  <a:lnTo>
                    <a:pt x="122" y="30"/>
                  </a:lnTo>
                  <a:lnTo>
                    <a:pt x="132" y="32"/>
                  </a:lnTo>
                  <a:lnTo>
                    <a:pt x="136" y="32"/>
                  </a:lnTo>
                  <a:lnTo>
                    <a:pt x="140" y="30"/>
                  </a:lnTo>
                  <a:lnTo>
                    <a:pt x="144" y="28"/>
                  </a:lnTo>
                  <a:lnTo>
                    <a:pt x="150" y="26"/>
                  </a:lnTo>
                  <a:lnTo>
                    <a:pt x="158" y="38"/>
                  </a:lnTo>
                  <a:lnTo>
                    <a:pt x="166" y="48"/>
                  </a:lnTo>
                  <a:lnTo>
                    <a:pt x="172" y="50"/>
                  </a:lnTo>
                  <a:lnTo>
                    <a:pt x="176" y="54"/>
                  </a:lnTo>
                  <a:lnTo>
                    <a:pt x="184" y="54"/>
                  </a:lnTo>
                  <a:lnTo>
                    <a:pt x="190" y="54"/>
                  </a:lnTo>
                  <a:lnTo>
                    <a:pt x="198" y="58"/>
                  </a:lnTo>
                  <a:lnTo>
                    <a:pt x="188" y="64"/>
                  </a:lnTo>
                  <a:lnTo>
                    <a:pt x="182" y="72"/>
                  </a:lnTo>
                  <a:lnTo>
                    <a:pt x="170" y="90"/>
                  </a:lnTo>
                  <a:lnTo>
                    <a:pt x="164" y="100"/>
                  </a:lnTo>
                  <a:lnTo>
                    <a:pt x="156" y="108"/>
                  </a:lnTo>
                  <a:lnTo>
                    <a:pt x="148" y="114"/>
                  </a:lnTo>
                  <a:lnTo>
                    <a:pt x="138" y="116"/>
                  </a:lnTo>
                  <a:lnTo>
                    <a:pt x="134" y="120"/>
                  </a:lnTo>
                  <a:lnTo>
                    <a:pt x="132" y="124"/>
                  </a:lnTo>
                  <a:lnTo>
                    <a:pt x="132" y="128"/>
                  </a:lnTo>
                  <a:lnTo>
                    <a:pt x="134" y="132"/>
                  </a:lnTo>
                  <a:lnTo>
                    <a:pt x="136" y="136"/>
                  </a:lnTo>
                  <a:lnTo>
                    <a:pt x="140" y="140"/>
                  </a:lnTo>
                  <a:lnTo>
                    <a:pt x="148" y="146"/>
                  </a:lnTo>
                  <a:lnTo>
                    <a:pt x="130" y="150"/>
                  </a:lnTo>
                  <a:lnTo>
                    <a:pt x="112" y="160"/>
                  </a:lnTo>
                  <a:lnTo>
                    <a:pt x="96" y="170"/>
                  </a:lnTo>
                  <a:lnTo>
                    <a:pt x="82" y="184"/>
                  </a:lnTo>
                  <a:lnTo>
                    <a:pt x="72" y="190"/>
                  </a:lnTo>
                  <a:lnTo>
                    <a:pt x="42" y="196"/>
                  </a:lnTo>
                  <a:lnTo>
                    <a:pt x="22" y="200"/>
                  </a:lnTo>
                  <a:lnTo>
                    <a:pt x="16" y="204"/>
                  </a:lnTo>
                  <a:lnTo>
                    <a:pt x="12" y="206"/>
                  </a:lnTo>
                  <a:lnTo>
                    <a:pt x="14" y="208"/>
                  </a:lnTo>
                  <a:lnTo>
                    <a:pt x="20" y="210"/>
                  </a:lnTo>
                  <a:lnTo>
                    <a:pt x="40" y="210"/>
                  </a:lnTo>
                  <a:lnTo>
                    <a:pt x="64" y="208"/>
                  </a:lnTo>
                  <a:lnTo>
                    <a:pt x="74" y="204"/>
                  </a:lnTo>
                  <a:lnTo>
                    <a:pt x="82" y="200"/>
                  </a:lnTo>
                  <a:lnTo>
                    <a:pt x="92" y="194"/>
                  </a:lnTo>
                  <a:lnTo>
                    <a:pt x="102" y="186"/>
                  </a:lnTo>
                  <a:lnTo>
                    <a:pt x="122" y="172"/>
                  </a:lnTo>
                  <a:lnTo>
                    <a:pt x="132" y="164"/>
                  </a:lnTo>
                  <a:lnTo>
                    <a:pt x="142" y="160"/>
                  </a:lnTo>
                  <a:lnTo>
                    <a:pt x="154" y="156"/>
                  </a:lnTo>
                  <a:lnTo>
                    <a:pt x="166" y="156"/>
                  </a:lnTo>
                  <a:lnTo>
                    <a:pt x="164" y="150"/>
                  </a:lnTo>
                  <a:lnTo>
                    <a:pt x="158" y="140"/>
                  </a:lnTo>
                  <a:lnTo>
                    <a:pt x="150" y="126"/>
                  </a:lnTo>
                  <a:lnTo>
                    <a:pt x="156" y="122"/>
                  </a:lnTo>
                  <a:lnTo>
                    <a:pt x="162" y="118"/>
                  </a:lnTo>
                  <a:lnTo>
                    <a:pt x="174" y="106"/>
                  </a:lnTo>
                  <a:lnTo>
                    <a:pt x="184" y="94"/>
                  </a:lnTo>
                  <a:lnTo>
                    <a:pt x="192" y="80"/>
                  </a:lnTo>
                  <a:lnTo>
                    <a:pt x="214" y="56"/>
                  </a:lnTo>
                  <a:lnTo>
                    <a:pt x="224" y="48"/>
                  </a:lnTo>
                  <a:lnTo>
                    <a:pt x="236" y="38"/>
                  </a:lnTo>
                  <a:lnTo>
                    <a:pt x="234" y="38"/>
                  </a:lnTo>
                  <a:lnTo>
                    <a:pt x="228" y="38"/>
                  </a:lnTo>
                  <a:lnTo>
                    <a:pt x="216" y="40"/>
                  </a:lnTo>
                  <a:lnTo>
                    <a:pt x="204" y="42"/>
                  </a:lnTo>
                  <a:lnTo>
                    <a:pt x="194" y="42"/>
                  </a:lnTo>
                  <a:lnTo>
                    <a:pt x="184" y="40"/>
                  </a:lnTo>
                  <a:lnTo>
                    <a:pt x="174" y="36"/>
                  </a:lnTo>
                  <a:lnTo>
                    <a:pt x="168" y="30"/>
                  </a:lnTo>
                  <a:lnTo>
                    <a:pt x="164" y="22"/>
                  </a:lnTo>
                  <a:lnTo>
                    <a:pt x="156" y="16"/>
                  </a:lnTo>
                  <a:lnTo>
                    <a:pt x="152" y="14"/>
                  </a:lnTo>
                  <a:lnTo>
                    <a:pt x="148" y="16"/>
                  </a:lnTo>
                  <a:lnTo>
                    <a:pt x="142" y="18"/>
                  </a:lnTo>
                  <a:lnTo>
                    <a:pt x="136" y="18"/>
                  </a:lnTo>
                  <a:lnTo>
                    <a:pt x="132" y="16"/>
                  </a:lnTo>
                  <a:lnTo>
                    <a:pt x="126" y="14"/>
                  </a:lnTo>
                  <a:lnTo>
                    <a:pt x="116" y="6"/>
                  </a:lnTo>
                  <a:lnTo>
                    <a:pt x="112" y="2"/>
                  </a:lnTo>
                  <a:lnTo>
                    <a:pt x="106" y="0"/>
                  </a:lnTo>
                  <a:lnTo>
                    <a:pt x="90" y="0"/>
                  </a:lnTo>
                  <a:lnTo>
                    <a:pt x="76" y="4"/>
                  </a:lnTo>
                  <a:lnTo>
                    <a:pt x="62" y="8"/>
                  </a:lnTo>
                  <a:lnTo>
                    <a:pt x="50" y="16"/>
                  </a:lnTo>
                  <a:lnTo>
                    <a:pt x="26" y="30"/>
                  </a:lnTo>
                  <a:lnTo>
                    <a:pt x="14" y="38"/>
                  </a:lnTo>
                  <a:lnTo>
                    <a:pt x="0" y="44"/>
                  </a:lnTo>
                  <a:close/>
                </a:path>
              </a:pathLst>
            </a:custGeom>
            <a:solidFill>
              <a:srgbClr val="000000"/>
            </a:solidFill>
            <a:ln w="9525">
              <a:noFill/>
              <a:round/>
              <a:headEnd/>
              <a:tailEnd/>
            </a:ln>
          </p:spPr>
          <p:txBody>
            <a:bodyPr/>
            <a:lstStyle/>
            <a:p>
              <a:endParaRPr lang="en-US"/>
            </a:p>
          </p:txBody>
        </p:sp>
        <p:sp>
          <p:nvSpPr>
            <p:cNvPr id="1042" name="Freeform 19"/>
            <p:cNvSpPr>
              <a:spLocks/>
            </p:cNvSpPr>
            <p:nvPr/>
          </p:nvSpPr>
          <p:spPr bwMode="auto">
            <a:xfrm>
              <a:off x="5152" y="919"/>
              <a:ext cx="36" cy="64"/>
            </a:xfrm>
            <a:custGeom>
              <a:avLst/>
              <a:gdLst>
                <a:gd name="T0" fmla="*/ 2 w 46"/>
                <a:gd name="T1" fmla="*/ 18 h 78"/>
                <a:gd name="T2" fmla="*/ 2 w 46"/>
                <a:gd name="T3" fmla="*/ 18 h 78"/>
                <a:gd name="T4" fmla="*/ 2 w 46"/>
                <a:gd name="T5" fmla="*/ 20 h 78"/>
                <a:gd name="T6" fmla="*/ 0 w 46"/>
                <a:gd name="T7" fmla="*/ 21 h 78"/>
                <a:gd name="T8" fmla="*/ 0 w 46"/>
                <a:gd name="T9" fmla="*/ 23 h 78"/>
                <a:gd name="T10" fmla="*/ 0 w 46"/>
                <a:gd name="T11" fmla="*/ 24 h 78"/>
                <a:gd name="T12" fmla="*/ 0 w 46"/>
                <a:gd name="T13" fmla="*/ 24 h 78"/>
                <a:gd name="T14" fmla="*/ 2 w 46"/>
                <a:gd name="T15" fmla="*/ 21 h 78"/>
                <a:gd name="T16" fmla="*/ 2 w 46"/>
                <a:gd name="T17" fmla="*/ 17 h 78"/>
                <a:gd name="T18" fmla="*/ 3 w 46"/>
                <a:gd name="T19" fmla="*/ 12 h 78"/>
                <a:gd name="T20" fmla="*/ 4 w 46"/>
                <a:gd name="T21" fmla="*/ 11 h 78"/>
                <a:gd name="T22" fmla="*/ 5 w 46"/>
                <a:gd name="T23" fmla="*/ 9 h 78"/>
                <a:gd name="T24" fmla="*/ 5 w 46"/>
                <a:gd name="T25" fmla="*/ 9 h 78"/>
                <a:gd name="T26" fmla="*/ 6 w 46"/>
                <a:gd name="T27" fmla="*/ 7 h 78"/>
                <a:gd name="T28" fmla="*/ 8 w 46"/>
                <a:gd name="T29" fmla="*/ 6 h 78"/>
                <a:gd name="T30" fmla="*/ 10 w 46"/>
                <a:gd name="T31" fmla="*/ 2 h 78"/>
                <a:gd name="T32" fmla="*/ 10 w 46"/>
                <a:gd name="T33" fmla="*/ 2 h 78"/>
                <a:gd name="T34" fmla="*/ 10 w 46"/>
                <a:gd name="T35" fmla="*/ 2 h 78"/>
                <a:gd name="T36" fmla="*/ 10 w 46"/>
                <a:gd name="T37" fmla="*/ 2 h 78"/>
                <a:gd name="T38" fmla="*/ 10 w 46"/>
                <a:gd name="T39" fmla="*/ 0 h 78"/>
                <a:gd name="T40" fmla="*/ 10 w 46"/>
                <a:gd name="T41" fmla="*/ 0 h 78"/>
                <a:gd name="T42" fmla="*/ 6 w 46"/>
                <a:gd name="T43" fmla="*/ 4 h 78"/>
                <a:gd name="T44" fmla="*/ 4 w 46"/>
                <a:gd name="T45" fmla="*/ 7 h 78"/>
                <a:gd name="T46" fmla="*/ 2 w 46"/>
                <a:gd name="T47" fmla="*/ 11 h 78"/>
                <a:gd name="T48" fmla="*/ 2 w 46"/>
                <a:gd name="T49" fmla="*/ 13 h 78"/>
                <a:gd name="T50" fmla="*/ 2 w 46"/>
                <a:gd name="T51" fmla="*/ 16 h 78"/>
                <a:gd name="T52" fmla="*/ 2 w 46"/>
                <a:gd name="T53" fmla="*/ 18 h 78"/>
                <a:gd name="T54" fmla="*/ 2 w 46"/>
                <a:gd name="T55" fmla="*/ 18 h 7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46"/>
                <a:gd name="T85" fmla="*/ 0 h 78"/>
                <a:gd name="T86" fmla="*/ 46 w 46"/>
                <a:gd name="T87" fmla="*/ 78 h 78"/>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46" h="78">
                  <a:moveTo>
                    <a:pt x="2" y="60"/>
                  </a:moveTo>
                  <a:lnTo>
                    <a:pt x="2" y="60"/>
                  </a:lnTo>
                  <a:lnTo>
                    <a:pt x="2" y="64"/>
                  </a:lnTo>
                  <a:lnTo>
                    <a:pt x="0" y="68"/>
                  </a:lnTo>
                  <a:lnTo>
                    <a:pt x="0" y="74"/>
                  </a:lnTo>
                  <a:lnTo>
                    <a:pt x="0" y="78"/>
                  </a:lnTo>
                  <a:lnTo>
                    <a:pt x="6" y="66"/>
                  </a:lnTo>
                  <a:lnTo>
                    <a:pt x="10" y="54"/>
                  </a:lnTo>
                  <a:lnTo>
                    <a:pt x="14" y="40"/>
                  </a:lnTo>
                  <a:lnTo>
                    <a:pt x="16" y="36"/>
                  </a:lnTo>
                  <a:lnTo>
                    <a:pt x="20" y="30"/>
                  </a:lnTo>
                  <a:lnTo>
                    <a:pt x="26" y="24"/>
                  </a:lnTo>
                  <a:lnTo>
                    <a:pt x="32" y="18"/>
                  </a:lnTo>
                  <a:lnTo>
                    <a:pt x="46" y="6"/>
                  </a:lnTo>
                  <a:lnTo>
                    <a:pt x="46" y="4"/>
                  </a:lnTo>
                  <a:lnTo>
                    <a:pt x="44" y="2"/>
                  </a:lnTo>
                  <a:lnTo>
                    <a:pt x="44" y="0"/>
                  </a:lnTo>
                  <a:lnTo>
                    <a:pt x="28" y="12"/>
                  </a:lnTo>
                  <a:lnTo>
                    <a:pt x="16" y="26"/>
                  </a:lnTo>
                  <a:lnTo>
                    <a:pt x="10" y="34"/>
                  </a:lnTo>
                  <a:lnTo>
                    <a:pt x="6" y="42"/>
                  </a:lnTo>
                  <a:lnTo>
                    <a:pt x="4" y="52"/>
                  </a:lnTo>
                  <a:lnTo>
                    <a:pt x="2" y="60"/>
                  </a:lnTo>
                  <a:close/>
                </a:path>
              </a:pathLst>
            </a:custGeom>
            <a:solidFill>
              <a:srgbClr val="000000"/>
            </a:solidFill>
            <a:ln w="9525">
              <a:noFill/>
              <a:round/>
              <a:headEnd/>
              <a:tailEnd/>
            </a:ln>
          </p:spPr>
          <p:txBody>
            <a:bodyPr/>
            <a:lstStyle/>
            <a:p>
              <a:endParaRPr lang="en-US"/>
            </a:p>
          </p:txBody>
        </p:sp>
        <p:sp>
          <p:nvSpPr>
            <p:cNvPr id="1043" name="Freeform 20"/>
            <p:cNvSpPr>
              <a:spLocks/>
            </p:cNvSpPr>
            <p:nvPr/>
          </p:nvSpPr>
          <p:spPr bwMode="auto">
            <a:xfrm>
              <a:off x="4720" y="955"/>
              <a:ext cx="285" cy="518"/>
            </a:xfrm>
            <a:custGeom>
              <a:avLst/>
              <a:gdLst>
                <a:gd name="T0" fmla="*/ 45 w 366"/>
                <a:gd name="T1" fmla="*/ 6 h 626"/>
                <a:gd name="T2" fmla="*/ 40 w 366"/>
                <a:gd name="T3" fmla="*/ 26 h 626"/>
                <a:gd name="T4" fmla="*/ 20 w 366"/>
                <a:gd name="T5" fmla="*/ 94 h 626"/>
                <a:gd name="T6" fmla="*/ 18 w 366"/>
                <a:gd name="T7" fmla="*/ 91 h 626"/>
                <a:gd name="T8" fmla="*/ 16 w 366"/>
                <a:gd name="T9" fmla="*/ 65 h 626"/>
                <a:gd name="T10" fmla="*/ 16 w 366"/>
                <a:gd name="T11" fmla="*/ 58 h 626"/>
                <a:gd name="T12" fmla="*/ 12 w 366"/>
                <a:gd name="T13" fmla="*/ 55 h 626"/>
                <a:gd name="T14" fmla="*/ 14 w 366"/>
                <a:gd name="T15" fmla="*/ 75 h 626"/>
                <a:gd name="T16" fmla="*/ 18 w 366"/>
                <a:gd name="T17" fmla="*/ 100 h 626"/>
                <a:gd name="T18" fmla="*/ 3 w 366"/>
                <a:gd name="T19" fmla="*/ 78 h 626"/>
                <a:gd name="T20" fmla="*/ 7 w 366"/>
                <a:gd name="T21" fmla="*/ 77 h 626"/>
                <a:gd name="T22" fmla="*/ 3 w 366"/>
                <a:gd name="T23" fmla="*/ 60 h 626"/>
                <a:gd name="T24" fmla="*/ 0 w 366"/>
                <a:gd name="T25" fmla="*/ 46 h 626"/>
                <a:gd name="T26" fmla="*/ 2 w 366"/>
                <a:gd name="T27" fmla="*/ 70 h 626"/>
                <a:gd name="T28" fmla="*/ 0 w 366"/>
                <a:gd name="T29" fmla="*/ 74 h 626"/>
                <a:gd name="T30" fmla="*/ 10 w 366"/>
                <a:gd name="T31" fmla="*/ 100 h 626"/>
                <a:gd name="T32" fmla="*/ 22 w 366"/>
                <a:gd name="T33" fmla="*/ 114 h 626"/>
                <a:gd name="T34" fmla="*/ 16 w 366"/>
                <a:gd name="T35" fmla="*/ 151 h 626"/>
                <a:gd name="T36" fmla="*/ 24 w 366"/>
                <a:gd name="T37" fmla="*/ 201 h 626"/>
                <a:gd name="T38" fmla="*/ 37 w 366"/>
                <a:gd name="T39" fmla="*/ 165 h 626"/>
                <a:gd name="T40" fmla="*/ 52 w 366"/>
                <a:gd name="T41" fmla="*/ 129 h 626"/>
                <a:gd name="T42" fmla="*/ 21 w 366"/>
                <a:gd name="T43" fmla="*/ 169 h 626"/>
                <a:gd name="T44" fmla="*/ 24 w 366"/>
                <a:gd name="T45" fmla="*/ 117 h 626"/>
                <a:gd name="T46" fmla="*/ 34 w 366"/>
                <a:gd name="T47" fmla="*/ 110 h 626"/>
                <a:gd name="T48" fmla="*/ 37 w 366"/>
                <a:gd name="T49" fmla="*/ 137 h 626"/>
                <a:gd name="T50" fmla="*/ 37 w 366"/>
                <a:gd name="T51" fmla="*/ 116 h 626"/>
                <a:gd name="T52" fmla="*/ 43 w 366"/>
                <a:gd name="T53" fmla="*/ 112 h 626"/>
                <a:gd name="T54" fmla="*/ 47 w 366"/>
                <a:gd name="T55" fmla="*/ 118 h 626"/>
                <a:gd name="T56" fmla="*/ 50 w 366"/>
                <a:gd name="T57" fmla="*/ 114 h 626"/>
                <a:gd name="T58" fmla="*/ 44 w 366"/>
                <a:gd name="T59" fmla="*/ 101 h 626"/>
                <a:gd name="T60" fmla="*/ 44 w 366"/>
                <a:gd name="T61" fmla="*/ 100 h 626"/>
                <a:gd name="T62" fmla="*/ 28 w 366"/>
                <a:gd name="T63" fmla="*/ 107 h 626"/>
                <a:gd name="T64" fmla="*/ 31 w 366"/>
                <a:gd name="T65" fmla="*/ 96 h 626"/>
                <a:gd name="T66" fmla="*/ 47 w 366"/>
                <a:gd name="T67" fmla="*/ 75 h 626"/>
                <a:gd name="T68" fmla="*/ 61 w 366"/>
                <a:gd name="T69" fmla="*/ 77 h 626"/>
                <a:gd name="T70" fmla="*/ 47 w 366"/>
                <a:gd name="T71" fmla="*/ 74 h 626"/>
                <a:gd name="T72" fmla="*/ 69 w 366"/>
                <a:gd name="T73" fmla="*/ 55 h 626"/>
                <a:gd name="T74" fmla="*/ 67 w 366"/>
                <a:gd name="T75" fmla="*/ 54 h 626"/>
                <a:gd name="T76" fmla="*/ 72 w 366"/>
                <a:gd name="T77" fmla="*/ 47 h 626"/>
                <a:gd name="T78" fmla="*/ 57 w 366"/>
                <a:gd name="T79" fmla="*/ 55 h 626"/>
                <a:gd name="T80" fmla="*/ 59 w 366"/>
                <a:gd name="T81" fmla="*/ 48 h 626"/>
                <a:gd name="T82" fmla="*/ 48 w 366"/>
                <a:gd name="T83" fmla="*/ 69 h 626"/>
                <a:gd name="T84" fmla="*/ 37 w 366"/>
                <a:gd name="T85" fmla="*/ 72 h 626"/>
                <a:gd name="T86" fmla="*/ 34 w 366"/>
                <a:gd name="T87" fmla="*/ 84 h 626"/>
                <a:gd name="T88" fmla="*/ 24 w 366"/>
                <a:gd name="T89" fmla="*/ 102 h 626"/>
                <a:gd name="T90" fmla="*/ 21 w 366"/>
                <a:gd name="T91" fmla="*/ 100 h 626"/>
                <a:gd name="T92" fmla="*/ 24 w 366"/>
                <a:gd name="T93" fmla="*/ 73 h 626"/>
                <a:gd name="T94" fmla="*/ 33 w 366"/>
                <a:gd name="T95" fmla="*/ 60 h 626"/>
                <a:gd name="T96" fmla="*/ 47 w 366"/>
                <a:gd name="T97" fmla="*/ 55 h 626"/>
                <a:gd name="T98" fmla="*/ 40 w 366"/>
                <a:gd name="T99" fmla="*/ 58 h 626"/>
                <a:gd name="T100" fmla="*/ 40 w 366"/>
                <a:gd name="T101" fmla="*/ 48 h 626"/>
                <a:gd name="T102" fmla="*/ 34 w 366"/>
                <a:gd name="T103" fmla="*/ 58 h 626"/>
                <a:gd name="T104" fmla="*/ 31 w 366"/>
                <a:gd name="T105" fmla="*/ 45 h 626"/>
                <a:gd name="T106" fmla="*/ 48 w 366"/>
                <a:gd name="T107" fmla="*/ 34 h 626"/>
                <a:gd name="T108" fmla="*/ 50 w 366"/>
                <a:gd name="T109" fmla="*/ 32 h 626"/>
                <a:gd name="T110" fmla="*/ 36 w 366"/>
                <a:gd name="T111" fmla="*/ 34 h 626"/>
                <a:gd name="T112" fmla="*/ 51 w 366"/>
                <a:gd name="T113" fmla="*/ 11 h 626"/>
                <a:gd name="T114" fmla="*/ 50 w 366"/>
                <a:gd name="T115" fmla="*/ 10 h 62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366"/>
                <a:gd name="T175" fmla="*/ 0 h 626"/>
                <a:gd name="T176" fmla="*/ 366 w 366"/>
                <a:gd name="T177" fmla="*/ 626 h 62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366" h="626">
                  <a:moveTo>
                    <a:pt x="224" y="30"/>
                  </a:moveTo>
                  <a:lnTo>
                    <a:pt x="224" y="30"/>
                  </a:lnTo>
                  <a:lnTo>
                    <a:pt x="204" y="56"/>
                  </a:lnTo>
                  <a:lnTo>
                    <a:pt x="206" y="34"/>
                  </a:lnTo>
                  <a:lnTo>
                    <a:pt x="204" y="22"/>
                  </a:lnTo>
                  <a:lnTo>
                    <a:pt x="202" y="18"/>
                  </a:lnTo>
                  <a:lnTo>
                    <a:pt x="196" y="14"/>
                  </a:lnTo>
                  <a:lnTo>
                    <a:pt x="198" y="28"/>
                  </a:lnTo>
                  <a:lnTo>
                    <a:pt x="196" y="46"/>
                  </a:lnTo>
                  <a:lnTo>
                    <a:pt x="194" y="66"/>
                  </a:lnTo>
                  <a:lnTo>
                    <a:pt x="176" y="82"/>
                  </a:lnTo>
                  <a:lnTo>
                    <a:pt x="156" y="102"/>
                  </a:lnTo>
                  <a:lnTo>
                    <a:pt x="140" y="122"/>
                  </a:lnTo>
                  <a:lnTo>
                    <a:pt x="134" y="134"/>
                  </a:lnTo>
                  <a:lnTo>
                    <a:pt x="128" y="144"/>
                  </a:lnTo>
                  <a:lnTo>
                    <a:pt x="110" y="198"/>
                  </a:lnTo>
                  <a:lnTo>
                    <a:pt x="100" y="232"/>
                  </a:lnTo>
                  <a:lnTo>
                    <a:pt x="92" y="292"/>
                  </a:lnTo>
                  <a:lnTo>
                    <a:pt x="90" y="294"/>
                  </a:lnTo>
                  <a:lnTo>
                    <a:pt x="90" y="298"/>
                  </a:lnTo>
                  <a:lnTo>
                    <a:pt x="90" y="300"/>
                  </a:lnTo>
                  <a:lnTo>
                    <a:pt x="90" y="304"/>
                  </a:lnTo>
                  <a:lnTo>
                    <a:pt x="80" y="284"/>
                  </a:lnTo>
                  <a:lnTo>
                    <a:pt x="72" y="264"/>
                  </a:lnTo>
                  <a:lnTo>
                    <a:pt x="68" y="244"/>
                  </a:lnTo>
                  <a:lnTo>
                    <a:pt x="66" y="222"/>
                  </a:lnTo>
                  <a:lnTo>
                    <a:pt x="70" y="218"/>
                  </a:lnTo>
                  <a:lnTo>
                    <a:pt x="72" y="212"/>
                  </a:lnTo>
                  <a:lnTo>
                    <a:pt x="74" y="200"/>
                  </a:lnTo>
                  <a:lnTo>
                    <a:pt x="76" y="190"/>
                  </a:lnTo>
                  <a:lnTo>
                    <a:pt x="78" y="178"/>
                  </a:lnTo>
                  <a:lnTo>
                    <a:pt x="74" y="176"/>
                  </a:lnTo>
                  <a:lnTo>
                    <a:pt x="72" y="176"/>
                  </a:lnTo>
                  <a:lnTo>
                    <a:pt x="70" y="178"/>
                  </a:lnTo>
                  <a:lnTo>
                    <a:pt x="70" y="194"/>
                  </a:lnTo>
                  <a:lnTo>
                    <a:pt x="68" y="202"/>
                  </a:lnTo>
                  <a:lnTo>
                    <a:pt x="66" y="210"/>
                  </a:lnTo>
                  <a:lnTo>
                    <a:pt x="62" y="198"/>
                  </a:lnTo>
                  <a:lnTo>
                    <a:pt x="60" y="186"/>
                  </a:lnTo>
                  <a:lnTo>
                    <a:pt x="56" y="174"/>
                  </a:lnTo>
                  <a:lnTo>
                    <a:pt x="50" y="162"/>
                  </a:lnTo>
                  <a:lnTo>
                    <a:pt x="52" y="176"/>
                  </a:lnTo>
                  <a:lnTo>
                    <a:pt x="56" y="202"/>
                  </a:lnTo>
                  <a:lnTo>
                    <a:pt x="58" y="218"/>
                  </a:lnTo>
                  <a:lnTo>
                    <a:pt x="60" y="236"/>
                  </a:lnTo>
                  <a:lnTo>
                    <a:pt x="62" y="252"/>
                  </a:lnTo>
                  <a:lnTo>
                    <a:pt x="68" y="268"/>
                  </a:lnTo>
                  <a:lnTo>
                    <a:pt x="70" y="280"/>
                  </a:lnTo>
                  <a:lnTo>
                    <a:pt x="74" y="290"/>
                  </a:lnTo>
                  <a:lnTo>
                    <a:pt x="80" y="302"/>
                  </a:lnTo>
                  <a:lnTo>
                    <a:pt x="82" y="312"/>
                  </a:lnTo>
                  <a:lnTo>
                    <a:pt x="70" y="310"/>
                  </a:lnTo>
                  <a:lnTo>
                    <a:pt x="58" y="304"/>
                  </a:lnTo>
                  <a:lnTo>
                    <a:pt x="48" y="296"/>
                  </a:lnTo>
                  <a:lnTo>
                    <a:pt x="40" y="286"/>
                  </a:lnTo>
                  <a:lnTo>
                    <a:pt x="28" y="264"/>
                  </a:lnTo>
                  <a:lnTo>
                    <a:pt x="16" y="242"/>
                  </a:lnTo>
                  <a:lnTo>
                    <a:pt x="22" y="242"/>
                  </a:lnTo>
                  <a:lnTo>
                    <a:pt x="28" y="244"/>
                  </a:lnTo>
                  <a:lnTo>
                    <a:pt x="34" y="244"/>
                  </a:lnTo>
                  <a:lnTo>
                    <a:pt x="38" y="242"/>
                  </a:lnTo>
                  <a:lnTo>
                    <a:pt x="34" y="238"/>
                  </a:lnTo>
                  <a:lnTo>
                    <a:pt x="34" y="232"/>
                  </a:lnTo>
                  <a:lnTo>
                    <a:pt x="28" y="228"/>
                  </a:lnTo>
                  <a:lnTo>
                    <a:pt x="24" y="222"/>
                  </a:lnTo>
                  <a:lnTo>
                    <a:pt x="20" y="212"/>
                  </a:lnTo>
                  <a:lnTo>
                    <a:pt x="18" y="200"/>
                  </a:lnTo>
                  <a:lnTo>
                    <a:pt x="16" y="186"/>
                  </a:lnTo>
                  <a:lnTo>
                    <a:pt x="16" y="172"/>
                  </a:lnTo>
                  <a:lnTo>
                    <a:pt x="14" y="160"/>
                  </a:lnTo>
                  <a:lnTo>
                    <a:pt x="10" y="148"/>
                  </a:lnTo>
                  <a:lnTo>
                    <a:pt x="6" y="144"/>
                  </a:lnTo>
                  <a:lnTo>
                    <a:pt x="2" y="138"/>
                  </a:lnTo>
                  <a:lnTo>
                    <a:pt x="0" y="144"/>
                  </a:lnTo>
                  <a:lnTo>
                    <a:pt x="0" y="148"/>
                  </a:lnTo>
                  <a:lnTo>
                    <a:pt x="0" y="150"/>
                  </a:lnTo>
                  <a:lnTo>
                    <a:pt x="4" y="160"/>
                  </a:lnTo>
                  <a:lnTo>
                    <a:pt x="6" y="172"/>
                  </a:lnTo>
                  <a:lnTo>
                    <a:pt x="8" y="194"/>
                  </a:lnTo>
                  <a:lnTo>
                    <a:pt x="10" y="216"/>
                  </a:lnTo>
                  <a:lnTo>
                    <a:pt x="14" y="224"/>
                  </a:lnTo>
                  <a:lnTo>
                    <a:pt x="18" y="234"/>
                  </a:lnTo>
                  <a:lnTo>
                    <a:pt x="14" y="230"/>
                  </a:lnTo>
                  <a:lnTo>
                    <a:pt x="8" y="228"/>
                  </a:lnTo>
                  <a:lnTo>
                    <a:pt x="2" y="228"/>
                  </a:lnTo>
                  <a:lnTo>
                    <a:pt x="0" y="228"/>
                  </a:lnTo>
                  <a:lnTo>
                    <a:pt x="6" y="252"/>
                  </a:lnTo>
                  <a:lnTo>
                    <a:pt x="16" y="274"/>
                  </a:lnTo>
                  <a:lnTo>
                    <a:pt x="30" y="294"/>
                  </a:lnTo>
                  <a:lnTo>
                    <a:pt x="38" y="302"/>
                  </a:lnTo>
                  <a:lnTo>
                    <a:pt x="46" y="312"/>
                  </a:lnTo>
                  <a:lnTo>
                    <a:pt x="54" y="318"/>
                  </a:lnTo>
                  <a:lnTo>
                    <a:pt x="62" y="322"/>
                  </a:lnTo>
                  <a:lnTo>
                    <a:pt x="80" y="328"/>
                  </a:lnTo>
                  <a:lnTo>
                    <a:pt x="88" y="332"/>
                  </a:lnTo>
                  <a:lnTo>
                    <a:pt x="94" y="338"/>
                  </a:lnTo>
                  <a:lnTo>
                    <a:pt x="98" y="346"/>
                  </a:lnTo>
                  <a:lnTo>
                    <a:pt x="98" y="356"/>
                  </a:lnTo>
                  <a:lnTo>
                    <a:pt x="82" y="414"/>
                  </a:lnTo>
                  <a:lnTo>
                    <a:pt x="76" y="442"/>
                  </a:lnTo>
                  <a:lnTo>
                    <a:pt x="70" y="470"/>
                  </a:lnTo>
                  <a:lnTo>
                    <a:pt x="72" y="470"/>
                  </a:lnTo>
                  <a:lnTo>
                    <a:pt x="74" y="470"/>
                  </a:lnTo>
                  <a:lnTo>
                    <a:pt x="78" y="466"/>
                  </a:lnTo>
                  <a:lnTo>
                    <a:pt x="92" y="558"/>
                  </a:lnTo>
                  <a:lnTo>
                    <a:pt x="100" y="604"/>
                  </a:lnTo>
                  <a:lnTo>
                    <a:pt x="104" y="618"/>
                  </a:lnTo>
                  <a:lnTo>
                    <a:pt x="108" y="626"/>
                  </a:lnTo>
                  <a:lnTo>
                    <a:pt x="110" y="626"/>
                  </a:lnTo>
                  <a:lnTo>
                    <a:pt x="112" y="626"/>
                  </a:lnTo>
                  <a:lnTo>
                    <a:pt x="114" y="622"/>
                  </a:lnTo>
                  <a:lnTo>
                    <a:pt x="114" y="616"/>
                  </a:lnTo>
                  <a:lnTo>
                    <a:pt x="116" y="612"/>
                  </a:lnTo>
                  <a:lnTo>
                    <a:pt x="140" y="564"/>
                  </a:lnTo>
                  <a:lnTo>
                    <a:pt x="168" y="512"/>
                  </a:lnTo>
                  <a:lnTo>
                    <a:pt x="216" y="448"/>
                  </a:lnTo>
                  <a:lnTo>
                    <a:pt x="228" y="428"/>
                  </a:lnTo>
                  <a:lnTo>
                    <a:pt x="242" y="408"/>
                  </a:lnTo>
                  <a:lnTo>
                    <a:pt x="240" y="406"/>
                  </a:lnTo>
                  <a:lnTo>
                    <a:pt x="236" y="404"/>
                  </a:lnTo>
                  <a:lnTo>
                    <a:pt x="234" y="406"/>
                  </a:lnTo>
                  <a:lnTo>
                    <a:pt x="228" y="414"/>
                  </a:lnTo>
                  <a:lnTo>
                    <a:pt x="162" y="498"/>
                  </a:lnTo>
                  <a:lnTo>
                    <a:pt x="126" y="552"/>
                  </a:lnTo>
                  <a:lnTo>
                    <a:pt x="108" y="584"/>
                  </a:lnTo>
                  <a:lnTo>
                    <a:pt x="96" y="526"/>
                  </a:lnTo>
                  <a:lnTo>
                    <a:pt x="90" y="458"/>
                  </a:lnTo>
                  <a:lnTo>
                    <a:pt x="94" y="420"/>
                  </a:lnTo>
                  <a:lnTo>
                    <a:pt x="102" y="394"/>
                  </a:lnTo>
                  <a:lnTo>
                    <a:pt x="108" y="376"/>
                  </a:lnTo>
                  <a:lnTo>
                    <a:pt x="110" y="364"/>
                  </a:lnTo>
                  <a:lnTo>
                    <a:pt x="124" y="348"/>
                  </a:lnTo>
                  <a:lnTo>
                    <a:pt x="132" y="342"/>
                  </a:lnTo>
                  <a:lnTo>
                    <a:pt x="138" y="340"/>
                  </a:lnTo>
                  <a:lnTo>
                    <a:pt x="142" y="340"/>
                  </a:lnTo>
                  <a:lnTo>
                    <a:pt x="150" y="342"/>
                  </a:lnTo>
                  <a:lnTo>
                    <a:pt x="154" y="344"/>
                  </a:lnTo>
                  <a:lnTo>
                    <a:pt x="156" y="346"/>
                  </a:lnTo>
                  <a:lnTo>
                    <a:pt x="160" y="356"/>
                  </a:lnTo>
                  <a:lnTo>
                    <a:pt x="164" y="364"/>
                  </a:lnTo>
                  <a:lnTo>
                    <a:pt x="166" y="384"/>
                  </a:lnTo>
                  <a:lnTo>
                    <a:pt x="166" y="424"/>
                  </a:lnTo>
                  <a:lnTo>
                    <a:pt x="168" y="422"/>
                  </a:lnTo>
                  <a:lnTo>
                    <a:pt x="170" y="418"/>
                  </a:lnTo>
                  <a:lnTo>
                    <a:pt x="172" y="404"/>
                  </a:lnTo>
                  <a:lnTo>
                    <a:pt x="172" y="380"/>
                  </a:lnTo>
                  <a:lnTo>
                    <a:pt x="170" y="370"/>
                  </a:lnTo>
                  <a:lnTo>
                    <a:pt x="168" y="360"/>
                  </a:lnTo>
                  <a:lnTo>
                    <a:pt x="164" y="350"/>
                  </a:lnTo>
                  <a:lnTo>
                    <a:pt x="160" y="342"/>
                  </a:lnTo>
                  <a:lnTo>
                    <a:pt x="168" y="342"/>
                  </a:lnTo>
                  <a:lnTo>
                    <a:pt x="176" y="344"/>
                  </a:lnTo>
                  <a:lnTo>
                    <a:pt x="184" y="348"/>
                  </a:lnTo>
                  <a:lnTo>
                    <a:pt x="192" y="348"/>
                  </a:lnTo>
                  <a:lnTo>
                    <a:pt x="198" y="358"/>
                  </a:lnTo>
                  <a:lnTo>
                    <a:pt x="206" y="370"/>
                  </a:lnTo>
                  <a:lnTo>
                    <a:pt x="214" y="384"/>
                  </a:lnTo>
                  <a:lnTo>
                    <a:pt x="214" y="376"/>
                  </a:lnTo>
                  <a:lnTo>
                    <a:pt x="210" y="368"/>
                  </a:lnTo>
                  <a:lnTo>
                    <a:pt x="204" y="352"/>
                  </a:lnTo>
                  <a:lnTo>
                    <a:pt x="208" y="354"/>
                  </a:lnTo>
                  <a:lnTo>
                    <a:pt x="214" y="354"/>
                  </a:lnTo>
                  <a:lnTo>
                    <a:pt x="218" y="356"/>
                  </a:lnTo>
                  <a:lnTo>
                    <a:pt x="224" y="356"/>
                  </a:lnTo>
                  <a:lnTo>
                    <a:pt x="216" y="352"/>
                  </a:lnTo>
                  <a:lnTo>
                    <a:pt x="208" y="348"/>
                  </a:lnTo>
                  <a:lnTo>
                    <a:pt x="192" y="342"/>
                  </a:lnTo>
                  <a:lnTo>
                    <a:pt x="174" y="338"/>
                  </a:lnTo>
                  <a:lnTo>
                    <a:pt x="158" y="330"/>
                  </a:lnTo>
                  <a:lnTo>
                    <a:pt x="196" y="316"/>
                  </a:lnTo>
                  <a:lnTo>
                    <a:pt x="220" y="306"/>
                  </a:lnTo>
                  <a:lnTo>
                    <a:pt x="216" y="308"/>
                  </a:lnTo>
                  <a:lnTo>
                    <a:pt x="210" y="308"/>
                  </a:lnTo>
                  <a:lnTo>
                    <a:pt x="202" y="308"/>
                  </a:lnTo>
                  <a:lnTo>
                    <a:pt x="196" y="310"/>
                  </a:lnTo>
                  <a:lnTo>
                    <a:pt x="184" y="312"/>
                  </a:lnTo>
                  <a:lnTo>
                    <a:pt x="172" y="318"/>
                  </a:lnTo>
                  <a:lnTo>
                    <a:pt x="150" y="328"/>
                  </a:lnTo>
                  <a:lnTo>
                    <a:pt x="142" y="330"/>
                  </a:lnTo>
                  <a:lnTo>
                    <a:pt x="134" y="332"/>
                  </a:lnTo>
                  <a:lnTo>
                    <a:pt x="124" y="334"/>
                  </a:lnTo>
                  <a:lnTo>
                    <a:pt x="120" y="334"/>
                  </a:lnTo>
                  <a:lnTo>
                    <a:pt x="122" y="328"/>
                  </a:lnTo>
                  <a:lnTo>
                    <a:pt x="124" y="322"/>
                  </a:lnTo>
                  <a:lnTo>
                    <a:pt x="132" y="312"/>
                  </a:lnTo>
                  <a:lnTo>
                    <a:pt x="142" y="298"/>
                  </a:lnTo>
                  <a:lnTo>
                    <a:pt x="150" y="284"/>
                  </a:lnTo>
                  <a:lnTo>
                    <a:pt x="160" y="272"/>
                  </a:lnTo>
                  <a:lnTo>
                    <a:pt x="172" y="260"/>
                  </a:lnTo>
                  <a:lnTo>
                    <a:pt x="184" y="250"/>
                  </a:lnTo>
                  <a:lnTo>
                    <a:pt x="196" y="242"/>
                  </a:lnTo>
                  <a:lnTo>
                    <a:pt x="210" y="236"/>
                  </a:lnTo>
                  <a:lnTo>
                    <a:pt x="226" y="232"/>
                  </a:lnTo>
                  <a:lnTo>
                    <a:pt x="240" y="230"/>
                  </a:lnTo>
                  <a:lnTo>
                    <a:pt x="258" y="232"/>
                  </a:lnTo>
                  <a:lnTo>
                    <a:pt x="262" y="232"/>
                  </a:lnTo>
                  <a:lnTo>
                    <a:pt x="268" y="236"/>
                  </a:lnTo>
                  <a:lnTo>
                    <a:pt x="272" y="238"/>
                  </a:lnTo>
                  <a:lnTo>
                    <a:pt x="278" y="236"/>
                  </a:lnTo>
                  <a:lnTo>
                    <a:pt x="270" y="232"/>
                  </a:lnTo>
                  <a:lnTo>
                    <a:pt x="262" y="228"/>
                  </a:lnTo>
                  <a:lnTo>
                    <a:pt x="244" y="226"/>
                  </a:lnTo>
                  <a:lnTo>
                    <a:pt x="226" y="226"/>
                  </a:lnTo>
                  <a:lnTo>
                    <a:pt x="210" y="230"/>
                  </a:lnTo>
                  <a:lnTo>
                    <a:pt x="234" y="210"/>
                  </a:lnTo>
                  <a:lnTo>
                    <a:pt x="282" y="176"/>
                  </a:lnTo>
                  <a:lnTo>
                    <a:pt x="286" y="172"/>
                  </a:lnTo>
                  <a:lnTo>
                    <a:pt x="290" y="170"/>
                  </a:lnTo>
                  <a:lnTo>
                    <a:pt x="300" y="170"/>
                  </a:lnTo>
                  <a:lnTo>
                    <a:pt x="312" y="170"/>
                  </a:lnTo>
                  <a:lnTo>
                    <a:pt x="322" y="168"/>
                  </a:lnTo>
                  <a:lnTo>
                    <a:pt x="318" y="166"/>
                  </a:lnTo>
                  <a:lnTo>
                    <a:pt x="314" y="164"/>
                  </a:lnTo>
                  <a:lnTo>
                    <a:pt x="304" y="164"/>
                  </a:lnTo>
                  <a:lnTo>
                    <a:pt x="302" y="164"/>
                  </a:lnTo>
                  <a:lnTo>
                    <a:pt x="318" y="154"/>
                  </a:lnTo>
                  <a:lnTo>
                    <a:pt x="334" y="146"/>
                  </a:lnTo>
                  <a:lnTo>
                    <a:pt x="366" y="132"/>
                  </a:lnTo>
                  <a:lnTo>
                    <a:pt x="364" y="128"/>
                  </a:lnTo>
                  <a:lnTo>
                    <a:pt x="344" y="136"/>
                  </a:lnTo>
                  <a:lnTo>
                    <a:pt x="324" y="146"/>
                  </a:lnTo>
                  <a:lnTo>
                    <a:pt x="286" y="168"/>
                  </a:lnTo>
                  <a:lnTo>
                    <a:pt x="248" y="192"/>
                  </a:lnTo>
                  <a:lnTo>
                    <a:pt x="246" y="192"/>
                  </a:lnTo>
                  <a:lnTo>
                    <a:pt x="248" y="188"/>
                  </a:lnTo>
                  <a:lnTo>
                    <a:pt x="250" y="182"/>
                  </a:lnTo>
                  <a:lnTo>
                    <a:pt x="256" y="174"/>
                  </a:lnTo>
                  <a:lnTo>
                    <a:pt x="262" y="166"/>
                  </a:lnTo>
                  <a:lnTo>
                    <a:pt x="268" y="156"/>
                  </a:lnTo>
                  <a:lnTo>
                    <a:pt x="274" y="146"/>
                  </a:lnTo>
                  <a:lnTo>
                    <a:pt x="274" y="142"/>
                  </a:lnTo>
                  <a:lnTo>
                    <a:pt x="266" y="150"/>
                  </a:lnTo>
                  <a:lnTo>
                    <a:pt x="258" y="158"/>
                  </a:lnTo>
                  <a:lnTo>
                    <a:pt x="246" y="178"/>
                  </a:lnTo>
                  <a:lnTo>
                    <a:pt x="234" y="198"/>
                  </a:lnTo>
                  <a:lnTo>
                    <a:pt x="228" y="208"/>
                  </a:lnTo>
                  <a:lnTo>
                    <a:pt x="222" y="210"/>
                  </a:lnTo>
                  <a:lnTo>
                    <a:pt x="218" y="214"/>
                  </a:lnTo>
                  <a:lnTo>
                    <a:pt x="190" y="236"/>
                  </a:lnTo>
                  <a:lnTo>
                    <a:pt x="160" y="260"/>
                  </a:lnTo>
                  <a:lnTo>
                    <a:pt x="162" y="242"/>
                  </a:lnTo>
                  <a:lnTo>
                    <a:pt x="164" y="224"/>
                  </a:lnTo>
                  <a:lnTo>
                    <a:pt x="160" y="222"/>
                  </a:lnTo>
                  <a:lnTo>
                    <a:pt x="158" y="222"/>
                  </a:lnTo>
                  <a:lnTo>
                    <a:pt x="154" y="238"/>
                  </a:lnTo>
                  <a:lnTo>
                    <a:pt x="154" y="254"/>
                  </a:lnTo>
                  <a:lnTo>
                    <a:pt x="152" y="264"/>
                  </a:lnTo>
                  <a:lnTo>
                    <a:pt x="148" y="274"/>
                  </a:lnTo>
                  <a:lnTo>
                    <a:pt x="142" y="280"/>
                  </a:lnTo>
                  <a:lnTo>
                    <a:pt x="134" y="288"/>
                  </a:lnTo>
                  <a:lnTo>
                    <a:pt x="120" y="302"/>
                  </a:lnTo>
                  <a:lnTo>
                    <a:pt x="114" y="310"/>
                  </a:lnTo>
                  <a:lnTo>
                    <a:pt x="108" y="318"/>
                  </a:lnTo>
                  <a:lnTo>
                    <a:pt x="108" y="324"/>
                  </a:lnTo>
                  <a:lnTo>
                    <a:pt x="106" y="328"/>
                  </a:lnTo>
                  <a:lnTo>
                    <a:pt x="102" y="324"/>
                  </a:lnTo>
                  <a:lnTo>
                    <a:pt x="98" y="318"/>
                  </a:lnTo>
                  <a:lnTo>
                    <a:pt x="96" y="314"/>
                  </a:lnTo>
                  <a:lnTo>
                    <a:pt x="96" y="310"/>
                  </a:lnTo>
                  <a:lnTo>
                    <a:pt x="98" y="308"/>
                  </a:lnTo>
                  <a:lnTo>
                    <a:pt x="98" y="292"/>
                  </a:lnTo>
                  <a:lnTo>
                    <a:pt x="100" y="274"/>
                  </a:lnTo>
                  <a:lnTo>
                    <a:pt x="106" y="242"/>
                  </a:lnTo>
                  <a:lnTo>
                    <a:pt x="108" y="226"/>
                  </a:lnTo>
                  <a:lnTo>
                    <a:pt x="110" y="218"/>
                  </a:lnTo>
                  <a:lnTo>
                    <a:pt x="116" y="214"/>
                  </a:lnTo>
                  <a:lnTo>
                    <a:pt x="122" y="204"/>
                  </a:lnTo>
                  <a:lnTo>
                    <a:pt x="130" y="196"/>
                  </a:lnTo>
                  <a:lnTo>
                    <a:pt x="138" y="190"/>
                  </a:lnTo>
                  <a:lnTo>
                    <a:pt x="146" y="186"/>
                  </a:lnTo>
                  <a:lnTo>
                    <a:pt x="156" y="184"/>
                  </a:lnTo>
                  <a:lnTo>
                    <a:pt x="168" y="182"/>
                  </a:lnTo>
                  <a:lnTo>
                    <a:pt x="190" y="182"/>
                  </a:lnTo>
                  <a:lnTo>
                    <a:pt x="196" y="182"/>
                  </a:lnTo>
                  <a:lnTo>
                    <a:pt x="204" y="180"/>
                  </a:lnTo>
                  <a:lnTo>
                    <a:pt x="210" y="174"/>
                  </a:lnTo>
                  <a:lnTo>
                    <a:pt x="216" y="168"/>
                  </a:lnTo>
                  <a:lnTo>
                    <a:pt x="214" y="166"/>
                  </a:lnTo>
                  <a:lnTo>
                    <a:pt x="210" y="170"/>
                  </a:lnTo>
                  <a:lnTo>
                    <a:pt x="206" y="174"/>
                  </a:lnTo>
                  <a:lnTo>
                    <a:pt x="196" y="176"/>
                  </a:lnTo>
                  <a:lnTo>
                    <a:pt x="184" y="178"/>
                  </a:lnTo>
                  <a:lnTo>
                    <a:pt x="174" y="176"/>
                  </a:lnTo>
                  <a:lnTo>
                    <a:pt x="182" y="164"/>
                  </a:lnTo>
                  <a:lnTo>
                    <a:pt x="188" y="150"/>
                  </a:lnTo>
                  <a:lnTo>
                    <a:pt x="184" y="150"/>
                  </a:lnTo>
                  <a:lnTo>
                    <a:pt x="182" y="150"/>
                  </a:lnTo>
                  <a:lnTo>
                    <a:pt x="178" y="156"/>
                  </a:lnTo>
                  <a:lnTo>
                    <a:pt x="174" y="164"/>
                  </a:lnTo>
                  <a:lnTo>
                    <a:pt x="170" y="170"/>
                  </a:lnTo>
                  <a:lnTo>
                    <a:pt x="166" y="178"/>
                  </a:lnTo>
                  <a:lnTo>
                    <a:pt x="152" y="180"/>
                  </a:lnTo>
                  <a:lnTo>
                    <a:pt x="140" y="182"/>
                  </a:lnTo>
                  <a:lnTo>
                    <a:pt x="128" y="190"/>
                  </a:lnTo>
                  <a:lnTo>
                    <a:pt x="118" y="200"/>
                  </a:lnTo>
                  <a:lnTo>
                    <a:pt x="116" y="196"/>
                  </a:lnTo>
                  <a:lnTo>
                    <a:pt x="136" y="146"/>
                  </a:lnTo>
                  <a:lnTo>
                    <a:pt x="140" y="136"/>
                  </a:lnTo>
                  <a:lnTo>
                    <a:pt x="148" y="126"/>
                  </a:lnTo>
                  <a:lnTo>
                    <a:pt x="158" y="118"/>
                  </a:lnTo>
                  <a:lnTo>
                    <a:pt x="170" y="112"/>
                  </a:lnTo>
                  <a:lnTo>
                    <a:pt x="188" y="110"/>
                  </a:lnTo>
                  <a:lnTo>
                    <a:pt x="204" y="108"/>
                  </a:lnTo>
                  <a:lnTo>
                    <a:pt x="214" y="108"/>
                  </a:lnTo>
                  <a:lnTo>
                    <a:pt x="222" y="106"/>
                  </a:lnTo>
                  <a:lnTo>
                    <a:pt x="228" y="102"/>
                  </a:lnTo>
                  <a:lnTo>
                    <a:pt x="236" y="96"/>
                  </a:lnTo>
                  <a:lnTo>
                    <a:pt x="232" y="94"/>
                  </a:lnTo>
                  <a:lnTo>
                    <a:pt x="228" y="96"/>
                  </a:lnTo>
                  <a:lnTo>
                    <a:pt x="224" y="100"/>
                  </a:lnTo>
                  <a:lnTo>
                    <a:pt x="220" y="100"/>
                  </a:lnTo>
                  <a:lnTo>
                    <a:pt x="212" y="104"/>
                  </a:lnTo>
                  <a:lnTo>
                    <a:pt x="206" y="104"/>
                  </a:lnTo>
                  <a:lnTo>
                    <a:pt x="192" y="104"/>
                  </a:lnTo>
                  <a:lnTo>
                    <a:pt x="176" y="104"/>
                  </a:lnTo>
                  <a:lnTo>
                    <a:pt x="162" y="108"/>
                  </a:lnTo>
                  <a:lnTo>
                    <a:pt x="162" y="106"/>
                  </a:lnTo>
                  <a:lnTo>
                    <a:pt x="172" y="94"/>
                  </a:lnTo>
                  <a:lnTo>
                    <a:pt x="184" y="82"/>
                  </a:lnTo>
                  <a:lnTo>
                    <a:pt x="208" y="60"/>
                  </a:lnTo>
                  <a:lnTo>
                    <a:pt x="220" y="46"/>
                  </a:lnTo>
                  <a:lnTo>
                    <a:pt x="230" y="34"/>
                  </a:lnTo>
                  <a:lnTo>
                    <a:pt x="236" y="20"/>
                  </a:lnTo>
                  <a:lnTo>
                    <a:pt x="240" y="4"/>
                  </a:lnTo>
                  <a:lnTo>
                    <a:pt x="238" y="0"/>
                  </a:lnTo>
                  <a:lnTo>
                    <a:pt x="234" y="16"/>
                  </a:lnTo>
                  <a:lnTo>
                    <a:pt x="230" y="24"/>
                  </a:lnTo>
                  <a:lnTo>
                    <a:pt x="224" y="30"/>
                  </a:lnTo>
                  <a:close/>
                </a:path>
              </a:pathLst>
            </a:custGeom>
            <a:solidFill>
              <a:srgbClr val="000000"/>
            </a:solidFill>
            <a:ln w="9525">
              <a:noFill/>
              <a:round/>
              <a:headEnd/>
              <a:tailEnd/>
            </a:ln>
          </p:spPr>
          <p:txBody>
            <a:bodyPr/>
            <a:lstStyle/>
            <a:p>
              <a:endParaRPr lang="en-US"/>
            </a:p>
          </p:txBody>
        </p:sp>
        <p:sp>
          <p:nvSpPr>
            <p:cNvPr id="1044" name="Freeform 21"/>
            <p:cNvSpPr>
              <a:spLocks/>
            </p:cNvSpPr>
            <p:nvPr/>
          </p:nvSpPr>
          <p:spPr bwMode="auto">
            <a:xfrm>
              <a:off x="4704" y="970"/>
              <a:ext cx="123" cy="104"/>
            </a:xfrm>
            <a:custGeom>
              <a:avLst/>
              <a:gdLst>
                <a:gd name="T0" fmla="*/ 28 w 158"/>
                <a:gd name="T1" fmla="*/ 10 h 126"/>
                <a:gd name="T2" fmla="*/ 28 w 158"/>
                <a:gd name="T3" fmla="*/ 10 h 126"/>
                <a:gd name="T4" fmla="*/ 26 w 158"/>
                <a:gd name="T5" fmla="*/ 22 h 126"/>
                <a:gd name="T6" fmla="*/ 26 w 158"/>
                <a:gd name="T7" fmla="*/ 28 h 126"/>
                <a:gd name="T8" fmla="*/ 24 w 158"/>
                <a:gd name="T9" fmla="*/ 34 h 126"/>
                <a:gd name="T10" fmla="*/ 24 w 158"/>
                <a:gd name="T11" fmla="*/ 34 h 126"/>
                <a:gd name="T12" fmla="*/ 20 w 158"/>
                <a:gd name="T13" fmla="*/ 31 h 126"/>
                <a:gd name="T14" fmla="*/ 18 w 158"/>
                <a:gd name="T15" fmla="*/ 28 h 126"/>
                <a:gd name="T16" fmla="*/ 15 w 158"/>
                <a:gd name="T17" fmla="*/ 27 h 126"/>
                <a:gd name="T18" fmla="*/ 14 w 158"/>
                <a:gd name="T19" fmla="*/ 27 h 126"/>
                <a:gd name="T20" fmla="*/ 11 w 158"/>
                <a:gd name="T21" fmla="*/ 27 h 126"/>
                <a:gd name="T22" fmla="*/ 9 w 158"/>
                <a:gd name="T23" fmla="*/ 28 h 126"/>
                <a:gd name="T24" fmla="*/ 9 w 158"/>
                <a:gd name="T25" fmla="*/ 28 h 126"/>
                <a:gd name="T26" fmla="*/ 7 w 158"/>
                <a:gd name="T27" fmla="*/ 29 h 126"/>
                <a:gd name="T28" fmla="*/ 4 w 158"/>
                <a:gd name="T29" fmla="*/ 31 h 126"/>
                <a:gd name="T30" fmla="*/ 2 w 158"/>
                <a:gd name="T31" fmla="*/ 32 h 126"/>
                <a:gd name="T32" fmla="*/ 0 w 158"/>
                <a:gd name="T33" fmla="*/ 33 h 126"/>
                <a:gd name="T34" fmla="*/ 0 w 158"/>
                <a:gd name="T35" fmla="*/ 33 h 126"/>
                <a:gd name="T36" fmla="*/ 2 w 158"/>
                <a:gd name="T37" fmla="*/ 34 h 126"/>
                <a:gd name="T38" fmla="*/ 2 w 158"/>
                <a:gd name="T39" fmla="*/ 35 h 126"/>
                <a:gd name="T40" fmla="*/ 2 w 158"/>
                <a:gd name="T41" fmla="*/ 35 h 126"/>
                <a:gd name="T42" fmla="*/ 2 w 158"/>
                <a:gd name="T43" fmla="*/ 35 h 126"/>
                <a:gd name="T44" fmla="*/ 2 w 158"/>
                <a:gd name="T45" fmla="*/ 35 h 126"/>
                <a:gd name="T46" fmla="*/ 4 w 158"/>
                <a:gd name="T47" fmla="*/ 35 h 126"/>
                <a:gd name="T48" fmla="*/ 5 w 158"/>
                <a:gd name="T49" fmla="*/ 35 h 126"/>
                <a:gd name="T50" fmla="*/ 9 w 158"/>
                <a:gd name="T51" fmla="*/ 32 h 126"/>
                <a:gd name="T52" fmla="*/ 9 w 158"/>
                <a:gd name="T53" fmla="*/ 32 h 126"/>
                <a:gd name="T54" fmla="*/ 14 w 158"/>
                <a:gd name="T55" fmla="*/ 32 h 126"/>
                <a:gd name="T56" fmla="*/ 18 w 158"/>
                <a:gd name="T57" fmla="*/ 33 h 126"/>
                <a:gd name="T58" fmla="*/ 20 w 158"/>
                <a:gd name="T59" fmla="*/ 34 h 126"/>
                <a:gd name="T60" fmla="*/ 21 w 158"/>
                <a:gd name="T61" fmla="*/ 35 h 126"/>
                <a:gd name="T62" fmla="*/ 23 w 158"/>
                <a:gd name="T63" fmla="*/ 37 h 126"/>
                <a:gd name="T64" fmla="*/ 24 w 158"/>
                <a:gd name="T65" fmla="*/ 40 h 126"/>
                <a:gd name="T66" fmla="*/ 24 w 158"/>
                <a:gd name="T67" fmla="*/ 40 h 126"/>
                <a:gd name="T68" fmla="*/ 26 w 158"/>
                <a:gd name="T69" fmla="*/ 39 h 126"/>
                <a:gd name="T70" fmla="*/ 26 w 158"/>
                <a:gd name="T71" fmla="*/ 37 h 126"/>
                <a:gd name="T72" fmla="*/ 28 w 158"/>
                <a:gd name="T73" fmla="*/ 31 h 126"/>
                <a:gd name="T74" fmla="*/ 31 w 158"/>
                <a:gd name="T75" fmla="*/ 21 h 126"/>
                <a:gd name="T76" fmla="*/ 32 w 158"/>
                <a:gd name="T77" fmla="*/ 5 h 126"/>
                <a:gd name="T78" fmla="*/ 32 w 158"/>
                <a:gd name="T79" fmla="*/ 5 h 126"/>
                <a:gd name="T80" fmla="*/ 33 w 158"/>
                <a:gd name="T81" fmla="*/ 7 h 126"/>
                <a:gd name="T82" fmla="*/ 34 w 158"/>
                <a:gd name="T83" fmla="*/ 8 h 126"/>
                <a:gd name="T84" fmla="*/ 34 w 158"/>
                <a:gd name="T85" fmla="*/ 8 h 126"/>
                <a:gd name="T86" fmla="*/ 35 w 158"/>
                <a:gd name="T87" fmla="*/ 7 h 126"/>
                <a:gd name="T88" fmla="*/ 34 w 158"/>
                <a:gd name="T89" fmla="*/ 6 h 126"/>
                <a:gd name="T90" fmla="*/ 34 w 158"/>
                <a:gd name="T91" fmla="*/ 3 h 126"/>
                <a:gd name="T92" fmla="*/ 32 w 158"/>
                <a:gd name="T93" fmla="*/ 2 h 126"/>
                <a:gd name="T94" fmla="*/ 31 w 158"/>
                <a:gd name="T95" fmla="*/ 0 h 126"/>
                <a:gd name="T96" fmla="*/ 31 w 158"/>
                <a:gd name="T97" fmla="*/ 2 h 126"/>
                <a:gd name="T98" fmla="*/ 31 w 158"/>
                <a:gd name="T99" fmla="*/ 2 h 126"/>
                <a:gd name="T100" fmla="*/ 29 w 158"/>
                <a:gd name="T101" fmla="*/ 2 h 126"/>
                <a:gd name="T102" fmla="*/ 29 w 158"/>
                <a:gd name="T103" fmla="*/ 5 h 126"/>
                <a:gd name="T104" fmla="*/ 28 w 158"/>
                <a:gd name="T105" fmla="*/ 10 h 126"/>
                <a:gd name="T106" fmla="*/ 28 w 158"/>
                <a:gd name="T107" fmla="*/ 10 h 12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58"/>
                <a:gd name="T163" fmla="*/ 0 h 126"/>
                <a:gd name="T164" fmla="*/ 158 w 158"/>
                <a:gd name="T165" fmla="*/ 126 h 12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58" h="126">
                  <a:moveTo>
                    <a:pt x="126" y="30"/>
                  </a:moveTo>
                  <a:lnTo>
                    <a:pt x="126" y="30"/>
                  </a:lnTo>
                  <a:lnTo>
                    <a:pt x="120" y="70"/>
                  </a:lnTo>
                  <a:lnTo>
                    <a:pt x="116" y="90"/>
                  </a:lnTo>
                  <a:lnTo>
                    <a:pt x="110" y="108"/>
                  </a:lnTo>
                  <a:lnTo>
                    <a:pt x="94" y="96"/>
                  </a:lnTo>
                  <a:lnTo>
                    <a:pt x="78" y="90"/>
                  </a:lnTo>
                  <a:lnTo>
                    <a:pt x="68" y="86"/>
                  </a:lnTo>
                  <a:lnTo>
                    <a:pt x="60" y="86"/>
                  </a:lnTo>
                  <a:lnTo>
                    <a:pt x="50" y="86"/>
                  </a:lnTo>
                  <a:lnTo>
                    <a:pt x="40" y="88"/>
                  </a:lnTo>
                  <a:lnTo>
                    <a:pt x="30" y="92"/>
                  </a:lnTo>
                  <a:lnTo>
                    <a:pt x="20" y="96"/>
                  </a:lnTo>
                  <a:lnTo>
                    <a:pt x="10" y="100"/>
                  </a:lnTo>
                  <a:lnTo>
                    <a:pt x="0" y="106"/>
                  </a:lnTo>
                  <a:lnTo>
                    <a:pt x="2" y="108"/>
                  </a:lnTo>
                  <a:lnTo>
                    <a:pt x="4" y="110"/>
                  </a:lnTo>
                  <a:lnTo>
                    <a:pt x="6" y="110"/>
                  </a:lnTo>
                  <a:lnTo>
                    <a:pt x="10" y="112"/>
                  </a:lnTo>
                  <a:lnTo>
                    <a:pt x="18" y="112"/>
                  </a:lnTo>
                  <a:lnTo>
                    <a:pt x="26" y="110"/>
                  </a:lnTo>
                  <a:lnTo>
                    <a:pt x="40" y="100"/>
                  </a:lnTo>
                  <a:lnTo>
                    <a:pt x="60" y="100"/>
                  </a:lnTo>
                  <a:lnTo>
                    <a:pt x="78" y="104"/>
                  </a:lnTo>
                  <a:lnTo>
                    <a:pt x="88" y="108"/>
                  </a:lnTo>
                  <a:lnTo>
                    <a:pt x="96" y="112"/>
                  </a:lnTo>
                  <a:lnTo>
                    <a:pt x="104" y="118"/>
                  </a:lnTo>
                  <a:lnTo>
                    <a:pt x="110" y="126"/>
                  </a:lnTo>
                  <a:lnTo>
                    <a:pt x="114" y="124"/>
                  </a:lnTo>
                  <a:lnTo>
                    <a:pt x="116" y="118"/>
                  </a:lnTo>
                  <a:lnTo>
                    <a:pt x="126" y="98"/>
                  </a:lnTo>
                  <a:lnTo>
                    <a:pt x="136" y="68"/>
                  </a:lnTo>
                  <a:lnTo>
                    <a:pt x="144" y="16"/>
                  </a:lnTo>
                  <a:lnTo>
                    <a:pt x="150" y="20"/>
                  </a:lnTo>
                  <a:lnTo>
                    <a:pt x="156" y="24"/>
                  </a:lnTo>
                  <a:lnTo>
                    <a:pt x="158" y="22"/>
                  </a:lnTo>
                  <a:lnTo>
                    <a:pt x="156" y="18"/>
                  </a:lnTo>
                  <a:lnTo>
                    <a:pt x="152" y="10"/>
                  </a:lnTo>
                  <a:lnTo>
                    <a:pt x="144" y="2"/>
                  </a:lnTo>
                  <a:lnTo>
                    <a:pt x="140" y="0"/>
                  </a:lnTo>
                  <a:lnTo>
                    <a:pt x="136" y="2"/>
                  </a:lnTo>
                  <a:lnTo>
                    <a:pt x="132" y="8"/>
                  </a:lnTo>
                  <a:lnTo>
                    <a:pt x="130" y="16"/>
                  </a:lnTo>
                  <a:lnTo>
                    <a:pt x="126" y="30"/>
                  </a:lnTo>
                  <a:close/>
                </a:path>
              </a:pathLst>
            </a:custGeom>
            <a:solidFill>
              <a:srgbClr val="000000"/>
            </a:solidFill>
            <a:ln w="9525">
              <a:noFill/>
              <a:round/>
              <a:headEnd/>
              <a:tailEnd/>
            </a:ln>
          </p:spPr>
          <p:txBody>
            <a:bodyPr/>
            <a:lstStyle/>
            <a:p>
              <a:endParaRPr lang="en-US"/>
            </a:p>
          </p:txBody>
        </p:sp>
        <p:sp>
          <p:nvSpPr>
            <p:cNvPr id="1045" name="Freeform 22"/>
            <p:cNvSpPr>
              <a:spLocks/>
            </p:cNvSpPr>
            <p:nvPr/>
          </p:nvSpPr>
          <p:spPr bwMode="auto">
            <a:xfrm>
              <a:off x="5080" y="1035"/>
              <a:ext cx="255" cy="169"/>
            </a:xfrm>
            <a:custGeom>
              <a:avLst/>
              <a:gdLst>
                <a:gd name="T0" fmla="*/ 5 w 326"/>
                <a:gd name="T1" fmla="*/ 10 h 204"/>
                <a:gd name="T2" fmla="*/ 2 w 326"/>
                <a:gd name="T3" fmla="*/ 22 h 204"/>
                <a:gd name="T4" fmla="*/ 0 w 326"/>
                <a:gd name="T5" fmla="*/ 34 h 204"/>
                <a:gd name="T6" fmla="*/ 2 w 326"/>
                <a:gd name="T7" fmla="*/ 29 h 204"/>
                <a:gd name="T8" fmla="*/ 5 w 326"/>
                <a:gd name="T9" fmla="*/ 26 h 204"/>
                <a:gd name="T10" fmla="*/ 9 w 326"/>
                <a:gd name="T11" fmla="*/ 41 h 204"/>
                <a:gd name="T12" fmla="*/ 16 w 326"/>
                <a:gd name="T13" fmla="*/ 65 h 204"/>
                <a:gd name="T14" fmla="*/ 16 w 326"/>
                <a:gd name="T15" fmla="*/ 54 h 204"/>
                <a:gd name="T16" fmla="*/ 13 w 326"/>
                <a:gd name="T17" fmla="*/ 43 h 204"/>
                <a:gd name="T18" fmla="*/ 8 w 326"/>
                <a:gd name="T19" fmla="*/ 33 h 204"/>
                <a:gd name="T20" fmla="*/ 15 w 326"/>
                <a:gd name="T21" fmla="*/ 34 h 204"/>
                <a:gd name="T22" fmla="*/ 21 w 326"/>
                <a:gd name="T23" fmla="*/ 42 h 204"/>
                <a:gd name="T24" fmla="*/ 21 w 326"/>
                <a:gd name="T25" fmla="*/ 38 h 204"/>
                <a:gd name="T26" fmla="*/ 14 w 326"/>
                <a:gd name="T27" fmla="*/ 31 h 204"/>
                <a:gd name="T28" fmla="*/ 8 w 326"/>
                <a:gd name="T29" fmla="*/ 15 h 204"/>
                <a:gd name="T30" fmla="*/ 11 w 326"/>
                <a:gd name="T31" fmla="*/ 6 h 204"/>
                <a:gd name="T32" fmla="*/ 18 w 326"/>
                <a:gd name="T33" fmla="*/ 18 h 204"/>
                <a:gd name="T34" fmla="*/ 20 w 326"/>
                <a:gd name="T35" fmla="*/ 25 h 204"/>
                <a:gd name="T36" fmla="*/ 21 w 326"/>
                <a:gd name="T37" fmla="*/ 22 h 204"/>
                <a:gd name="T38" fmla="*/ 30 w 326"/>
                <a:gd name="T39" fmla="*/ 29 h 204"/>
                <a:gd name="T40" fmla="*/ 32 w 326"/>
                <a:gd name="T41" fmla="*/ 38 h 204"/>
                <a:gd name="T42" fmla="*/ 35 w 326"/>
                <a:gd name="T43" fmla="*/ 51 h 204"/>
                <a:gd name="T44" fmla="*/ 38 w 326"/>
                <a:gd name="T45" fmla="*/ 55 h 204"/>
                <a:gd name="T46" fmla="*/ 37 w 326"/>
                <a:gd name="T47" fmla="*/ 52 h 204"/>
                <a:gd name="T48" fmla="*/ 34 w 326"/>
                <a:gd name="T49" fmla="*/ 38 h 204"/>
                <a:gd name="T50" fmla="*/ 38 w 326"/>
                <a:gd name="T51" fmla="*/ 34 h 204"/>
                <a:gd name="T52" fmla="*/ 48 w 326"/>
                <a:gd name="T53" fmla="*/ 42 h 204"/>
                <a:gd name="T54" fmla="*/ 56 w 326"/>
                <a:gd name="T55" fmla="*/ 51 h 204"/>
                <a:gd name="T56" fmla="*/ 57 w 326"/>
                <a:gd name="T57" fmla="*/ 51 h 204"/>
                <a:gd name="T58" fmla="*/ 45 w 326"/>
                <a:gd name="T59" fmla="*/ 38 h 204"/>
                <a:gd name="T60" fmla="*/ 58 w 326"/>
                <a:gd name="T61" fmla="*/ 41 h 204"/>
                <a:gd name="T62" fmla="*/ 72 w 326"/>
                <a:gd name="T63" fmla="*/ 51 h 204"/>
                <a:gd name="T64" fmla="*/ 74 w 326"/>
                <a:gd name="T65" fmla="*/ 57 h 204"/>
                <a:gd name="T66" fmla="*/ 66 w 326"/>
                <a:gd name="T67" fmla="*/ 43 h 204"/>
                <a:gd name="T68" fmla="*/ 52 w 326"/>
                <a:gd name="T69" fmla="*/ 38 h 204"/>
                <a:gd name="T70" fmla="*/ 63 w 326"/>
                <a:gd name="T71" fmla="*/ 34 h 204"/>
                <a:gd name="T72" fmla="*/ 62 w 326"/>
                <a:gd name="T73" fmla="*/ 31 h 204"/>
                <a:gd name="T74" fmla="*/ 52 w 326"/>
                <a:gd name="T75" fmla="*/ 37 h 204"/>
                <a:gd name="T76" fmla="*/ 33 w 326"/>
                <a:gd name="T77" fmla="*/ 28 h 204"/>
                <a:gd name="T78" fmla="*/ 27 w 326"/>
                <a:gd name="T79" fmla="*/ 24 h 204"/>
                <a:gd name="T80" fmla="*/ 27 w 326"/>
                <a:gd name="T81" fmla="*/ 20 h 204"/>
                <a:gd name="T82" fmla="*/ 38 w 326"/>
                <a:gd name="T83" fmla="*/ 16 h 204"/>
                <a:gd name="T84" fmla="*/ 40 w 326"/>
                <a:gd name="T85" fmla="*/ 16 h 204"/>
                <a:gd name="T86" fmla="*/ 37 w 326"/>
                <a:gd name="T87" fmla="*/ 14 h 204"/>
                <a:gd name="T88" fmla="*/ 26 w 326"/>
                <a:gd name="T89" fmla="*/ 18 h 204"/>
                <a:gd name="T90" fmla="*/ 15 w 326"/>
                <a:gd name="T91" fmla="*/ 8 h 204"/>
                <a:gd name="T92" fmla="*/ 18 w 326"/>
                <a:gd name="T93" fmla="*/ 3 h 204"/>
                <a:gd name="T94" fmla="*/ 16 w 326"/>
                <a:gd name="T95" fmla="*/ 4 h 204"/>
                <a:gd name="T96" fmla="*/ 9 w 326"/>
                <a:gd name="T97" fmla="*/ 2 h 204"/>
                <a:gd name="T98" fmla="*/ 4 w 326"/>
                <a:gd name="T99" fmla="*/ 2 h 20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326"/>
                <a:gd name="T151" fmla="*/ 0 h 204"/>
                <a:gd name="T152" fmla="*/ 326 w 326"/>
                <a:gd name="T153" fmla="*/ 204 h 20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326" h="204">
                  <a:moveTo>
                    <a:pt x="18" y="8"/>
                  </a:moveTo>
                  <a:lnTo>
                    <a:pt x="18" y="8"/>
                  </a:lnTo>
                  <a:lnTo>
                    <a:pt x="20" y="20"/>
                  </a:lnTo>
                  <a:lnTo>
                    <a:pt x="20" y="32"/>
                  </a:lnTo>
                  <a:lnTo>
                    <a:pt x="18" y="44"/>
                  </a:lnTo>
                  <a:lnTo>
                    <a:pt x="18" y="54"/>
                  </a:lnTo>
                  <a:lnTo>
                    <a:pt x="12" y="70"/>
                  </a:lnTo>
                  <a:lnTo>
                    <a:pt x="4" y="84"/>
                  </a:lnTo>
                  <a:lnTo>
                    <a:pt x="0" y="92"/>
                  </a:lnTo>
                  <a:lnTo>
                    <a:pt x="0" y="100"/>
                  </a:lnTo>
                  <a:lnTo>
                    <a:pt x="0" y="106"/>
                  </a:lnTo>
                  <a:lnTo>
                    <a:pt x="6" y="114"/>
                  </a:lnTo>
                  <a:lnTo>
                    <a:pt x="4" y="102"/>
                  </a:lnTo>
                  <a:lnTo>
                    <a:pt x="8" y="90"/>
                  </a:lnTo>
                  <a:lnTo>
                    <a:pt x="12" y="80"/>
                  </a:lnTo>
                  <a:lnTo>
                    <a:pt x="18" y="70"/>
                  </a:lnTo>
                  <a:lnTo>
                    <a:pt x="20" y="80"/>
                  </a:lnTo>
                  <a:lnTo>
                    <a:pt x="22" y="90"/>
                  </a:lnTo>
                  <a:lnTo>
                    <a:pt x="24" y="100"/>
                  </a:lnTo>
                  <a:lnTo>
                    <a:pt x="28" y="110"/>
                  </a:lnTo>
                  <a:lnTo>
                    <a:pt x="40" y="126"/>
                  </a:lnTo>
                  <a:lnTo>
                    <a:pt x="54" y="142"/>
                  </a:lnTo>
                  <a:lnTo>
                    <a:pt x="62" y="156"/>
                  </a:lnTo>
                  <a:lnTo>
                    <a:pt x="74" y="200"/>
                  </a:lnTo>
                  <a:lnTo>
                    <a:pt x="78" y="204"/>
                  </a:lnTo>
                  <a:lnTo>
                    <a:pt x="80" y="204"/>
                  </a:lnTo>
                  <a:lnTo>
                    <a:pt x="72" y="166"/>
                  </a:lnTo>
                  <a:lnTo>
                    <a:pt x="66" y="148"/>
                  </a:lnTo>
                  <a:lnTo>
                    <a:pt x="62" y="140"/>
                  </a:lnTo>
                  <a:lnTo>
                    <a:pt x="56" y="134"/>
                  </a:lnTo>
                  <a:lnTo>
                    <a:pt x="50" y="126"/>
                  </a:lnTo>
                  <a:lnTo>
                    <a:pt x="44" y="118"/>
                  </a:lnTo>
                  <a:lnTo>
                    <a:pt x="40" y="110"/>
                  </a:lnTo>
                  <a:lnTo>
                    <a:pt x="36" y="102"/>
                  </a:lnTo>
                  <a:lnTo>
                    <a:pt x="44" y="100"/>
                  </a:lnTo>
                  <a:lnTo>
                    <a:pt x="50" y="102"/>
                  </a:lnTo>
                  <a:lnTo>
                    <a:pt x="64" y="106"/>
                  </a:lnTo>
                  <a:lnTo>
                    <a:pt x="76" y="116"/>
                  </a:lnTo>
                  <a:lnTo>
                    <a:pt x="88" y="124"/>
                  </a:lnTo>
                  <a:lnTo>
                    <a:pt x="94" y="132"/>
                  </a:lnTo>
                  <a:lnTo>
                    <a:pt x="96" y="132"/>
                  </a:lnTo>
                  <a:lnTo>
                    <a:pt x="94" y="126"/>
                  </a:lnTo>
                  <a:lnTo>
                    <a:pt x="92" y="120"/>
                  </a:lnTo>
                  <a:lnTo>
                    <a:pt x="82" y="112"/>
                  </a:lnTo>
                  <a:lnTo>
                    <a:pt x="72" y="104"/>
                  </a:lnTo>
                  <a:lnTo>
                    <a:pt x="62" y="98"/>
                  </a:lnTo>
                  <a:lnTo>
                    <a:pt x="48" y="96"/>
                  </a:lnTo>
                  <a:lnTo>
                    <a:pt x="34" y="92"/>
                  </a:lnTo>
                  <a:lnTo>
                    <a:pt x="32" y="48"/>
                  </a:lnTo>
                  <a:lnTo>
                    <a:pt x="32" y="6"/>
                  </a:lnTo>
                  <a:lnTo>
                    <a:pt x="40" y="10"/>
                  </a:lnTo>
                  <a:lnTo>
                    <a:pt x="48" y="18"/>
                  </a:lnTo>
                  <a:lnTo>
                    <a:pt x="76" y="46"/>
                  </a:lnTo>
                  <a:lnTo>
                    <a:pt x="74" y="52"/>
                  </a:lnTo>
                  <a:lnTo>
                    <a:pt x="78" y="56"/>
                  </a:lnTo>
                  <a:lnTo>
                    <a:pt x="80" y="62"/>
                  </a:lnTo>
                  <a:lnTo>
                    <a:pt x="84" y="66"/>
                  </a:lnTo>
                  <a:lnTo>
                    <a:pt x="88" y="76"/>
                  </a:lnTo>
                  <a:lnTo>
                    <a:pt x="94" y="84"/>
                  </a:lnTo>
                  <a:lnTo>
                    <a:pt x="94" y="82"/>
                  </a:lnTo>
                  <a:lnTo>
                    <a:pt x="90" y="68"/>
                  </a:lnTo>
                  <a:lnTo>
                    <a:pt x="86" y="56"/>
                  </a:lnTo>
                  <a:lnTo>
                    <a:pt x="108" y="76"/>
                  </a:lnTo>
                  <a:lnTo>
                    <a:pt x="132" y="90"/>
                  </a:lnTo>
                  <a:lnTo>
                    <a:pt x="136" y="96"/>
                  </a:lnTo>
                  <a:lnTo>
                    <a:pt x="138" y="104"/>
                  </a:lnTo>
                  <a:lnTo>
                    <a:pt x="142" y="120"/>
                  </a:lnTo>
                  <a:lnTo>
                    <a:pt x="146" y="136"/>
                  </a:lnTo>
                  <a:lnTo>
                    <a:pt x="150" y="152"/>
                  </a:lnTo>
                  <a:lnTo>
                    <a:pt x="154" y="158"/>
                  </a:lnTo>
                  <a:lnTo>
                    <a:pt x="158" y="164"/>
                  </a:lnTo>
                  <a:lnTo>
                    <a:pt x="164" y="168"/>
                  </a:lnTo>
                  <a:lnTo>
                    <a:pt x="170" y="170"/>
                  </a:lnTo>
                  <a:lnTo>
                    <a:pt x="172" y="168"/>
                  </a:lnTo>
                  <a:lnTo>
                    <a:pt x="170" y="168"/>
                  </a:lnTo>
                  <a:lnTo>
                    <a:pt x="162" y="162"/>
                  </a:lnTo>
                  <a:lnTo>
                    <a:pt x="156" y="154"/>
                  </a:lnTo>
                  <a:lnTo>
                    <a:pt x="152" y="146"/>
                  </a:lnTo>
                  <a:lnTo>
                    <a:pt x="150" y="138"/>
                  </a:lnTo>
                  <a:lnTo>
                    <a:pt x="146" y="118"/>
                  </a:lnTo>
                  <a:lnTo>
                    <a:pt x="144" y="98"/>
                  </a:lnTo>
                  <a:lnTo>
                    <a:pt x="158" y="104"/>
                  </a:lnTo>
                  <a:lnTo>
                    <a:pt x="164" y="106"/>
                  </a:lnTo>
                  <a:lnTo>
                    <a:pt x="170" y="110"/>
                  </a:lnTo>
                  <a:lnTo>
                    <a:pt x="190" y="120"/>
                  </a:lnTo>
                  <a:lnTo>
                    <a:pt x="210" y="130"/>
                  </a:lnTo>
                  <a:lnTo>
                    <a:pt x="228" y="144"/>
                  </a:lnTo>
                  <a:lnTo>
                    <a:pt x="244" y="160"/>
                  </a:lnTo>
                  <a:lnTo>
                    <a:pt x="246" y="160"/>
                  </a:lnTo>
                  <a:lnTo>
                    <a:pt x="248" y="158"/>
                  </a:lnTo>
                  <a:lnTo>
                    <a:pt x="248" y="156"/>
                  </a:lnTo>
                  <a:lnTo>
                    <a:pt x="222" y="134"/>
                  </a:lnTo>
                  <a:lnTo>
                    <a:pt x="196" y="116"/>
                  </a:lnTo>
                  <a:lnTo>
                    <a:pt x="210" y="118"/>
                  </a:lnTo>
                  <a:lnTo>
                    <a:pt x="226" y="120"/>
                  </a:lnTo>
                  <a:lnTo>
                    <a:pt x="256" y="128"/>
                  </a:lnTo>
                  <a:lnTo>
                    <a:pt x="276" y="134"/>
                  </a:lnTo>
                  <a:lnTo>
                    <a:pt x="296" y="144"/>
                  </a:lnTo>
                  <a:lnTo>
                    <a:pt x="304" y="150"/>
                  </a:lnTo>
                  <a:lnTo>
                    <a:pt x="312" y="158"/>
                  </a:lnTo>
                  <a:lnTo>
                    <a:pt x="318" y="166"/>
                  </a:lnTo>
                  <a:lnTo>
                    <a:pt x="324" y="176"/>
                  </a:lnTo>
                  <a:lnTo>
                    <a:pt x="326" y="176"/>
                  </a:lnTo>
                  <a:lnTo>
                    <a:pt x="320" y="162"/>
                  </a:lnTo>
                  <a:lnTo>
                    <a:pt x="312" y="150"/>
                  </a:lnTo>
                  <a:lnTo>
                    <a:pt x="300" y="140"/>
                  </a:lnTo>
                  <a:lnTo>
                    <a:pt x="288" y="134"/>
                  </a:lnTo>
                  <a:lnTo>
                    <a:pt x="274" y="128"/>
                  </a:lnTo>
                  <a:lnTo>
                    <a:pt x="258" y="122"/>
                  </a:lnTo>
                  <a:lnTo>
                    <a:pt x="230" y="116"/>
                  </a:lnTo>
                  <a:lnTo>
                    <a:pt x="240" y="110"/>
                  </a:lnTo>
                  <a:lnTo>
                    <a:pt x="252" y="106"/>
                  </a:lnTo>
                  <a:lnTo>
                    <a:pt x="264" y="104"/>
                  </a:lnTo>
                  <a:lnTo>
                    <a:pt x="276" y="104"/>
                  </a:lnTo>
                  <a:lnTo>
                    <a:pt x="276" y="100"/>
                  </a:lnTo>
                  <a:lnTo>
                    <a:pt x="270" y="98"/>
                  </a:lnTo>
                  <a:lnTo>
                    <a:pt x="262" y="98"/>
                  </a:lnTo>
                  <a:lnTo>
                    <a:pt x="248" y="100"/>
                  </a:lnTo>
                  <a:lnTo>
                    <a:pt x="236" y="106"/>
                  </a:lnTo>
                  <a:lnTo>
                    <a:pt x="226" y="114"/>
                  </a:lnTo>
                  <a:lnTo>
                    <a:pt x="178" y="102"/>
                  </a:lnTo>
                  <a:lnTo>
                    <a:pt x="154" y="94"/>
                  </a:lnTo>
                  <a:lnTo>
                    <a:pt x="144" y="88"/>
                  </a:lnTo>
                  <a:lnTo>
                    <a:pt x="132" y="82"/>
                  </a:lnTo>
                  <a:lnTo>
                    <a:pt x="126" y="78"/>
                  </a:lnTo>
                  <a:lnTo>
                    <a:pt x="118" y="74"/>
                  </a:lnTo>
                  <a:lnTo>
                    <a:pt x="104" y="62"/>
                  </a:lnTo>
                  <a:lnTo>
                    <a:pt x="112" y="64"/>
                  </a:lnTo>
                  <a:lnTo>
                    <a:pt x="120" y="62"/>
                  </a:lnTo>
                  <a:lnTo>
                    <a:pt x="134" y="58"/>
                  </a:lnTo>
                  <a:lnTo>
                    <a:pt x="148" y="52"/>
                  </a:lnTo>
                  <a:lnTo>
                    <a:pt x="156" y="50"/>
                  </a:lnTo>
                  <a:lnTo>
                    <a:pt x="164" y="50"/>
                  </a:lnTo>
                  <a:lnTo>
                    <a:pt x="168" y="50"/>
                  </a:lnTo>
                  <a:lnTo>
                    <a:pt x="172" y="50"/>
                  </a:lnTo>
                  <a:lnTo>
                    <a:pt x="172" y="46"/>
                  </a:lnTo>
                  <a:lnTo>
                    <a:pt x="170" y="44"/>
                  </a:lnTo>
                  <a:lnTo>
                    <a:pt x="160" y="42"/>
                  </a:lnTo>
                  <a:lnTo>
                    <a:pt x="152" y="44"/>
                  </a:lnTo>
                  <a:lnTo>
                    <a:pt x="136" y="50"/>
                  </a:lnTo>
                  <a:lnTo>
                    <a:pt x="120" y="56"/>
                  </a:lnTo>
                  <a:lnTo>
                    <a:pt x="112" y="58"/>
                  </a:lnTo>
                  <a:lnTo>
                    <a:pt x="102" y="56"/>
                  </a:lnTo>
                  <a:lnTo>
                    <a:pt x="100" y="60"/>
                  </a:lnTo>
                  <a:lnTo>
                    <a:pt x="64" y="24"/>
                  </a:lnTo>
                  <a:lnTo>
                    <a:pt x="72" y="18"/>
                  </a:lnTo>
                  <a:lnTo>
                    <a:pt x="80" y="12"/>
                  </a:lnTo>
                  <a:lnTo>
                    <a:pt x="80" y="10"/>
                  </a:lnTo>
                  <a:lnTo>
                    <a:pt x="78" y="8"/>
                  </a:lnTo>
                  <a:lnTo>
                    <a:pt x="72" y="8"/>
                  </a:lnTo>
                  <a:lnTo>
                    <a:pt x="68" y="12"/>
                  </a:lnTo>
                  <a:lnTo>
                    <a:pt x="62" y="22"/>
                  </a:lnTo>
                  <a:lnTo>
                    <a:pt x="52" y="12"/>
                  </a:lnTo>
                  <a:lnTo>
                    <a:pt x="40" y="2"/>
                  </a:lnTo>
                  <a:lnTo>
                    <a:pt x="34" y="0"/>
                  </a:lnTo>
                  <a:lnTo>
                    <a:pt x="28" y="0"/>
                  </a:lnTo>
                  <a:lnTo>
                    <a:pt x="22" y="2"/>
                  </a:lnTo>
                  <a:lnTo>
                    <a:pt x="18" y="8"/>
                  </a:lnTo>
                  <a:close/>
                </a:path>
              </a:pathLst>
            </a:custGeom>
            <a:solidFill>
              <a:srgbClr val="000000"/>
            </a:solidFill>
            <a:ln w="9525">
              <a:noFill/>
              <a:round/>
              <a:headEnd/>
              <a:tailEnd/>
            </a:ln>
          </p:spPr>
          <p:txBody>
            <a:bodyPr/>
            <a:lstStyle/>
            <a:p>
              <a:endParaRPr lang="en-US"/>
            </a:p>
          </p:txBody>
        </p:sp>
        <p:sp>
          <p:nvSpPr>
            <p:cNvPr id="1046" name="Freeform 23"/>
            <p:cNvSpPr>
              <a:spLocks/>
            </p:cNvSpPr>
            <p:nvPr/>
          </p:nvSpPr>
          <p:spPr bwMode="auto">
            <a:xfrm>
              <a:off x="4793" y="1046"/>
              <a:ext cx="380" cy="514"/>
            </a:xfrm>
            <a:custGeom>
              <a:avLst/>
              <a:gdLst>
                <a:gd name="T0" fmla="*/ 52 w 486"/>
                <a:gd name="T1" fmla="*/ 46 h 620"/>
                <a:gd name="T2" fmla="*/ 41 w 486"/>
                <a:gd name="T3" fmla="*/ 83 h 620"/>
                <a:gd name="T4" fmla="*/ 41 w 486"/>
                <a:gd name="T5" fmla="*/ 89 h 620"/>
                <a:gd name="T6" fmla="*/ 39 w 486"/>
                <a:gd name="T7" fmla="*/ 95 h 620"/>
                <a:gd name="T8" fmla="*/ 44 w 486"/>
                <a:gd name="T9" fmla="*/ 95 h 620"/>
                <a:gd name="T10" fmla="*/ 43 w 486"/>
                <a:gd name="T11" fmla="*/ 99 h 620"/>
                <a:gd name="T12" fmla="*/ 38 w 486"/>
                <a:gd name="T13" fmla="*/ 102 h 620"/>
                <a:gd name="T14" fmla="*/ 35 w 486"/>
                <a:gd name="T15" fmla="*/ 99 h 620"/>
                <a:gd name="T16" fmla="*/ 34 w 486"/>
                <a:gd name="T17" fmla="*/ 101 h 620"/>
                <a:gd name="T18" fmla="*/ 35 w 486"/>
                <a:gd name="T19" fmla="*/ 104 h 620"/>
                <a:gd name="T20" fmla="*/ 26 w 486"/>
                <a:gd name="T21" fmla="*/ 125 h 620"/>
                <a:gd name="T22" fmla="*/ 2 w 486"/>
                <a:gd name="T23" fmla="*/ 192 h 620"/>
                <a:gd name="T24" fmla="*/ 0 w 486"/>
                <a:gd name="T25" fmla="*/ 201 h 620"/>
                <a:gd name="T26" fmla="*/ 4 w 486"/>
                <a:gd name="T27" fmla="*/ 198 h 620"/>
                <a:gd name="T28" fmla="*/ 14 w 486"/>
                <a:gd name="T29" fmla="*/ 158 h 620"/>
                <a:gd name="T30" fmla="*/ 34 w 486"/>
                <a:gd name="T31" fmla="*/ 118 h 620"/>
                <a:gd name="T32" fmla="*/ 45 w 486"/>
                <a:gd name="T33" fmla="*/ 103 h 620"/>
                <a:gd name="T34" fmla="*/ 45 w 486"/>
                <a:gd name="T35" fmla="*/ 92 h 620"/>
                <a:gd name="T36" fmla="*/ 45 w 486"/>
                <a:gd name="T37" fmla="*/ 81 h 620"/>
                <a:gd name="T38" fmla="*/ 69 w 486"/>
                <a:gd name="T39" fmla="*/ 16 h 620"/>
                <a:gd name="T40" fmla="*/ 77 w 486"/>
                <a:gd name="T41" fmla="*/ 6 h 620"/>
                <a:gd name="T42" fmla="*/ 80 w 486"/>
                <a:gd name="T43" fmla="*/ 12 h 620"/>
                <a:gd name="T44" fmla="*/ 77 w 486"/>
                <a:gd name="T45" fmla="*/ 35 h 620"/>
                <a:gd name="T46" fmla="*/ 82 w 486"/>
                <a:gd name="T47" fmla="*/ 46 h 620"/>
                <a:gd name="T48" fmla="*/ 84 w 486"/>
                <a:gd name="T49" fmla="*/ 51 h 620"/>
                <a:gd name="T50" fmla="*/ 85 w 486"/>
                <a:gd name="T51" fmla="*/ 48 h 620"/>
                <a:gd name="T52" fmla="*/ 88 w 486"/>
                <a:gd name="T53" fmla="*/ 46 h 620"/>
                <a:gd name="T54" fmla="*/ 88 w 486"/>
                <a:gd name="T55" fmla="*/ 61 h 620"/>
                <a:gd name="T56" fmla="*/ 95 w 486"/>
                <a:gd name="T57" fmla="*/ 67 h 620"/>
                <a:gd name="T58" fmla="*/ 105 w 486"/>
                <a:gd name="T59" fmla="*/ 79 h 620"/>
                <a:gd name="T60" fmla="*/ 108 w 486"/>
                <a:gd name="T61" fmla="*/ 82 h 620"/>
                <a:gd name="T62" fmla="*/ 111 w 486"/>
                <a:gd name="T63" fmla="*/ 74 h 620"/>
                <a:gd name="T64" fmla="*/ 108 w 486"/>
                <a:gd name="T65" fmla="*/ 56 h 620"/>
                <a:gd name="T66" fmla="*/ 109 w 486"/>
                <a:gd name="T67" fmla="*/ 49 h 620"/>
                <a:gd name="T68" fmla="*/ 105 w 486"/>
                <a:gd name="T69" fmla="*/ 51 h 620"/>
                <a:gd name="T70" fmla="*/ 108 w 486"/>
                <a:gd name="T71" fmla="*/ 69 h 620"/>
                <a:gd name="T72" fmla="*/ 108 w 486"/>
                <a:gd name="T73" fmla="*/ 75 h 620"/>
                <a:gd name="T74" fmla="*/ 99 w 486"/>
                <a:gd name="T75" fmla="*/ 65 h 620"/>
                <a:gd name="T76" fmla="*/ 92 w 486"/>
                <a:gd name="T77" fmla="*/ 58 h 620"/>
                <a:gd name="T78" fmla="*/ 91 w 486"/>
                <a:gd name="T79" fmla="*/ 46 h 620"/>
                <a:gd name="T80" fmla="*/ 91 w 486"/>
                <a:gd name="T81" fmla="*/ 42 h 620"/>
                <a:gd name="T82" fmla="*/ 86 w 486"/>
                <a:gd name="T83" fmla="*/ 42 h 620"/>
                <a:gd name="T84" fmla="*/ 81 w 486"/>
                <a:gd name="T85" fmla="*/ 37 h 620"/>
                <a:gd name="T86" fmla="*/ 81 w 486"/>
                <a:gd name="T87" fmla="*/ 18 h 620"/>
                <a:gd name="T88" fmla="*/ 84 w 486"/>
                <a:gd name="T89" fmla="*/ 5 h 620"/>
                <a:gd name="T90" fmla="*/ 82 w 486"/>
                <a:gd name="T91" fmla="*/ 0 h 620"/>
                <a:gd name="T92" fmla="*/ 77 w 486"/>
                <a:gd name="T93" fmla="*/ 4 h 620"/>
                <a:gd name="T94" fmla="*/ 66 w 486"/>
                <a:gd name="T95" fmla="*/ 15 h 62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486"/>
                <a:gd name="T145" fmla="*/ 0 h 620"/>
                <a:gd name="T146" fmla="*/ 486 w 486"/>
                <a:gd name="T147" fmla="*/ 620 h 62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486" h="620">
                  <a:moveTo>
                    <a:pt x="256" y="88"/>
                  </a:moveTo>
                  <a:lnTo>
                    <a:pt x="232" y="128"/>
                  </a:lnTo>
                  <a:lnTo>
                    <a:pt x="224" y="144"/>
                  </a:lnTo>
                  <a:lnTo>
                    <a:pt x="216" y="160"/>
                  </a:lnTo>
                  <a:lnTo>
                    <a:pt x="204" y="190"/>
                  </a:lnTo>
                  <a:lnTo>
                    <a:pt x="182" y="256"/>
                  </a:lnTo>
                  <a:lnTo>
                    <a:pt x="180" y="260"/>
                  </a:lnTo>
                  <a:lnTo>
                    <a:pt x="178" y="266"/>
                  </a:lnTo>
                  <a:lnTo>
                    <a:pt x="176" y="274"/>
                  </a:lnTo>
                  <a:lnTo>
                    <a:pt x="172" y="280"/>
                  </a:lnTo>
                  <a:lnTo>
                    <a:pt x="170" y="288"/>
                  </a:lnTo>
                  <a:lnTo>
                    <a:pt x="170" y="292"/>
                  </a:lnTo>
                  <a:lnTo>
                    <a:pt x="172" y="296"/>
                  </a:lnTo>
                  <a:lnTo>
                    <a:pt x="178" y="296"/>
                  </a:lnTo>
                  <a:lnTo>
                    <a:pt x="184" y="294"/>
                  </a:lnTo>
                  <a:lnTo>
                    <a:pt x="190" y="292"/>
                  </a:lnTo>
                  <a:lnTo>
                    <a:pt x="194" y="294"/>
                  </a:lnTo>
                  <a:lnTo>
                    <a:pt x="192" y="304"/>
                  </a:lnTo>
                  <a:lnTo>
                    <a:pt x="188" y="308"/>
                  </a:lnTo>
                  <a:lnTo>
                    <a:pt x="184" y="310"/>
                  </a:lnTo>
                  <a:lnTo>
                    <a:pt x="176" y="310"/>
                  </a:lnTo>
                  <a:lnTo>
                    <a:pt x="168" y="314"/>
                  </a:lnTo>
                  <a:lnTo>
                    <a:pt x="160" y="314"/>
                  </a:lnTo>
                  <a:lnTo>
                    <a:pt x="158" y="312"/>
                  </a:lnTo>
                  <a:lnTo>
                    <a:pt x="154" y="308"/>
                  </a:lnTo>
                  <a:lnTo>
                    <a:pt x="152" y="306"/>
                  </a:lnTo>
                  <a:lnTo>
                    <a:pt x="150" y="306"/>
                  </a:lnTo>
                  <a:lnTo>
                    <a:pt x="148" y="310"/>
                  </a:lnTo>
                  <a:lnTo>
                    <a:pt x="148" y="312"/>
                  </a:lnTo>
                  <a:lnTo>
                    <a:pt x="150" y="318"/>
                  </a:lnTo>
                  <a:lnTo>
                    <a:pt x="154" y="320"/>
                  </a:lnTo>
                  <a:lnTo>
                    <a:pt x="164" y="320"/>
                  </a:lnTo>
                  <a:lnTo>
                    <a:pt x="174" y="320"/>
                  </a:lnTo>
                  <a:lnTo>
                    <a:pt x="142" y="348"/>
                  </a:lnTo>
                  <a:lnTo>
                    <a:pt x="112" y="384"/>
                  </a:lnTo>
                  <a:lnTo>
                    <a:pt x="58" y="466"/>
                  </a:lnTo>
                  <a:lnTo>
                    <a:pt x="44" y="500"/>
                  </a:lnTo>
                  <a:lnTo>
                    <a:pt x="12" y="590"/>
                  </a:lnTo>
                  <a:lnTo>
                    <a:pt x="4" y="602"/>
                  </a:lnTo>
                  <a:lnTo>
                    <a:pt x="2" y="608"/>
                  </a:lnTo>
                  <a:lnTo>
                    <a:pt x="0" y="616"/>
                  </a:lnTo>
                  <a:lnTo>
                    <a:pt x="4" y="620"/>
                  </a:lnTo>
                  <a:lnTo>
                    <a:pt x="10" y="618"/>
                  </a:lnTo>
                  <a:lnTo>
                    <a:pt x="18" y="610"/>
                  </a:lnTo>
                  <a:lnTo>
                    <a:pt x="22" y="600"/>
                  </a:lnTo>
                  <a:lnTo>
                    <a:pt x="30" y="582"/>
                  </a:lnTo>
                  <a:lnTo>
                    <a:pt x="52" y="514"/>
                  </a:lnTo>
                  <a:lnTo>
                    <a:pt x="64" y="486"/>
                  </a:lnTo>
                  <a:lnTo>
                    <a:pt x="130" y="382"/>
                  </a:lnTo>
                  <a:lnTo>
                    <a:pt x="140" y="372"/>
                  </a:lnTo>
                  <a:lnTo>
                    <a:pt x="150" y="362"/>
                  </a:lnTo>
                  <a:lnTo>
                    <a:pt x="170" y="344"/>
                  </a:lnTo>
                  <a:lnTo>
                    <a:pt x="180" y="336"/>
                  </a:lnTo>
                  <a:lnTo>
                    <a:pt x="190" y="326"/>
                  </a:lnTo>
                  <a:lnTo>
                    <a:pt x="198" y="316"/>
                  </a:lnTo>
                  <a:lnTo>
                    <a:pt x="204" y="304"/>
                  </a:lnTo>
                  <a:lnTo>
                    <a:pt x="202" y="294"/>
                  </a:lnTo>
                  <a:lnTo>
                    <a:pt x="198" y="286"/>
                  </a:lnTo>
                  <a:lnTo>
                    <a:pt x="194" y="284"/>
                  </a:lnTo>
                  <a:lnTo>
                    <a:pt x="190" y="282"/>
                  </a:lnTo>
                  <a:lnTo>
                    <a:pt x="196" y="248"/>
                  </a:lnTo>
                  <a:lnTo>
                    <a:pt x="214" y="190"/>
                  </a:lnTo>
                  <a:lnTo>
                    <a:pt x="240" y="136"/>
                  </a:lnTo>
                  <a:lnTo>
                    <a:pt x="264" y="98"/>
                  </a:lnTo>
                  <a:lnTo>
                    <a:pt x="302" y="50"/>
                  </a:lnTo>
                  <a:lnTo>
                    <a:pt x="316" y="38"/>
                  </a:lnTo>
                  <a:lnTo>
                    <a:pt x="328" y="26"/>
                  </a:lnTo>
                  <a:lnTo>
                    <a:pt x="342" y="18"/>
                  </a:lnTo>
                  <a:lnTo>
                    <a:pt x="350" y="14"/>
                  </a:lnTo>
                  <a:lnTo>
                    <a:pt x="358" y="14"/>
                  </a:lnTo>
                  <a:lnTo>
                    <a:pt x="350" y="38"/>
                  </a:lnTo>
                  <a:lnTo>
                    <a:pt x="342" y="62"/>
                  </a:lnTo>
                  <a:lnTo>
                    <a:pt x="338" y="84"/>
                  </a:lnTo>
                  <a:lnTo>
                    <a:pt x="340" y="106"/>
                  </a:lnTo>
                  <a:lnTo>
                    <a:pt x="342" y="116"/>
                  </a:lnTo>
                  <a:lnTo>
                    <a:pt x="346" y="126"/>
                  </a:lnTo>
                  <a:lnTo>
                    <a:pt x="352" y="136"/>
                  </a:lnTo>
                  <a:lnTo>
                    <a:pt x="358" y="144"/>
                  </a:lnTo>
                  <a:lnTo>
                    <a:pt x="358" y="148"/>
                  </a:lnTo>
                  <a:lnTo>
                    <a:pt x="360" y="152"/>
                  </a:lnTo>
                  <a:lnTo>
                    <a:pt x="366" y="156"/>
                  </a:lnTo>
                  <a:lnTo>
                    <a:pt x="370" y="154"/>
                  </a:lnTo>
                  <a:lnTo>
                    <a:pt x="372" y="154"/>
                  </a:lnTo>
                  <a:lnTo>
                    <a:pt x="374" y="148"/>
                  </a:lnTo>
                  <a:lnTo>
                    <a:pt x="378" y="142"/>
                  </a:lnTo>
                  <a:lnTo>
                    <a:pt x="380" y="140"/>
                  </a:lnTo>
                  <a:lnTo>
                    <a:pt x="384" y="140"/>
                  </a:lnTo>
                  <a:lnTo>
                    <a:pt x="386" y="154"/>
                  </a:lnTo>
                  <a:lnTo>
                    <a:pt x="386" y="168"/>
                  </a:lnTo>
                  <a:lnTo>
                    <a:pt x="388" y="180"/>
                  </a:lnTo>
                  <a:lnTo>
                    <a:pt x="390" y="186"/>
                  </a:lnTo>
                  <a:lnTo>
                    <a:pt x="394" y="192"/>
                  </a:lnTo>
                  <a:lnTo>
                    <a:pt x="404" y="198"/>
                  </a:lnTo>
                  <a:lnTo>
                    <a:pt x="414" y="206"/>
                  </a:lnTo>
                  <a:lnTo>
                    <a:pt x="438" y="216"/>
                  </a:lnTo>
                  <a:lnTo>
                    <a:pt x="448" y="224"/>
                  </a:lnTo>
                  <a:lnTo>
                    <a:pt x="456" y="232"/>
                  </a:lnTo>
                  <a:lnTo>
                    <a:pt x="462" y="242"/>
                  </a:lnTo>
                  <a:lnTo>
                    <a:pt x="466" y="254"/>
                  </a:lnTo>
                  <a:lnTo>
                    <a:pt x="470" y="254"/>
                  </a:lnTo>
                  <a:lnTo>
                    <a:pt x="472" y="254"/>
                  </a:lnTo>
                  <a:lnTo>
                    <a:pt x="480" y="246"/>
                  </a:lnTo>
                  <a:lnTo>
                    <a:pt x="484" y="236"/>
                  </a:lnTo>
                  <a:lnTo>
                    <a:pt x="486" y="226"/>
                  </a:lnTo>
                  <a:lnTo>
                    <a:pt x="486" y="214"/>
                  </a:lnTo>
                  <a:lnTo>
                    <a:pt x="482" y="204"/>
                  </a:lnTo>
                  <a:lnTo>
                    <a:pt x="480" y="192"/>
                  </a:lnTo>
                  <a:lnTo>
                    <a:pt x="472" y="172"/>
                  </a:lnTo>
                  <a:lnTo>
                    <a:pt x="472" y="162"/>
                  </a:lnTo>
                  <a:lnTo>
                    <a:pt x="472" y="156"/>
                  </a:lnTo>
                  <a:lnTo>
                    <a:pt x="476" y="152"/>
                  </a:lnTo>
                  <a:lnTo>
                    <a:pt x="472" y="154"/>
                  </a:lnTo>
                  <a:lnTo>
                    <a:pt x="462" y="156"/>
                  </a:lnTo>
                  <a:lnTo>
                    <a:pt x="460" y="166"/>
                  </a:lnTo>
                  <a:lnTo>
                    <a:pt x="462" y="176"/>
                  </a:lnTo>
                  <a:lnTo>
                    <a:pt x="466" y="194"/>
                  </a:lnTo>
                  <a:lnTo>
                    <a:pt x="472" y="212"/>
                  </a:lnTo>
                  <a:lnTo>
                    <a:pt x="474" y="222"/>
                  </a:lnTo>
                  <a:lnTo>
                    <a:pt x="472" y="230"/>
                  </a:lnTo>
                  <a:lnTo>
                    <a:pt x="472" y="232"/>
                  </a:lnTo>
                  <a:lnTo>
                    <a:pt x="466" y="224"/>
                  </a:lnTo>
                  <a:lnTo>
                    <a:pt x="460" y="218"/>
                  </a:lnTo>
                  <a:lnTo>
                    <a:pt x="446" y="206"/>
                  </a:lnTo>
                  <a:lnTo>
                    <a:pt x="430" y="198"/>
                  </a:lnTo>
                  <a:lnTo>
                    <a:pt x="414" y="190"/>
                  </a:lnTo>
                  <a:lnTo>
                    <a:pt x="408" y="186"/>
                  </a:lnTo>
                  <a:lnTo>
                    <a:pt x="404" y="180"/>
                  </a:lnTo>
                  <a:lnTo>
                    <a:pt x="402" y="174"/>
                  </a:lnTo>
                  <a:lnTo>
                    <a:pt x="400" y="166"/>
                  </a:lnTo>
                  <a:lnTo>
                    <a:pt x="402" y="150"/>
                  </a:lnTo>
                  <a:lnTo>
                    <a:pt x="400" y="142"/>
                  </a:lnTo>
                  <a:lnTo>
                    <a:pt x="400" y="136"/>
                  </a:lnTo>
                  <a:lnTo>
                    <a:pt x="398" y="132"/>
                  </a:lnTo>
                  <a:lnTo>
                    <a:pt x="396" y="130"/>
                  </a:lnTo>
                  <a:lnTo>
                    <a:pt x="388" y="128"/>
                  </a:lnTo>
                  <a:lnTo>
                    <a:pt x="382" y="126"/>
                  </a:lnTo>
                  <a:lnTo>
                    <a:pt x="376" y="128"/>
                  </a:lnTo>
                  <a:lnTo>
                    <a:pt x="366" y="138"/>
                  </a:lnTo>
                  <a:lnTo>
                    <a:pt x="360" y="126"/>
                  </a:lnTo>
                  <a:lnTo>
                    <a:pt x="354" y="114"/>
                  </a:lnTo>
                  <a:lnTo>
                    <a:pt x="352" y="100"/>
                  </a:lnTo>
                  <a:lnTo>
                    <a:pt x="352" y="86"/>
                  </a:lnTo>
                  <a:lnTo>
                    <a:pt x="352" y="72"/>
                  </a:lnTo>
                  <a:lnTo>
                    <a:pt x="354" y="58"/>
                  </a:lnTo>
                  <a:lnTo>
                    <a:pt x="360" y="30"/>
                  </a:lnTo>
                  <a:lnTo>
                    <a:pt x="366" y="20"/>
                  </a:lnTo>
                  <a:lnTo>
                    <a:pt x="370" y="14"/>
                  </a:lnTo>
                  <a:lnTo>
                    <a:pt x="370" y="8"/>
                  </a:lnTo>
                  <a:lnTo>
                    <a:pt x="366" y="2"/>
                  </a:lnTo>
                  <a:lnTo>
                    <a:pt x="360" y="0"/>
                  </a:lnTo>
                  <a:lnTo>
                    <a:pt x="356" y="0"/>
                  </a:lnTo>
                  <a:lnTo>
                    <a:pt x="350" y="2"/>
                  </a:lnTo>
                  <a:lnTo>
                    <a:pt x="340" y="8"/>
                  </a:lnTo>
                  <a:lnTo>
                    <a:pt x="336" y="12"/>
                  </a:lnTo>
                  <a:lnTo>
                    <a:pt x="330" y="14"/>
                  </a:lnTo>
                  <a:lnTo>
                    <a:pt x="310" y="28"/>
                  </a:lnTo>
                  <a:lnTo>
                    <a:pt x="290" y="46"/>
                  </a:lnTo>
                  <a:lnTo>
                    <a:pt x="272" y="66"/>
                  </a:lnTo>
                  <a:lnTo>
                    <a:pt x="256" y="88"/>
                  </a:lnTo>
                  <a:close/>
                </a:path>
              </a:pathLst>
            </a:custGeom>
            <a:solidFill>
              <a:srgbClr val="000000"/>
            </a:solidFill>
            <a:ln w="9525">
              <a:noFill/>
              <a:round/>
              <a:headEnd/>
              <a:tailEnd/>
            </a:ln>
          </p:spPr>
          <p:txBody>
            <a:bodyPr/>
            <a:lstStyle/>
            <a:p>
              <a:endParaRPr lang="en-US"/>
            </a:p>
          </p:txBody>
        </p:sp>
        <p:sp>
          <p:nvSpPr>
            <p:cNvPr id="1047" name="Freeform 24"/>
            <p:cNvSpPr>
              <a:spLocks/>
            </p:cNvSpPr>
            <p:nvPr/>
          </p:nvSpPr>
          <p:spPr bwMode="auto">
            <a:xfrm>
              <a:off x="5252" y="1073"/>
              <a:ext cx="120" cy="142"/>
            </a:xfrm>
            <a:custGeom>
              <a:avLst/>
              <a:gdLst>
                <a:gd name="T0" fmla="*/ 0 w 154"/>
                <a:gd name="T1" fmla="*/ 0 h 172"/>
                <a:gd name="T2" fmla="*/ 2 w 154"/>
                <a:gd name="T3" fmla="*/ 2 h 172"/>
                <a:gd name="T4" fmla="*/ 5 w 154"/>
                <a:gd name="T5" fmla="*/ 6 h 172"/>
                <a:gd name="T6" fmla="*/ 7 w 154"/>
                <a:gd name="T7" fmla="*/ 7 h 172"/>
                <a:gd name="T8" fmla="*/ 19 w 154"/>
                <a:gd name="T9" fmla="*/ 15 h 172"/>
                <a:gd name="T10" fmla="*/ 23 w 154"/>
                <a:gd name="T11" fmla="*/ 18 h 172"/>
                <a:gd name="T12" fmla="*/ 21 w 154"/>
                <a:gd name="T13" fmla="*/ 21 h 172"/>
                <a:gd name="T14" fmla="*/ 26 w 154"/>
                <a:gd name="T15" fmla="*/ 28 h 172"/>
                <a:gd name="T16" fmla="*/ 28 w 154"/>
                <a:gd name="T17" fmla="*/ 33 h 172"/>
                <a:gd name="T18" fmla="*/ 29 w 154"/>
                <a:gd name="T19" fmla="*/ 39 h 172"/>
                <a:gd name="T20" fmla="*/ 29 w 154"/>
                <a:gd name="T21" fmla="*/ 41 h 172"/>
                <a:gd name="T22" fmla="*/ 30 w 154"/>
                <a:gd name="T23" fmla="*/ 49 h 172"/>
                <a:gd name="T24" fmla="*/ 29 w 154"/>
                <a:gd name="T25" fmla="*/ 49 h 172"/>
                <a:gd name="T26" fmla="*/ 25 w 154"/>
                <a:gd name="T27" fmla="*/ 47 h 172"/>
                <a:gd name="T28" fmla="*/ 19 w 154"/>
                <a:gd name="T29" fmla="*/ 41 h 172"/>
                <a:gd name="T30" fmla="*/ 18 w 154"/>
                <a:gd name="T31" fmla="*/ 43 h 172"/>
                <a:gd name="T32" fmla="*/ 16 w 154"/>
                <a:gd name="T33" fmla="*/ 45 h 172"/>
                <a:gd name="T34" fmla="*/ 16 w 154"/>
                <a:gd name="T35" fmla="*/ 45 h 172"/>
                <a:gd name="T36" fmla="*/ 19 w 154"/>
                <a:gd name="T37" fmla="*/ 47 h 172"/>
                <a:gd name="T38" fmla="*/ 32 w 154"/>
                <a:gd name="T39" fmla="*/ 54 h 172"/>
                <a:gd name="T40" fmla="*/ 34 w 154"/>
                <a:gd name="T41" fmla="*/ 54 h 172"/>
                <a:gd name="T42" fmla="*/ 34 w 154"/>
                <a:gd name="T43" fmla="*/ 53 h 172"/>
                <a:gd name="T44" fmla="*/ 34 w 154"/>
                <a:gd name="T45" fmla="*/ 50 h 172"/>
                <a:gd name="T46" fmla="*/ 32 w 154"/>
                <a:gd name="T47" fmla="*/ 47 h 172"/>
                <a:gd name="T48" fmla="*/ 31 w 154"/>
                <a:gd name="T49" fmla="*/ 33 h 172"/>
                <a:gd name="T50" fmla="*/ 29 w 154"/>
                <a:gd name="T51" fmla="*/ 26 h 172"/>
                <a:gd name="T52" fmla="*/ 25 w 154"/>
                <a:gd name="T53" fmla="*/ 22 h 172"/>
                <a:gd name="T54" fmla="*/ 26 w 154"/>
                <a:gd name="T55" fmla="*/ 22 h 172"/>
                <a:gd name="T56" fmla="*/ 28 w 154"/>
                <a:gd name="T57" fmla="*/ 22 h 172"/>
                <a:gd name="T58" fmla="*/ 29 w 154"/>
                <a:gd name="T59" fmla="*/ 21 h 172"/>
                <a:gd name="T60" fmla="*/ 24 w 154"/>
                <a:gd name="T61" fmla="*/ 12 h 172"/>
                <a:gd name="T62" fmla="*/ 18 w 154"/>
                <a:gd name="T63" fmla="*/ 8 h 172"/>
                <a:gd name="T64" fmla="*/ 14 w 154"/>
                <a:gd name="T65" fmla="*/ 6 h 172"/>
                <a:gd name="T66" fmla="*/ 4 w 154"/>
                <a:gd name="T67" fmla="*/ 2 h 172"/>
                <a:gd name="T68" fmla="*/ 0 w 154"/>
                <a:gd name="T69" fmla="*/ 0 h 17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54"/>
                <a:gd name="T106" fmla="*/ 0 h 172"/>
                <a:gd name="T107" fmla="*/ 154 w 154"/>
                <a:gd name="T108" fmla="*/ 172 h 17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54" h="172">
                  <a:moveTo>
                    <a:pt x="0" y="0"/>
                  </a:moveTo>
                  <a:lnTo>
                    <a:pt x="0" y="0"/>
                  </a:lnTo>
                  <a:lnTo>
                    <a:pt x="2" y="4"/>
                  </a:lnTo>
                  <a:lnTo>
                    <a:pt x="6" y="8"/>
                  </a:lnTo>
                  <a:lnTo>
                    <a:pt x="14" y="14"/>
                  </a:lnTo>
                  <a:lnTo>
                    <a:pt x="22" y="18"/>
                  </a:lnTo>
                  <a:lnTo>
                    <a:pt x="30" y="22"/>
                  </a:lnTo>
                  <a:lnTo>
                    <a:pt x="68" y="38"/>
                  </a:lnTo>
                  <a:lnTo>
                    <a:pt x="86" y="48"/>
                  </a:lnTo>
                  <a:lnTo>
                    <a:pt x="104" y="58"/>
                  </a:lnTo>
                  <a:lnTo>
                    <a:pt x="96" y="68"/>
                  </a:lnTo>
                  <a:lnTo>
                    <a:pt x="110" y="80"/>
                  </a:lnTo>
                  <a:lnTo>
                    <a:pt x="116" y="88"/>
                  </a:lnTo>
                  <a:lnTo>
                    <a:pt x="122" y="94"/>
                  </a:lnTo>
                  <a:lnTo>
                    <a:pt x="126" y="104"/>
                  </a:lnTo>
                  <a:lnTo>
                    <a:pt x="128" y="112"/>
                  </a:lnTo>
                  <a:lnTo>
                    <a:pt x="128" y="122"/>
                  </a:lnTo>
                  <a:lnTo>
                    <a:pt x="128" y="132"/>
                  </a:lnTo>
                  <a:lnTo>
                    <a:pt x="130" y="144"/>
                  </a:lnTo>
                  <a:lnTo>
                    <a:pt x="134" y="154"/>
                  </a:lnTo>
                  <a:lnTo>
                    <a:pt x="128" y="154"/>
                  </a:lnTo>
                  <a:lnTo>
                    <a:pt x="122" y="152"/>
                  </a:lnTo>
                  <a:lnTo>
                    <a:pt x="110" y="146"/>
                  </a:lnTo>
                  <a:lnTo>
                    <a:pt x="98" y="138"/>
                  </a:lnTo>
                  <a:lnTo>
                    <a:pt x="86" y="132"/>
                  </a:lnTo>
                  <a:lnTo>
                    <a:pt x="80" y="134"/>
                  </a:lnTo>
                  <a:lnTo>
                    <a:pt x="78" y="136"/>
                  </a:lnTo>
                  <a:lnTo>
                    <a:pt x="72" y="142"/>
                  </a:lnTo>
                  <a:lnTo>
                    <a:pt x="72" y="144"/>
                  </a:lnTo>
                  <a:lnTo>
                    <a:pt x="76" y="146"/>
                  </a:lnTo>
                  <a:lnTo>
                    <a:pt x="84" y="148"/>
                  </a:lnTo>
                  <a:lnTo>
                    <a:pt x="100" y="152"/>
                  </a:lnTo>
                  <a:lnTo>
                    <a:pt x="142" y="170"/>
                  </a:lnTo>
                  <a:lnTo>
                    <a:pt x="148" y="172"/>
                  </a:lnTo>
                  <a:lnTo>
                    <a:pt x="152" y="172"/>
                  </a:lnTo>
                  <a:lnTo>
                    <a:pt x="154" y="168"/>
                  </a:lnTo>
                  <a:lnTo>
                    <a:pt x="148" y="158"/>
                  </a:lnTo>
                  <a:lnTo>
                    <a:pt x="144" y="146"/>
                  </a:lnTo>
                  <a:lnTo>
                    <a:pt x="142" y="124"/>
                  </a:lnTo>
                  <a:lnTo>
                    <a:pt x="136" y="104"/>
                  </a:lnTo>
                  <a:lnTo>
                    <a:pt x="134" y="94"/>
                  </a:lnTo>
                  <a:lnTo>
                    <a:pt x="128" y="84"/>
                  </a:lnTo>
                  <a:lnTo>
                    <a:pt x="122" y="76"/>
                  </a:lnTo>
                  <a:lnTo>
                    <a:pt x="112" y="70"/>
                  </a:lnTo>
                  <a:lnTo>
                    <a:pt x="116" y="70"/>
                  </a:lnTo>
                  <a:lnTo>
                    <a:pt x="122" y="70"/>
                  </a:lnTo>
                  <a:lnTo>
                    <a:pt x="126" y="70"/>
                  </a:lnTo>
                  <a:lnTo>
                    <a:pt x="128" y="66"/>
                  </a:lnTo>
                  <a:lnTo>
                    <a:pt x="120" y="52"/>
                  </a:lnTo>
                  <a:lnTo>
                    <a:pt x="108" y="40"/>
                  </a:lnTo>
                  <a:lnTo>
                    <a:pt x="94" y="32"/>
                  </a:lnTo>
                  <a:lnTo>
                    <a:pt x="78" y="24"/>
                  </a:lnTo>
                  <a:lnTo>
                    <a:pt x="60" y="18"/>
                  </a:lnTo>
                  <a:lnTo>
                    <a:pt x="38" y="12"/>
                  </a:lnTo>
                  <a:lnTo>
                    <a:pt x="18" y="6"/>
                  </a:lnTo>
                  <a:lnTo>
                    <a:pt x="0" y="0"/>
                  </a:lnTo>
                  <a:close/>
                </a:path>
              </a:pathLst>
            </a:custGeom>
            <a:solidFill>
              <a:srgbClr val="000000"/>
            </a:solidFill>
            <a:ln w="9525">
              <a:noFill/>
              <a:round/>
              <a:headEnd/>
              <a:tailEnd/>
            </a:ln>
          </p:spPr>
          <p:txBody>
            <a:bodyPr/>
            <a:lstStyle/>
            <a:p>
              <a:endParaRPr lang="en-US"/>
            </a:p>
          </p:txBody>
        </p:sp>
        <p:sp>
          <p:nvSpPr>
            <p:cNvPr id="1048" name="Freeform 25"/>
            <p:cNvSpPr>
              <a:spLocks/>
            </p:cNvSpPr>
            <p:nvPr/>
          </p:nvSpPr>
          <p:spPr bwMode="auto">
            <a:xfrm>
              <a:off x="4874" y="1094"/>
              <a:ext cx="213" cy="331"/>
            </a:xfrm>
            <a:custGeom>
              <a:avLst/>
              <a:gdLst>
                <a:gd name="T0" fmla="*/ 4 w 272"/>
                <a:gd name="T1" fmla="*/ 127 h 400"/>
                <a:gd name="T2" fmla="*/ 9 w 272"/>
                <a:gd name="T3" fmla="*/ 118 h 400"/>
                <a:gd name="T4" fmla="*/ 16 w 272"/>
                <a:gd name="T5" fmla="*/ 113 h 400"/>
                <a:gd name="T6" fmla="*/ 16 w 272"/>
                <a:gd name="T7" fmla="*/ 106 h 400"/>
                <a:gd name="T8" fmla="*/ 18 w 272"/>
                <a:gd name="T9" fmla="*/ 100 h 400"/>
                <a:gd name="T10" fmla="*/ 23 w 272"/>
                <a:gd name="T11" fmla="*/ 94 h 400"/>
                <a:gd name="T12" fmla="*/ 38 w 272"/>
                <a:gd name="T13" fmla="*/ 107 h 400"/>
                <a:gd name="T14" fmla="*/ 41 w 272"/>
                <a:gd name="T15" fmla="*/ 105 h 400"/>
                <a:gd name="T16" fmla="*/ 41 w 272"/>
                <a:gd name="T17" fmla="*/ 99 h 400"/>
                <a:gd name="T18" fmla="*/ 45 w 272"/>
                <a:gd name="T19" fmla="*/ 101 h 400"/>
                <a:gd name="T20" fmla="*/ 55 w 272"/>
                <a:gd name="T21" fmla="*/ 100 h 400"/>
                <a:gd name="T22" fmla="*/ 60 w 272"/>
                <a:gd name="T23" fmla="*/ 100 h 400"/>
                <a:gd name="T24" fmla="*/ 61 w 272"/>
                <a:gd name="T25" fmla="*/ 103 h 400"/>
                <a:gd name="T26" fmla="*/ 63 w 272"/>
                <a:gd name="T27" fmla="*/ 99 h 400"/>
                <a:gd name="T28" fmla="*/ 61 w 272"/>
                <a:gd name="T29" fmla="*/ 90 h 400"/>
                <a:gd name="T30" fmla="*/ 56 w 272"/>
                <a:gd name="T31" fmla="*/ 81 h 400"/>
                <a:gd name="T32" fmla="*/ 45 w 272"/>
                <a:gd name="T33" fmla="*/ 68 h 400"/>
                <a:gd name="T34" fmla="*/ 50 w 272"/>
                <a:gd name="T35" fmla="*/ 60 h 400"/>
                <a:gd name="T36" fmla="*/ 42 w 272"/>
                <a:gd name="T37" fmla="*/ 57 h 400"/>
                <a:gd name="T38" fmla="*/ 34 w 272"/>
                <a:gd name="T39" fmla="*/ 52 h 400"/>
                <a:gd name="T40" fmla="*/ 34 w 272"/>
                <a:gd name="T41" fmla="*/ 48 h 400"/>
                <a:gd name="T42" fmla="*/ 38 w 272"/>
                <a:gd name="T43" fmla="*/ 34 h 400"/>
                <a:gd name="T44" fmla="*/ 42 w 272"/>
                <a:gd name="T45" fmla="*/ 32 h 400"/>
                <a:gd name="T46" fmla="*/ 47 w 272"/>
                <a:gd name="T47" fmla="*/ 31 h 400"/>
                <a:gd name="T48" fmla="*/ 49 w 272"/>
                <a:gd name="T49" fmla="*/ 28 h 400"/>
                <a:gd name="T50" fmla="*/ 48 w 272"/>
                <a:gd name="T51" fmla="*/ 21 h 400"/>
                <a:gd name="T52" fmla="*/ 48 w 272"/>
                <a:gd name="T53" fmla="*/ 18 h 400"/>
                <a:gd name="T54" fmla="*/ 52 w 272"/>
                <a:gd name="T55" fmla="*/ 15 h 400"/>
                <a:gd name="T56" fmla="*/ 52 w 272"/>
                <a:gd name="T57" fmla="*/ 12 h 400"/>
                <a:gd name="T58" fmla="*/ 48 w 272"/>
                <a:gd name="T59" fmla="*/ 0 h 400"/>
                <a:gd name="T60" fmla="*/ 48 w 272"/>
                <a:gd name="T61" fmla="*/ 4 h 400"/>
                <a:gd name="T62" fmla="*/ 48 w 272"/>
                <a:gd name="T63" fmla="*/ 12 h 400"/>
                <a:gd name="T64" fmla="*/ 47 w 272"/>
                <a:gd name="T65" fmla="*/ 16 h 400"/>
                <a:gd name="T66" fmla="*/ 45 w 272"/>
                <a:gd name="T67" fmla="*/ 27 h 400"/>
                <a:gd name="T68" fmla="*/ 41 w 272"/>
                <a:gd name="T69" fmla="*/ 28 h 400"/>
                <a:gd name="T70" fmla="*/ 35 w 272"/>
                <a:gd name="T71" fmla="*/ 31 h 400"/>
                <a:gd name="T72" fmla="*/ 31 w 272"/>
                <a:gd name="T73" fmla="*/ 41 h 400"/>
                <a:gd name="T74" fmla="*/ 30 w 272"/>
                <a:gd name="T75" fmla="*/ 49 h 400"/>
                <a:gd name="T76" fmla="*/ 32 w 272"/>
                <a:gd name="T77" fmla="*/ 54 h 400"/>
                <a:gd name="T78" fmla="*/ 36 w 272"/>
                <a:gd name="T79" fmla="*/ 57 h 400"/>
                <a:gd name="T80" fmla="*/ 45 w 272"/>
                <a:gd name="T81" fmla="*/ 62 h 400"/>
                <a:gd name="T82" fmla="*/ 42 w 272"/>
                <a:gd name="T83" fmla="*/ 67 h 400"/>
                <a:gd name="T84" fmla="*/ 54 w 272"/>
                <a:gd name="T85" fmla="*/ 84 h 400"/>
                <a:gd name="T86" fmla="*/ 59 w 272"/>
                <a:gd name="T87" fmla="*/ 96 h 400"/>
                <a:gd name="T88" fmla="*/ 56 w 272"/>
                <a:gd name="T89" fmla="*/ 94 h 400"/>
                <a:gd name="T90" fmla="*/ 54 w 272"/>
                <a:gd name="T91" fmla="*/ 94 h 400"/>
                <a:gd name="T92" fmla="*/ 47 w 272"/>
                <a:gd name="T93" fmla="*/ 98 h 400"/>
                <a:gd name="T94" fmla="*/ 42 w 272"/>
                <a:gd name="T95" fmla="*/ 95 h 400"/>
                <a:gd name="T96" fmla="*/ 40 w 272"/>
                <a:gd name="T97" fmla="*/ 94 h 400"/>
                <a:gd name="T98" fmla="*/ 38 w 272"/>
                <a:gd name="T99" fmla="*/ 100 h 400"/>
                <a:gd name="T100" fmla="*/ 34 w 272"/>
                <a:gd name="T101" fmla="*/ 97 h 400"/>
                <a:gd name="T102" fmla="*/ 29 w 272"/>
                <a:gd name="T103" fmla="*/ 89 h 400"/>
                <a:gd name="T104" fmla="*/ 23 w 272"/>
                <a:gd name="T105" fmla="*/ 89 h 400"/>
                <a:gd name="T106" fmla="*/ 16 w 272"/>
                <a:gd name="T107" fmla="*/ 94 h 400"/>
                <a:gd name="T108" fmla="*/ 16 w 272"/>
                <a:gd name="T109" fmla="*/ 99 h 400"/>
                <a:gd name="T110" fmla="*/ 14 w 272"/>
                <a:gd name="T111" fmla="*/ 110 h 400"/>
                <a:gd name="T112" fmla="*/ 8 w 272"/>
                <a:gd name="T113" fmla="*/ 115 h 400"/>
                <a:gd name="T114" fmla="*/ 2 w 272"/>
                <a:gd name="T115" fmla="*/ 123 h 400"/>
                <a:gd name="T116" fmla="*/ 2 w 272"/>
                <a:gd name="T117" fmla="*/ 125 h 400"/>
                <a:gd name="T118" fmla="*/ 2 w 272"/>
                <a:gd name="T119" fmla="*/ 129 h 40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72"/>
                <a:gd name="T181" fmla="*/ 0 h 400"/>
                <a:gd name="T182" fmla="*/ 272 w 272"/>
                <a:gd name="T183" fmla="*/ 400 h 40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72" h="400">
                  <a:moveTo>
                    <a:pt x="12" y="400"/>
                  </a:moveTo>
                  <a:lnTo>
                    <a:pt x="12" y="400"/>
                  </a:lnTo>
                  <a:lnTo>
                    <a:pt x="16" y="396"/>
                  </a:lnTo>
                  <a:lnTo>
                    <a:pt x="20" y="388"/>
                  </a:lnTo>
                  <a:lnTo>
                    <a:pt x="28" y="378"/>
                  </a:lnTo>
                  <a:lnTo>
                    <a:pt x="40" y="370"/>
                  </a:lnTo>
                  <a:lnTo>
                    <a:pt x="56" y="358"/>
                  </a:lnTo>
                  <a:lnTo>
                    <a:pt x="72" y="350"/>
                  </a:lnTo>
                  <a:lnTo>
                    <a:pt x="72" y="340"/>
                  </a:lnTo>
                  <a:lnTo>
                    <a:pt x="72" y="330"/>
                  </a:lnTo>
                  <a:lnTo>
                    <a:pt x="74" y="320"/>
                  </a:lnTo>
                  <a:lnTo>
                    <a:pt x="80" y="310"/>
                  </a:lnTo>
                  <a:lnTo>
                    <a:pt x="84" y="302"/>
                  </a:lnTo>
                  <a:lnTo>
                    <a:pt x="90" y="296"/>
                  </a:lnTo>
                  <a:lnTo>
                    <a:pt x="100" y="292"/>
                  </a:lnTo>
                  <a:lnTo>
                    <a:pt x="108" y="290"/>
                  </a:lnTo>
                  <a:lnTo>
                    <a:pt x="122" y="296"/>
                  </a:lnTo>
                  <a:lnTo>
                    <a:pt x="170" y="332"/>
                  </a:lnTo>
                  <a:lnTo>
                    <a:pt x="174" y="330"/>
                  </a:lnTo>
                  <a:lnTo>
                    <a:pt x="174" y="328"/>
                  </a:lnTo>
                  <a:lnTo>
                    <a:pt x="176" y="320"/>
                  </a:lnTo>
                  <a:lnTo>
                    <a:pt x="178" y="314"/>
                  </a:lnTo>
                  <a:lnTo>
                    <a:pt x="180" y="308"/>
                  </a:lnTo>
                  <a:lnTo>
                    <a:pt x="188" y="312"/>
                  </a:lnTo>
                  <a:lnTo>
                    <a:pt x="198" y="314"/>
                  </a:lnTo>
                  <a:lnTo>
                    <a:pt x="206" y="314"/>
                  </a:lnTo>
                  <a:lnTo>
                    <a:pt x="216" y="314"/>
                  </a:lnTo>
                  <a:lnTo>
                    <a:pt x="236" y="312"/>
                  </a:lnTo>
                  <a:lnTo>
                    <a:pt x="254" y="308"/>
                  </a:lnTo>
                  <a:lnTo>
                    <a:pt x="260" y="312"/>
                  </a:lnTo>
                  <a:lnTo>
                    <a:pt x="262" y="316"/>
                  </a:lnTo>
                  <a:lnTo>
                    <a:pt x="266" y="320"/>
                  </a:lnTo>
                  <a:lnTo>
                    <a:pt x="268" y="320"/>
                  </a:lnTo>
                  <a:lnTo>
                    <a:pt x="272" y="318"/>
                  </a:lnTo>
                  <a:lnTo>
                    <a:pt x="272" y="308"/>
                  </a:lnTo>
                  <a:lnTo>
                    <a:pt x="270" y="300"/>
                  </a:lnTo>
                  <a:lnTo>
                    <a:pt x="268" y="290"/>
                  </a:lnTo>
                  <a:lnTo>
                    <a:pt x="264" y="282"/>
                  </a:lnTo>
                  <a:lnTo>
                    <a:pt x="254" y="266"/>
                  </a:lnTo>
                  <a:lnTo>
                    <a:pt x="244" y="252"/>
                  </a:lnTo>
                  <a:lnTo>
                    <a:pt x="220" y="232"/>
                  </a:lnTo>
                  <a:lnTo>
                    <a:pt x="204" y="220"/>
                  </a:lnTo>
                  <a:lnTo>
                    <a:pt x="196" y="212"/>
                  </a:lnTo>
                  <a:lnTo>
                    <a:pt x="210" y="196"/>
                  </a:lnTo>
                  <a:lnTo>
                    <a:pt x="218" y="186"/>
                  </a:lnTo>
                  <a:lnTo>
                    <a:pt x="200" y="180"/>
                  </a:lnTo>
                  <a:lnTo>
                    <a:pt x="182" y="176"/>
                  </a:lnTo>
                  <a:lnTo>
                    <a:pt x="164" y="172"/>
                  </a:lnTo>
                  <a:lnTo>
                    <a:pt x="156" y="168"/>
                  </a:lnTo>
                  <a:lnTo>
                    <a:pt x="148" y="162"/>
                  </a:lnTo>
                  <a:lnTo>
                    <a:pt x="146" y="156"/>
                  </a:lnTo>
                  <a:lnTo>
                    <a:pt x="146" y="148"/>
                  </a:lnTo>
                  <a:lnTo>
                    <a:pt x="148" y="132"/>
                  </a:lnTo>
                  <a:lnTo>
                    <a:pt x="154" y="120"/>
                  </a:lnTo>
                  <a:lnTo>
                    <a:pt x="164" y="108"/>
                  </a:lnTo>
                  <a:lnTo>
                    <a:pt x="174" y="104"/>
                  </a:lnTo>
                  <a:lnTo>
                    <a:pt x="184" y="100"/>
                  </a:lnTo>
                  <a:lnTo>
                    <a:pt x="194" y="98"/>
                  </a:lnTo>
                  <a:lnTo>
                    <a:pt x="204" y="98"/>
                  </a:lnTo>
                  <a:lnTo>
                    <a:pt x="210" y="94"/>
                  </a:lnTo>
                  <a:lnTo>
                    <a:pt x="212" y="90"/>
                  </a:lnTo>
                  <a:lnTo>
                    <a:pt x="212" y="86"/>
                  </a:lnTo>
                  <a:lnTo>
                    <a:pt x="212" y="82"/>
                  </a:lnTo>
                  <a:lnTo>
                    <a:pt x="208" y="70"/>
                  </a:lnTo>
                  <a:lnTo>
                    <a:pt x="208" y="64"/>
                  </a:lnTo>
                  <a:lnTo>
                    <a:pt x="208" y="60"/>
                  </a:lnTo>
                  <a:lnTo>
                    <a:pt x="208" y="56"/>
                  </a:lnTo>
                  <a:lnTo>
                    <a:pt x="210" y="52"/>
                  </a:lnTo>
                  <a:lnTo>
                    <a:pt x="216" y="50"/>
                  </a:lnTo>
                  <a:lnTo>
                    <a:pt x="222" y="46"/>
                  </a:lnTo>
                  <a:lnTo>
                    <a:pt x="224" y="44"/>
                  </a:lnTo>
                  <a:lnTo>
                    <a:pt x="226" y="40"/>
                  </a:lnTo>
                  <a:lnTo>
                    <a:pt x="214" y="14"/>
                  </a:lnTo>
                  <a:lnTo>
                    <a:pt x="208" y="4"/>
                  </a:lnTo>
                  <a:lnTo>
                    <a:pt x="208" y="0"/>
                  </a:lnTo>
                  <a:lnTo>
                    <a:pt x="206" y="2"/>
                  </a:lnTo>
                  <a:lnTo>
                    <a:pt x="206" y="12"/>
                  </a:lnTo>
                  <a:lnTo>
                    <a:pt x="206" y="22"/>
                  </a:lnTo>
                  <a:lnTo>
                    <a:pt x="208" y="30"/>
                  </a:lnTo>
                  <a:lnTo>
                    <a:pt x="210" y="40"/>
                  </a:lnTo>
                  <a:lnTo>
                    <a:pt x="204" y="46"/>
                  </a:lnTo>
                  <a:lnTo>
                    <a:pt x="202" y="50"/>
                  </a:lnTo>
                  <a:lnTo>
                    <a:pt x="198" y="62"/>
                  </a:lnTo>
                  <a:lnTo>
                    <a:pt x="198" y="74"/>
                  </a:lnTo>
                  <a:lnTo>
                    <a:pt x="198" y="84"/>
                  </a:lnTo>
                  <a:lnTo>
                    <a:pt x="186" y="86"/>
                  </a:lnTo>
                  <a:lnTo>
                    <a:pt x="174" y="88"/>
                  </a:lnTo>
                  <a:lnTo>
                    <a:pt x="162" y="92"/>
                  </a:lnTo>
                  <a:lnTo>
                    <a:pt x="158" y="94"/>
                  </a:lnTo>
                  <a:lnTo>
                    <a:pt x="154" y="98"/>
                  </a:lnTo>
                  <a:lnTo>
                    <a:pt x="142" y="112"/>
                  </a:lnTo>
                  <a:lnTo>
                    <a:pt x="134" y="128"/>
                  </a:lnTo>
                  <a:lnTo>
                    <a:pt x="132" y="134"/>
                  </a:lnTo>
                  <a:lnTo>
                    <a:pt x="132" y="142"/>
                  </a:lnTo>
                  <a:lnTo>
                    <a:pt x="132" y="152"/>
                  </a:lnTo>
                  <a:lnTo>
                    <a:pt x="134" y="160"/>
                  </a:lnTo>
                  <a:lnTo>
                    <a:pt x="138" y="166"/>
                  </a:lnTo>
                  <a:lnTo>
                    <a:pt x="144" y="170"/>
                  </a:lnTo>
                  <a:lnTo>
                    <a:pt x="156" y="176"/>
                  </a:lnTo>
                  <a:lnTo>
                    <a:pt x="176" y="186"/>
                  </a:lnTo>
                  <a:lnTo>
                    <a:pt x="198" y="194"/>
                  </a:lnTo>
                  <a:lnTo>
                    <a:pt x="190" y="200"/>
                  </a:lnTo>
                  <a:lnTo>
                    <a:pt x="186" y="206"/>
                  </a:lnTo>
                  <a:lnTo>
                    <a:pt x="182" y="210"/>
                  </a:lnTo>
                  <a:lnTo>
                    <a:pt x="184" y="218"/>
                  </a:lnTo>
                  <a:lnTo>
                    <a:pt x="234" y="260"/>
                  </a:lnTo>
                  <a:lnTo>
                    <a:pt x="246" y="278"/>
                  </a:lnTo>
                  <a:lnTo>
                    <a:pt x="256" y="298"/>
                  </a:lnTo>
                  <a:lnTo>
                    <a:pt x="254" y="298"/>
                  </a:lnTo>
                  <a:lnTo>
                    <a:pt x="250" y="296"/>
                  </a:lnTo>
                  <a:lnTo>
                    <a:pt x="244" y="294"/>
                  </a:lnTo>
                  <a:lnTo>
                    <a:pt x="238" y="294"/>
                  </a:lnTo>
                  <a:lnTo>
                    <a:pt x="232" y="294"/>
                  </a:lnTo>
                  <a:lnTo>
                    <a:pt x="220" y="298"/>
                  </a:lnTo>
                  <a:lnTo>
                    <a:pt x="208" y="300"/>
                  </a:lnTo>
                  <a:lnTo>
                    <a:pt x="202" y="302"/>
                  </a:lnTo>
                  <a:lnTo>
                    <a:pt x="194" y="300"/>
                  </a:lnTo>
                  <a:lnTo>
                    <a:pt x="184" y="296"/>
                  </a:lnTo>
                  <a:lnTo>
                    <a:pt x="178" y="294"/>
                  </a:lnTo>
                  <a:lnTo>
                    <a:pt x="172" y="294"/>
                  </a:lnTo>
                  <a:lnTo>
                    <a:pt x="168" y="302"/>
                  </a:lnTo>
                  <a:lnTo>
                    <a:pt x="164" y="312"/>
                  </a:lnTo>
                  <a:lnTo>
                    <a:pt x="156" y="308"/>
                  </a:lnTo>
                  <a:lnTo>
                    <a:pt x="150" y="300"/>
                  </a:lnTo>
                  <a:lnTo>
                    <a:pt x="142" y="292"/>
                  </a:lnTo>
                  <a:lnTo>
                    <a:pt x="134" y="284"/>
                  </a:lnTo>
                  <a:lnTo>
                    <a:pt x="124" y="278"/>
                  </a:lnTo>
                  <a:lnTo>
                    <a:pt x="112" y="276"/>
                  </a:lnTo>
                  <a:lnTo>
                    <a:pt x="100" y="278"/>
                  </a:lnTo>
                  <a:lnTo>
                    <a:pt x="90" y="282"/>
                  </a:lnTo>
                  <a:lnTo>
                    <a:pt x="80" y="288"/>
                  </a:lnTo>
                  <a:lnTo>
                    <a:pt x="74" y="292"/>
                  </a:lnTo>
                  <a:lnTo>
                    <a:pt x="72" y="298"/>
                  </a:lnTo>
                  <a:lnTo>
                    <a:pt x="66" y="308"/>
                  </a:lnTo>
                  <a:lnTo>
                    <a:pt x="62" y="320"/>
                  </a:lnTo>
                  <a:lnTo>
                    <a:pt x="60" y="330"/>
                  </a:lnTo>
                  <a:lnTo>
                    <a:pt x="60" y="342"/>
                  </a:lnTo>
                  <a:lnTo>
                    <a:pt x="46" y="350"/>
                  </a:lnTo>
                  <a:lnTo>
                    <a:pt x="32" y="358"/>
                  </a:lnTo>
                  <a:lnTo>
                    <a:pt x="20" y="370"/>
                  </a:lnTo>
                  <a:lnTo>
                    <a:pt x="16" y="376"/>
                  </a:lnTo>
                  <a:lnTo>
                    <a:pt x="12" y="384"/>
                  </a:lnTo>
                  <a:lnTo>
                    <a:pt x="0" y="372"/>
                  </a:lnTo>
                  <a:lnTo>
                    <a:pt x="4" y="388"/>
                  </a:lnTo>
                  <a:lnTo>
                    <a:pt x="8" y="396"/>
                  </a:lnTo>
                  <a:lnTo>
                    <a:pt x="10" y="400"/>
                  </a:lnTo>
                  <a:lnTo>
                    <a:pt x="12" y="400"/>
                  </a:lnTo>
                  <a:close/>
                </a:path>
              </a:pathLst>
            </a:custGeom>
            <a:solidFill>
              <a:srgbClr val="000000"/>
            </a:solidFill>
            <a:ln w="9525">
              <a:noFill/>
              <a:round/>
              <a:headEnd/>
              <a:tailEnd/>
            </a:ln>
          </p:spPr>
          <p:txBody>
            <a:bodyPr/>
            <a:lstStyle/>
            <a:p>
              <a:endParaRPr lang="en-US"/>
            </a:p>
          </p:txBody>
        </p:sp>
        <p:sp>
          <p:nvSpPr>
            <p:cNvPr id="1049" name="Freeform 26"/>
            <p:cNvSpPr>
              <a:spLocks/>
            </p:cNvSpPr>
            <p:nvPr/>
          </p:nvSpPr>
          <p:spPr bwMode="auto">
            <a:xfrm>
              <a:off x="5174" y="1175"/>
              <a:ext cx="41" cy="30"/>
            </a:xfrm>
            <a:custGeom>
              <a:avLst/>
              <a:gdLst>
                <a:gd name="T0" fmla="*/ 0 w 52"/>
                <a:gd name="T1" fmla="*/ 2 h 36"/>
                <a:gd name="T2" fmla="*/ 0 w 52"/>
                <a:gd name="T3" fmla="*/ 2 h 36"/>
                <a:gd name="T4" fmla="*/ 2 w 52"/>
                <a:gd name="T5" fmla="*/ 3 h 36"/>
                <a:gd name="T6" fmla="*/ 2 w 52"/>
                <a:gd name="T7" fmla="*/ 6 h 36"/>
                <a:gd name="T8" fmla="*/ 4 w 52"/>
                <a:gd name="T9" fmla="*/ 8 h 36"/>
                <a:gd name="T10" fmla="*/ 6 w 52"/>
                <a:gd name="T11" fmla="*/ 10 h 36"/>
                <a:gd name="T12" fmla="*/ 9 w 52"/>
                <a:gd name="T13" fmla="*/ 12 h 36"/>
                <a:gd name="T14" fmla="*/ 9 w 52"/>
                <a:gd name="T15" fmla="*/ 12 h 36"/>
                <a:gd name="T16" fmla="*/ 10 w 52"/>
                <a:gd name="T17" fmla="*/ 12 h 36"/>
                <a:gd name="T18" fmla="*/ 12 w 52"/>
                <a:gd name="T19" fmla="*/ 11 h 36"/>
                <a:gd name="T20" fmla="*/ 13 w 52"/>
                <a:gd name="T21" fmla="*/ 10 h 36"/>
                <a:gd name="T22" fmla="*/ 13 w 52"/>
                <a:gd name="T23" fmla="*/ 10 h 36"/>
                <a:gd name="T24" fmla="*/ 12 w 52"/>
                <a:gd name="T25" fmla="*/ 9 h 36"/>
                <a:gd name="T26" fmla="*/ 10 w 52"/>
                <a:gd name="T27" fmla="*/ 8 h 36"/>
                <a:gd name="T28" fmla="*/ 10 w 52"/>
                <a:gd name="T29" fmla="*/ 8 h 36"/>
                <a:gd name="T30" fmla="*/ 9 w 52"/>
                <a:gd name="T31" fmla="*/ 8 h 36"/>
                <a:gd name="T32" fmla="*/ 9 w 52"/>
                <a:gd name="T33" fmla="*/ 8 h 36"/>
                <a:gd name="T34" fmla="*/ 6 w 52"/>
                <a:gd name="T35" fmla="*/ 6 h 36"/>
                <a:gd name="T36" fmla="*/ 5 w 52"/>
                <a:gd name="T37" fmla="*/ 3 h 36"/>
                <a:gd name="T38" fmla="*/ 3 w 52"/>
                <a:gd name="T39" fmla="*/ 2 h 36"/>
                <a:gd name="T40" fmla="*/ 2 w 52"/>
                <a:gd name="T41" fmla="*/ 0 h 36"/>
                <a:gd name="T42" fmla="*/ 0 w 52"/>
                <a:gd name="T43" fmla="*/ 2 h 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52"/>
                <a:gd name="T67" fmla="*/ 0 h 36"/>
                <a:gd name="T68" fmla="*/ 52 w 52"/>
                <a:gd name="T69" fmla="*/ 36 h 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52" h="36">
                  <a:moveTo>
                    <a:pt x="0" y="4"/>
                  </a:moveTo>
                  <a:lnTo>
                    <a:pt x="0" y="4"/>
                  </a:lnTo>
                  <a:lnTo>
                    <a:pt x="2" y="10"/>
                  </a:lnTo>
                  <a:lnTo>
                    <a:pt x="6" y="16"/>
                  </a:lnTo>
                  <a:lnTo>
                    <a:pt x="14" y="24"/>
                  </a:lnTo>
                  <a:lnTo>
                    <a:pt x="26" y="30"/>
                  </a:lnTo>
                  <a:lnTo>
                    <a:pt x="38" y="36"/>
                  </a:lnTo>
                  <a:lnTo>
                    <a:pt x="46" y="36"/>
                  </a:lnTo>
                  <a:lnTo>
                    <a:pt x="50" y="34"/>
                  </a:lnTo>
                  <a:lnTo>
                    <a:pt x="52" y="30"/>
                  </a:lnTo>
                  <a:lnTo>
                    <a:pt x="50" y="28"/>
                  </a:lnTo>
                  <a:lnTo>
                    <a:pt x="46" y="26"/>
                  </a:lnTo>
                  <a:lnTo>
                    <a:pt x="42" y="26"/>
                  </a:lnTo>
                  <a:lnTo>
                    <a:pt x="38" y="24"/>
                  </a:lnTo>
                  <a:lnTo>
                    <a:pt x="28" y="18"/>
                  </a:lnTo>
                  <a:lnTo>
                    <a:pt x="20" y="10"/>
                  </a:lnTo>
                  <a:lnTo>
                    <a:pt x="12" y="4"/>
                  </a:lnTo>
                  <a:lnTo>
                    <a:pt x="2" y="0"/>
                  </a:lnTo>
                  <a:lnTo>
                    <a:pt x="0" y="4"/>
                  </a:lnTo>
                  <a:close/>
                </a:path>
              </a:pathLst>
            </a:custGeom>
            <a:solidFill>
              <a:srgbClr val="000000"/>
            </a:solidFill>
            <a:ln w="9525">
              <a:noFill/>
              <a:round/>
              <a:headEnd/>
              <a:tailEnd/>
            </a:ln>
          </p:spPr>
          <p:txBody>
            <a:bodyPr/>
            <a:lstStyle/>
            <a:p>
              <a:endParaRPr lang="en-US"/>
            </a:p>
          </p:txBody>
        </p:sp>
        <p:sp>
          <p:nvSpPr>
            <p:cNvPr id="1050" name="Freeform 27"/>
            <p:cNvSpPr>
              <a:spLocks/>
            </p:cNvSpPr>
            <p:nvPr/>
          </p:nvSpPr>
          <p:spPr bwMode="auto">
            <a:xfrm>
              <a:off x="5223" y="1174"/>
              <a:ext cx="76" cy="69"/>
            </a:xfrm>
            <a:custGeom>
              <a:avLst/>
              <a:gdLst>
                <a:gd name="T0" fmla="*/ 6 w 98"/>
                <a:gd name="T1" fmla="*/ 2 h 84"/>
                <a:gd name="T2" fmla="*/ 12 w 98"/>
                <a:gd name="T3" fmla="*/ 14 h 84"/>
                <a:gd name="T4" fmla="*/ 12 w 98"/>
                <a:gd name="T5" fmla="*/ 14 h 84"/>
                <a:gd name="T6" fmla="*/ 12 w 98"/>
                <a:gd name="T7" fmla="*/ 16 h 84"/>
                <a:gd name="T8" fmla="*/ 12 w 98"/>
                <a:gd name="T9" fmla="*/ 17 h 84"/>
                <a:gd name="T10" fmla="*/ 12 w 98"/>
                <a:gd name="T11" fmla="*/ 21 h 84"/>
                <a:gd name="T12" fmla="*/ 12 w 98"/>
                <a:gd name="T13" fmla="*/ 21 h 84"/>
                <a:gd name="T14" fmla="*/ 9 w 98"/>
                <a:gd name="T15" fmla="*/ 17 h 84"/>
                <a:gd name="T16" fmla="*/ 7 w 98"/>
                <a:gd name="T17" fmla="*/ 14 h 84"/>
                <a:gd name="T18" fmla="*/ 4 w 98"/>
                <a:gd name="T19" fmla="*/ 13 h 84"/>
                <a:gd name="T20" fmla="*/ 2 w 98"/>
                <a:gd name="T21" fmla="*/ 11 h 84"/>
                <a:gd name="T22" fmla="*/ 2 w 98"/>
                <a:gd name="T23" fmla="*/ 11 h 84"/>
                <a:gd name="T24" fmla="*/ 0 w 98"/>
                <a:gd name="T25" fmla="*/ 13 h 84"/>
                <a:gd name="T26" fmla="*/ 0 w 98"/>
                <a:gd name="T27" fmla="*/ 14 h 84"/>
                <a:gd name="T28" fmla="*/ 0 w 98"/>
                <a:gd name="T29" fmla="*/ 14 h 84"/>
                <a:gd name="T30" fmla="*/ 5 w 98"/>
                <a:gd name="T31" fmla="*/ 18 h 84"/>
                <a:gd name="T32" fmla="*/ 8 w 98"/>
                <a:gd name="T33" fmla="*/ 21 h 84"/>
                <a:gd name="T34" fmla="*/ 10 w 98"/>
                <a:gd name="T35" fmla="*/ 25 h 84"/>
                <a:gd name="T36" fmla="*/ 10 w 98"/>
                <a:gd name="T37" fmla="*/ 25 h 84"/>
                <a:gd name="T38" fmla="*/ 12 w 98"/>
                <a:gd name="T39" fmla="*/ 25 h 84"/>
                <a:gd name="T40" fmla="*/ 12 w 98"/>
                <a:gd name="T41" fmla="*/ 26 h 84"/>
                <a:gd name="T42" fmla="*/ 13 w 98"/>
                <a:gd name="T43" fmla="*/ 26 h 84"/>
                <a:gd name="T44" fmla="*/ 13 w 98"/>
                <a:gd name="T45" fmla="*/ 26 h 84"/>
                <a:gd name="T46" fmla="*/ 15 w 98"/>
                <a:gd name="T47" fmla="*/ 21 h 84"/>
                <a:gd name="T48" fmla="*/ 15 w 98"/>
                <a:gd name="T49" fmla="*/ 17 h 84"/>
                <a:gd name="T50" fmla="*/ 15 w 98"/>
                <a:gd name="T51" fmla="*/ 12 h 84"/>
                <a:gd name="T52" fmla="*/ 14 w 98"/>
                <a:gd name="T53" fmla="*/ 11 h 84"/>
                <a:gd name="T54" fmla="*/ 13 w 98"/>
                <a:gd name="T55" fmla="*/ 9 h 84"/>
                <a:gd name="T56" fmla="*/ 13 w 98"/>
                <a:gd name="T57" fmla="*/ 9 h 84"/>
                <a:gd name="T58" fmla="*/ 15 w 98"/>
                <a:gd name="T59" fmla="*/ 9 h 84"/>
                <a:gd name="T60" fmla="*/ 17 w 98"/>
                <a:gd name="T61" fmla="*/ 9 h 84"/>
                <a:gd name="T62" fmla="*/ 20 w 98"/>
                <a:gd name="T63" fmla="*/ 9 h 84"/>
                <a:gd name="T64" fmla="*/ 22 w 98"/>
                <a:gd name="T65" fmla="*/ 7 h 84"/>
                <a:gd name="T66" fmla="*/ 22 w 98"/>
                <a:gd name="T67" fmla="*/ 7 h 84"/>
                <a:gd name="T68" fmla="*/ 20 w 98"/>
                <a:gd name="T69" fmla="*/ 6 h 84"/>
                <a:gd name="T70" fmla="*/ 20 w 98"/>
                <a:gd name="T71" fmla="*/ 6 h 84"/>
                <a:gd name="T72" fmla="*/ 19 w 98"/>
                <a:gd name="T73" fmla="*/ 7 h 84"/>
                <a:gd name="T74" fmla="*/ 18 w 98"/>
                <a:gd name="T75" fmla="*/ 6 h 84"/>
                <a:gd name="T76" fmla="*/ 18 w 98"/>
                <a:gd name="T77" fmla="*/ 6 h 84"/>
                <a:gd name="T78" fmla="*/ 16 w 98"/>
                <a:gd name="T79" fmla="*/ 4 h 84"/>
                <a:gd name="T80" fmla="*/ 12 w 98"/>
                <a:gd name="T81" fmla="*/ 2 h 84"/>
                <a:gd name="T82" fmla="*/ 10 w 98"/>
                <a:gd name="T83" fmla="*/ 2 h 84"/>
                <a:gd name="T84" fmla="*/ 8 w 98"/>
                <a:gd name="T85" fmla="*/ 0 h 84"/>
                <a:gd name="T86" fmla="*/ 7 w 98"/>
                <a:gd name="T87" fmla="*/ 0 h 84"/>
                <a:gd name="T88" fmla="*/ 6 w 98"/>
                <a:gd name="T89" fmla="*/ 2 h 84"/>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98"/>
                <a:gd name="T136" fmla="*/ 0 h 84"/>
                <a:gd name="T137" fmla="*/ 98 w 98"/>
                <a:gd name="T138" fmla="*/ 84 h 84"/>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98" h="84">
                  <a:moveTo>
                    <a:pt x="28" y="2"/>
                  </a:moveTo>
                  <a:lnTo>
                    <a:pt x="56" y="44"/>
                  </a:lnTo>
                  <a:lnTo>
                    <a:pt x="58" y="50"/>
                  </a:lnTo>
                  <a:lnTo>
                    <a:pt x="58" y="56"/>
                  </a:lnTo>
                  <a:lnTo>
                    <a:pt x="56" y="68"/>
                  </a:lnTo>
                  <a:lnTo>
                    <a:pt x="44" y="56"/>
                  </a:lnTo>
                  <a:lnTo>
                    <a:pt x="32" y="48"/>
                  </a:lnTo>
                  <a:lnTo>
                    <a:pt x="18" y="42"/>
                  </a:lnTo>
                  <a:lnTo>
                    <a:pt x="2" y="38"/>
                  </a:lnTo>
                  <a:lnTo>
                    <a:pt x="0" y="42"/>
                  </a:lnTo>
                  <a:lnTo>
                    <a:pt x="0" y="48"/>
                  </a:lnTo>
                  <a:lnTo>
                    <a:pt x="26" y="60"/>
                  </a:lnTo>
                  <a:lnTo>
                    <a:pt x="38" y="68"/>
                  </a:lnTo>
                  <a:lnTo>
                    <a:pt x="48" y="78"/>
                  </a:lnTo>
                  <a:lnTo>
                    <a:pt x="56" y="82"/>
                  </a:lnTo>
                  <a:lnTo>
                    <a:pt x="58" y="84"/>
                  </a:lnTo>
                  <a:lnTo>
                    <a:pt x="62" y="84"/>
                  </a:lnTo>
                  <a:lnTo>
                    <a:pt x="68" y="70"/>
                  </a:lnTo>
                  <a:lnTo>
                    <a:pt x="68" y="56"/>
                  </a:lnTo>
                  <a:lnTo>
                    <a:pt x="66" y="40"/>
                  </a:lnTo>
                  <a:lnTo>
                    <a:pt x="64" y="34"/>
                  </a:lnTo>
                  <a:lnTo>
                    <a:pt x="60" y="28"/>
                  </a:lnTo>
                  <a:lnTo>
                    <a:pt x="68" y="30"/>
                  </a:lnTo>
                  <a:lnTo>
                    <a:pt x="80" y="30"/>
                  </a:lnTo>
                  <a:lnTo>
                    <a:pt x="90" y="30"/>
                  </a:lnTo>
                  <a:lnTo>
                    <a:pt x="98" y="24"/>
                  </a:lnTo>
                  <a:lnTo>
                    <a:pt x="96" y="20"/>
                  </a:lnTo>
                  <a:lnTo>
                    <a:pt x="92" y="20"/>
                  </a:lnTo>
                  <a:lnTo>
                    <a:pt x="88" y="22"/>
                  </a:lnTo>
                  <a:lnTo>
                    <a:pt x="84" y="20"/>
                  </a:lnTo>
                  <a:lnTo>
                    <a:pt x="72" y="14"/>
                  </a:lnTo>
                  <a:lnTo>
                    <a:pt x="58" y="8"/>
                  </a:lnTo>
                  <a:lnTo>
                    <a:pt x="46" y="2"/>
                  </a:lnTo>
                  <a:lnTo>
                    <a:pt x="38" y="0"/>
                  </a:lnTo>
                  <a:lnTo>
                    <a:pt x="32" y="0"/>
                  </a:lnTo>
                  <a:lnTo>
                    <a:pt x="28" y="2"/>
                  </a:lnTo>
                  <a:close/>
                </a:path>
              </a:pathLst>
            </a:custGeom>
            <a:solidFill>
              <a:srgbClr val="000000"/>
            </a:solidFill>
            <a:ln w="9525">
              <a:noFill/>
              <a:round/>
              <a:headEnd/>
              <a:tailEnd/>
            </a:ln>
          </p:spPr>
          <p:txBody>
            <a:bodyPr/>
            <a:lstStyle/>
            <a:p>
              <a:endParaRPr lang="en-US"/>
            </a:p>
          </p:txBody>
        </p:sp>
        <p:sp>
          <p:nvSpPr>
            <p:cNvPr id="1051" name="Freeform 28"/>
            <p:cNvSpPr>
              <a:spLocks/>
            </p:cNvSpPr>
            <p:nvPr/>
          </p:nvSpPr>
          <p:spPr bwMode="auto">
            <a:xfrm>
              <a:off x="4963" y="1260"/>
              <a:ext cx="88" cy="68"/>
            </a:xfrm>
            <a:custGeom>
              <a:avLst/>
              <a:gdLst>
                <a:gd name="T0" fmla="*/ 0 w 112"/>
                <a:gd name="T1" fmla="*/ 9 h 82"/>
                <a:gd name="T2" fmla="*/ 0 w 112"/>
                <a:gd name="T3" fmla="*/ 9 h 82"/>
                <a:gd name="T4" fmla="*/ 2 w 112"/>
                <a:gd name="T5" fmla="*/ 10 h 82"/>
                <a:gd name="T6" fmla="*/ 2 w 112"/>
                <a:gd name="T7" fmla="*/ 10 h 82"/>
                <a:gd name="T8" fmla="*/ 2 w 112"/>
                <a:gd name="T9" fmla="*/ 10 h 82"/>
                <a:gd name="T10" fmla="*/ 3 w 112"/>
                <a:gd name="T11" fmla="*/ 10 h 82"/>
                <a:gd name="T12" fmla="*/ 3 w 112"/>
                <a:gd name="T13" fmla="*/ 10 h 82"/>
                <a:gd name="T14" fmla="*/ 8 w 112"/>
                <a:gd name="T15" fmla="*/ 14 h 82"/>
                <a:gd name="T16" fmla="*/ 15 w 112"/>
                <a:gd name="T17" fmla="*/ 18 h 82"/>
                <a:gd name="T18" fmla="*/ 26 w 112"/>
                <a:gd name="T19" fmla="*/ 27 h 82"/>
                <a:gd name="T20" fmla="*/ 26 w 112"/>
                <a:gd name="T21" fmla="*/ 27 h 82"/>
                <a:gd name="T22" fmla="*/ 26 w 112"/>
                <a:gd name="T23" fmla="*/ 27 h 82"/>
                <a:gd name="T24" fmla="*/ 26 w 112"/>
                <a:gd name="T25" fmla="*/ 27 h 82"/>
                <a:gd name="T26" fmla="*/ 26 w 112"/>
                <a:gd name="T27" fmla="*/ 25 h 82"/>
                <a:gd name="T28" fmla="*/ 26 w 112"/>
                <a:gd name="T29" fmla="*/ 25 h 82"/>
                <a:gd name="T30" fmla="*/ 24 w 112"/>
                <a:gd name="T31" fmla="*/ 22 h 82"/>
                <a:gd name="T32" fmla="*/ 22 w 112"/>
                <a:gd name="T33" fmla="*/ 21 h 82"/>
                <a:gd name="T34" fmla="*/ 19 w 112"/>
                <a:gd name="T35" fmla="*/ 18 h 82"/>
                <a:gd name="T36" fmla="*/ 17 w 112"/>
                <a:gd name="T37" fmla="*/ 17 h 82"/>
                <a:gd name="T38" fmla="*/ 17 w 112"/>
                <a:gd name="T39" fmla="*/ 17 h 82"/>
                <a:gd name="T40" fmla="*/ 10 w 112"/>
                <a:gd name="T41" fmla="*/ 12 h 82"/>
                <a:gd name="T42" fmla="*/ 6 w 112"/>
                <a:gd name="T43" fmla="*/ 10 h 82"/>
                <a:gd name="T44" fmla="*/ 4 w 112"/>
                <a:gd name="T45" fmla="*/ 8 h 82"/>
                <a:gd name="T46" fmla="*/ 4 w 112"/>
                <a:gd name="T47" fmla="*/ 8 h 82"/>
                <a:gd name="T48" fmla="*/ 7 w 112"/>
                <a:gd name="T49" fmla="*/ 4 h 82"/>
                <a:gd name="T50" fmla="*/ 9 w 112"/>
                <a:gd name="T51" fmla="*/ 2 h 82"/>
                <a:gd name="T52" fmla="*/ 12 w 112"/>
                <a:gd name="T53" fmla="*/ 2 h 82"/>
                <a:gd name="T54" fmla="*/ 12 w 112"/>
                <a:gd name="T55" fmla="*/ 0 h 82"/>
                <a:gd name="T56" fmla="*/ 12 w 112"/>
                <a:gd name="T57" fmla="*/ 0 h 82"/>
                <a:gd name="T58" fmla="*/ 8 w 112"/>
                <a:gd name="T59" fmla="*/ 2 h 82"/>
                <a:gd name="T60" fmla="*/ 5 w 112"/>
                <a:gd name="T61" fmla="*/ 3 h 82"/>
                <a:gd name="T62" fmla="*/ 2 w 112"/>
                <a:gd name="T63" fmla="*/ 6 h 82"/>
                <a:gd name="T64" fmla="*/ 0 w 112"/>
                <a:gd name="T65" fmla="*/ 9 h 82"/>
                <a:gd name="T66" fmla="*/ 0 w 112"/>
                <a:gd name="T67" fmla="*/ 9 h 8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12"/>
                <a:gd name="T103" fmla="*/ 0 h 82"/>
                <a:gd name="T104" fmla="*/ 112 w 112"/>
                <a:gd name="T105" fmla="*/ 82 h 82"/>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12" h="82">
                  <a:moveTo>
                    <a:pt x="0" y="28"/>
                  </a:moveTo>
                  <a:lnTo>
                    <a:pt x="0" y="28"/>
                  </a:lnTo>
                  <a:lnTo>
                    <a:pt x="2" y="30"/>
                  </a:lnTo>
                  <a:lnTo>
                    <a:pt x="4" y="30"/>
                  </a:lnTo>
                  <a:lnTo>
                    <a:pt x="8" y="30"/>
                  </a:lnTo>
                  <a:lnTo>
                    <a:pt x="12" y="30"/>
                  </a:lnTo>
                  <a:lnTo>
                    <a:pt x="36" y="42"/>
                  </a:lnTo>
                  <a:lnTo>
                    <a:pt x="62" y="56"/>
                  </a:lnTo>
                  <a:lnTo>
                    <a:pt x="110" y="82"/>
                  </a:lnTo>
                  <a:lnTo>
                    <a:pt x="112" y="82"/>
                  </a:lnTo>
                  <a:lnTo>
                    <a:pt x="112" y="80"/>
                  </a:lnTo>
                  <a:lnTo>
                    <a:pt x="108" y="76"/>
                  </a:lnTo>
                  <a:lnTo>
                    <a:pt x="100" y="68"/>
                  </a:lnTo>
                  <a:lnTo>
                    <a:pt x="92" y="64"/>
                  </a:lnTo>
                  <a:lnTo>
                    <a:pt x="82" y="58"/>
                  </a:lnTo>
                  <a:lnTo>
                    <a:pt x="74" y="52"/>
                  </a:lnTo>
                  <a:lnTo>
                    <a:pt x="44" y="38"/>
                  </a:lnTo>
                  <a:lnTo>
                    <a:pt x="28" y="30"/>
                  </a:lnTo>
                  <a:lnTo>
                    <a:pt x="14" y="24"/>
                  </a:lnTo>
                  <a:lnTo>
                    <a:pt x="30" y="12"/>
                  </a:lnTo>
                  <a:lnTo>
                    <a:pt x="40" y="6"/>
                  </a:lnTo>
                  <a:lnTo>
                    <a:pt x="48" y="4"/>
                  </a:lnTo>
                  <a:lnTo>
                    <a:pt x="50" y="0"/>
                  </a:lnTo>
                  <a:lnTo>
                    <a:pt x="36" y="4"/>
                  </a:lnTo>
                  <a:lnTo>
                    <a:pt x="22" y="10"/>
                  </a:lnTo>
                  <a:lnTo>
                    <a:pt x="10" y="18"/>
                  </a:lnTo>
                  <a:lnTo>
                    <a:pt x="0" y="28"/>
                  </a:lnTo>
                  <a:close/>
                </a:path>
              </a:pathLst>
            </a:custGeom>
            <a:solidFill>
              <a:srgbClr val="000000"/>
            </a:solidFill>
            <a:ln w="9525">
              <a:noFill/>
              <a:round/>
              <a:headEnd/>
              <a:tailEnd/>
            </a:ln>
          </p:spPr>
          <p:txBody>
            <a:bodyPr/>
            <a:lstStyle/>
            <a:p>
              <a:endParaRPr lang="en-US"/>
            </a:p>
          </p:txBody>
        </p:sp>
        <p:sp>
          <p:nvSpPr>
            <p:cNvPr id="1052" name="Freeform 29"/>
            <p:cNvSpPr>
              <a:spLocks/>
            </p:cNvSpPr>
            <p:nvPr/>
          </p:nvSpPr>
          <p:spPr bwMode="auto">
            <a:xfrm>
              <a:off x="4801" y="1288"/>
              <a:ext cx="42" cy="71"/>
            </a:xfrm>
            <a:custGeom>
              <a:avLst/>
              <a:gdLst>
                <a:gd name="T0" fmla="*/ 0 w 54"/>
                <a:gd name="T1" fmla="*/ 2 h 86"/>
                <a:gd name="T2" fmla="*/ 0 w 54"/>
                <a:gd name="T3" fmla="*/ 2 h 86"/>
                <a:gd name="T4" fmla="*/ 0 w 54"/>
                <a:gd name="T5" fmla="*/ 7 h 86"/>
                <a:gd name="T6" fmla="*/ 2 w 54"/>
                <a:gd name="T7" fmla="*/ 10 h 86"/>
                <a:gd name="T8" fmla="*/ 2 w 54"/>
                <a:gd name="T9" fmla="*/ 17 h 86"/>
                <a:gd name="T10" fmla="*/ 2 w 54"/>
                <a:gd name="T11" fmla="*/ 17 h 86"/>
                <a:gd name="T12" fmla="*/ 3 w 54"/>
                <a:gd name="T13" fmla="*/ 21 h 86"/>
                <a:gd name="T14" fmla="*/ 4 w 54"/>
                <a:gd name="T15" fmla="*/ 22 h 86"/>
                <a:gd name="T16" fmla="*/ 5 w 54"/>
                <a:gd name="T17" fmla="*/ 25 h 86"/>
                <a:gd name="T18" fmla="*/ 5 w 54"/>
                <a:gd name="T19" fmla="*/ 25 h 86"/>
                <a:gd name="T20" fmla="*/ 6 w 54"/>
                <a:gd name="T21" fmla="*/ 22 h 86"/>
                <a:gd name="T22" fmla="*/ 7 w 54"/>
                <a:gd name="T23" fmla="*/ 21 h 86"/>
                <a:gd name="T24" fmla="*/ 7 w 54"/>
                <a:gd name="T25" fmla="*/ 20 h 86"/>
                <a:gd name="T26" fmla="*/ 9 w 54"/>
                <a:gd name="T27" fmla="*/ 18 h 86"/>
                <a:gd name="T28" fmla="*/ 9 w 54"/>
                <a:gd name="T29" fmla="*/ 18 h 86"/>
                <a:gd name="T30" fmla="*/ 12 w 54"/>
                <a:gd name="T31" fmla="*/ 27 h 86"/>
                <a:gd name="T32" fmla="*/ 12 w 54"/>
                <a:gd name="T33" fmla="*/ 27 h 86"/>
                <a:gd name="T34" fmla="*/ 12 w 54"/>
                <a:gd name="T35" fmla="*/ 25 h 86"/>
                <a:gd name="T36" fmla="*/ 12 w 54"/>
                <a:gd name="T37" fmla="*/ 21 h 86"/>
                <a:gd name="T38" fmla="*/ 11 w 54"/>
                <a:gd name="T39" fmla="*/ 17 h 86"/>
                <a:gd name="T40" fmla="*/ 11 w 54"/>
                <a:gd name="T41" fmla="*/ 16 h 86"/>
                <a:gd name="T42" fmla="*/ 10 w 54"/>
                <a:gd name="T43" fmla="*/ 14 h 86"/>
                <a:gd name="T44" fmla="*/ 10 w 54"/>
                <a:gd name="T45" fmla="*/ 14 h 86"/>
                <a:gd name="T46" fmla="*/ 9 w 54"/>
                <a:gd name="T47" fmla="*/ 15 h 86"/>
                <a:gd name="T48" fmla="*/ 7 w 54"/>
                <a:gd name="T49" fmla="*/ 16 h 86"/>
                <a:gd name="T50" fmla="*/ 5 w 54"/>
                <a:gd name="T51" fmla="*/ 17 h 86"/>
                <a:gd name="T52" fmla="*/ 5 w 54"/>
                <a:gd name="T53" fmla="*/ 17 h 86"/>
                <a:gd name="T54" fmla="*/ 4 w 54"/>
                <a:gd name="T55" fmla="*/ 14 h 86"/>
                <a:gd name="T56" fmla="*/ 2 w 54"/>
                <a:gd name="T57" fmla="*/ 10 h 86"/>
                <a:gd name="T58" fmla="*/ 2 w 54"/>
                <a:gd name="T59" fmla="*/ 5 h 86"/>
                <a:gd name="T60" fmla="*/ 2 w 54"/>
                <a:gd name="T61" fmla="*/ 2 h 86"/>
                <a:gd name="T62" fmla="*/ 2 w 54"/>
                <a:gd name="T63" fmla="*/ 2 h 86"/>
                <a:gd name="T64" fmla="*/ 2 w 54"/>
                <a:gd name="T65" fmla="*/ 0 h 86"/>
                <a:gd name="T66" fmla="*/ 2 w 54"/>
                <a:gd name="T67" fmla="*/ 2 h 86"/>
                <a:gd name="T68" fmla="*/ 2 w 54"/>
                <a:gd name="T69" fmla="*/ 2 h 86"/>
                <a:gd name="T70" fmla="*/ 0 w 54"/>
                <a:gd name="T71" fmla="*/ 2 h 86"/>
                <a:gd name="T72" fmla="*/ 0 w 54"/>
                <a:gd name="T73" fmla="*/ 2 h 8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4"/>
                <a:gd name="T112" fmla="*/ 0 h 86"/>
                <a:gd name="T113" fmla="*/ 54 w 54"/>
                <a:gd name="T114" fmla="*/ 86 h 8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4" h="86">
                  <a:moveTo>
                    <a:pt x="0" y="8"/>
                  </a:moveTo>
                  <a:lnTo>
                    <a:pt x="0" y="8"/>
                  </a:lnTo>
                  <a:lnTo>
                    <a:pt x="0" y="20"/>
                  </a:lnTo>
                  <a:lnTo>
                    <a:pt x="4" y="32"/>
                  </a:lnTo>
                  <a:lnTo>
                    <a:pt x="10" y="54"/>
                  </a:lnTo>
                  <a:lnTo>
                    <a:pt x="16" y="68"/>
                  </a:lnTo>
                  <a:lnTo>
                    <a:pt x="20" y="72"/>
                  </a:lnTo>
                  <a:lnTo>
                    <a:pt x="26" y="76"/>
                  </a:lnTo>
                  <a:lnTo>
                    <a:pt x="28" y="72"/>
                  </a:lnTo>
                  <a:lnTo>
                    <a:pt x="32" y="66"/>
                  </a:lnTo>
                  <a:lnTo>
                    <a:pt x="34" y="62"/>
                  </a:lnTo>
                  <a:lnTo>
                    <a:pt x="38" y="58"/>
                  </a:lnTo>
                  <a:lnTo>
                    <a:pt x="54" y="86"/>
                  </a:lnTo>
                  <a:lnTo>
                    <a:pt x="52" y="76"/>
                  </a:lnTo>
                  <a:lnTo>
                    <a:pt x="52" y="66"/>
                  </a:lnTo>
                  <a:lnTo>
                    <a:pt x="50" y="54"/>
                  </a:lnTo>
                  <a:lnTo>
                    <a:pt x="48" y="50"/>
                  </a:lnTo>
                  <a:lnTo>
                    <a:pt x="46" y="46"/>
                  </a:lnTo>
                  <a:lnTo>
                    <a:pt x="40" y="48"/>
                  </a:lnTo>
                  <a:lnTo>
                    <a:pt x="34" y="50"/>
                  </a:lnTo>
                  <a:lnTo>
                    <a:pt x="26" y="56"/>
                  </a:lnTo>
                  <a:lnTo>
                    <a:pt x="18" y="44"/>
                  </a:lnTo>
                  <a:lnTo>
                    <a:pt x="12" y="32"/>
                  </a:lnTo>
                  <a:lnTo>
                    <a:pt x="10" y="16"/>
                  </a:lnTo>
                  <a:lnTo>
                    <a:pt x="12" y="2"/>
                  </a:lnTo>
                  <a:lnTo>
                    <a:pt x="8" y="0"/>
                  </a:lnTo>
                  <a:lnTo>
                    <a:pt x="4" y="2"/>
                  </a:lnTo>
                  <a:lnTo>
                    <a:pt x="2" y="4"/>
                  </a:lnTo>
                  <a:lnTo>
                    <a:pt x="0" y="8"/>
                  </a:lnTo>
                  <a:close/>
                </a:path>
              </a:pathLst>
            </a:custGeom>
            <a:solidFill>
              <a:srgbClr val="000000"/>
            </a:solidFill>
            <a:ln w="9525">
              <a:noFill/>
              <a:round/>
              <a:headEnd/>
              <a:tailEnd/>
            </a:ln>
          </p:spPr>
          <p:txBody>
            <a:bodyPr/>
            <a:lstStyle/>
            <a:p>
              <a:endParaRPr lang="en-US"/>
            </a:p>
          </p:txBody>
        </p:sp>
        <p:sp>
          <p:nvSpPr>
            <p:cNvPr id="1053" name="Freeform 30"/>
            <p:cNvSpPr>
              <a:spLocks/>
            </p:cNvSpPr>
            <p:nvPr/>
          </p:nvSpPr>
          <p:spPr bwMode="auto">
            <a:xfrm>
              <a:off x="4726" y="1361"/>
              <a:ext cx="62" cy="283"/>
            </a:xfrm>
            <a:custGeom>
              <a:avLst/>
              <a:gdLst>
                <a:gd name="T0" fmla="*/ 12 w 80"/>
                <a:gd name="T1" fmla="*/ 16 h 342"/>
                <a:gd name="T2" fmla="*/ 12 w 80"/>
                <a:gd name="T3" fmla="*/ 16 h 342"/>
                <a:gd name="T4" fmla="*/ 13 w 80"/>
                <a:gd name="T5" fmla="*/ 28 h 342"/>
                <a:gd name="T6" fmla="*/ 14 w 80"/>
                <a:gd name="T7" fmla="*/ 40 h 342"/>
                <a:gd name="T8" fmla="*/ 14 w 80"/>
                <a:gd name="T9" fmla="*/ 50 h 342"/>
                <a:gd name="T10" fmla="*/ 14 w 80"/>
                <a:gd name="T11" fmla="*/ 57 h 342"/>
                <a:gd name="T12" fmla="*/ 13 w 80"/>
                <a:gd name="T13" fmla="*/ 62 h 342"/>
                <a:gd name="T14" fmla="*/ 12 w 80"/>
                <a:gd name="T15" fmla="*/ 70 h 342"/>
                <a:gd name="T16" fmla="*/ 8 w 80"/>
                <a:gd name="T17" fmla="*/ 81 h 342"/>
                <a:gd name="T18" fmla="*/ 8 w 80"/>
                <a:gd name="T19" fmla="*/ 81 h 342"/>
                <a:gd name="T20" fmla="*/ 4 w 80"/>
                <a:gd name="T21" fmla="*/ 92 h 342"/>
                <a:gd name="T22" fmla="*/ 2 w 80"/>
                <a:gd name="T23" fmla="*/ 100 h 342"/>
                <a:gd name="T24" fmla="*/ 2 w 80"/>
                <a:gd name="T25" fmla="*/ 100 h 342"/>
                <a:gd name="T26" fmla="*/ 2 w 80"/>
                <a:gd name="T27" fmla="*/ 105 h 342"/>
                <a:gd name="T28" fmla="*/ 0 w 80"/>
                <a:gd name="T29" fmla="*/ 109 h 342"/>
                <a:gd name="T30" fmla="*/ 0 w 80"/>
                <a:gd name="T31" fmla="*/ 110 h 342"/>
                <a:gd name="T32" fmla="*/ 0 w 80"/>
                <a:gd name="T33" fmla="*/ 110 h 342"/>
                <a:gd name="T34" fmla="*/ 2 w 80"/>
                <a:gd name="T35" fmla="*/ 107 h 342"/>
                <a:gd name="T36" fmla="*/ 3 w 80"/>
                <a:gd name="T37" fmla="*/ 102 h 342"/>
                <a:gd name="T38" fmla="*/ 7 w 80"/>
                <a:gd name="T39" fmla="*/ 91 h 342"/>
                <a:gd name="T40" fmla="*/ 11 w 80"/>
                <a:gd name="T41" fmla="*/ 81 h 342"/>
                <a:gd name="T42" fmla="*/ 12 w 80"/>
                <a:gd name="T43" fmla="*/ 75 h 342"/>
                <a:gd name="T44" fmla="*/ 12 w 80"/>
                <a:gd name="T45" fmla="*/ 75 h 342"/>
                <a:gd name="T46" fmla="*/ 16 w 80"/>
                <a:gd name="T47" fmla="*/ 67 h 342"/>
                <a:gd name="T48" fmla="*/ 16 w 80"/>
                <a:gd name="T49" fmla="*/ 61 h 342"/>
                <a:gd name="T50" fmla="*/ 17 w 80"/>
                <a:gd name="T51" fmla="*/ 58 h 342"/>
                <a:gd name="T52" fmla="*/ 17 w 80"/>
                <a:gd name="T53" fmla="*/ 52 h 342"/>
                <a:gd name="T54" fmla="*/ 17 w 80"/>
                <a:gd name="T55" fmla="*/ 47 h 342"/>
                <a:gd name="T56" fmla="*/ 17 w 80"/>
                <a:gd name="T57" fmla="*/ 41 h 342"/>
                <a:gd name="T58" fmla="*/ 16 w 80"/>
                <a:gd name="T59" fmla="*/ 36 h 342"/>
                <a:gd name="T60" fmla="*/ 15 w 80"/>
                <a:gd name="T61" fmla="*/ 18 h 342"/>
                <a:gd name="T62" fmla="*/ 15 w 80"/>
                <a:gd name="T63" fmla="*/ 18 h 342"/>
                <a:gd name="T64" fmla="*/ 15 w 80"/>
                <a:gd name="T65" fmla="*/ 8 h 342"/>
                <a:gd name="T66" fmla="*/ 13 w 80"/>
                <a:gd name="T67" fmla="*/ 3 h 342"/>
                <a:gd name="T68" fmla="*/ 13 w 80"/>
                <a:gd name="T69" fmla="*/ 2 h 342"/>
                <a:gd name="T70" fmla="*/ 12 w 80"/>
                <a:gd name="T71" fmla="*/ 0 h 342"/>
                <a:gd name="T72" fmla="*/ 12 w 80"/>
                <a:gd name="T73" fmla="*/ 0 h 342"/>
                <a:gd name="T74" fmla="*/ 12 w 80"/>
                <a:gd name="T75" fmla="*/ 2 h 342"/>
                <a:gd name="T76" fmla="*/ 12 w 80"/>
                <a:gd name="T77" fmla="*/ 2 h 342"/>
                <a:gd name="T78" fmla="*/ 12 w 80"/>
                <a:gd name="T79" fmla="*/ 8 h 342"/>
                <a:gd name="T80" fmla="*/ 12 w 80"/>
                <a:gd name="T81" fmla="*/ 16 h 342"/>
                <a:gd name="T82" fmla="*/ 12 w 80"/>
                <a:gd name="T83" fmla="*/ 16 h 34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80"/>
                <a:gd name="T127" fmla="*/ 0 h 342"/>
                <a:gd name="T128" fmla="*/ 80 w 80"/>
                <a:gd name="T129" fmla="*/ 342 h 34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80" h="342">
                  <a:moveTo>
                    <a:pt x="58" y="50"/>
                  </a:moveTo>
                  <a:lnTo>
                    <a:pt x="58" y="50"/>
                  </a:lnTo>
                  <a:lnTo>
                    <a:pt x="60" y="86"/>
                  </a:lnTo>
                  <a:lnTo>
                    <a:pt x="64" y="122"/>
                  </a:lnTo>
                  <a:lnTo>
                    <a:pt x="64" y="158"/>
                  </a:lnTo>
                  <a:lnTo>
                    <a:pt x="64" y="176"/>
                  </a:lnTo>
                  <a:lnTo>
                    <a:pt x="60" y="194"/>
                  </a:lnTo>
                  <a:lnTo>
                    <a:pt x="52" y="220"/>
                  </a:lnTo>
                  <a:lnTo>
                    <a:pt x="36" y="254"/>
                  </a:lnTo>
                  <a:lnTo>
                    <a:pt x="20" y="286"/>
                  </a:lnTo>
                  <a:lnTo>
                    <a:pt x="8" y="312"/>
                  </a:lnTo>
                  <a:lnTo>
                    <a:pt x="2" y="328"/>
                  </a:lnTo>
                  <a:lnTo>
                    <a:pt x="0" y="338"/>
                  </a:lnTo>
                  <a:lnTo>
                    <a:pt x="0" y="342"/>
                  </a:lnTo>
                  <a:lnTo>
                    <a:pt x="6" y="332"/>
                  </a:lnTo>
                  <a:lnTo>
                    <a:pt x="16" y="318"/>
                  </a:lnTo>
                  <a:lnTo>
                    <a:pt x="34" y="284"/>
                  </a:lnTo>
                  <a:lnTo>
                    <a:pt x="50" y="250"/>
                  </a:lnTo>
                  <a:lnTo>
                    <a:pt x="56" y="236"/>
                  </a:lnTo>
                  <a:lnTo>
                    <a:pt x="70" y="208"/>
                  </a:lnTo>
                  <a:lnTo>
                    <a:pt x="74" y="192"/>
                  </a:lnTo>
                  <a:lnTo>
                    <a:pt x="78" y="178"/>
                  </a:lnTo>
                  <a:lnTo>
                    <a:pt x="80" y="162"/>
                  </a:lnTo>
                  <a:lnTo>
                    <a:pt x="80" y="146"/>
                  </a:lnTo>
                  <a:lnTo>
                    <a:pt x="78" y="130"/>
                  </a:lnTo>
                  <a:lnTo>
                    <a:pt x="74" y="112"/>
                  </a:lnTo>
                  <a:lnTo>
                    <a:pt x="68" y="54"/>
                  </a:lnTo>
                  <a:lnTo>
                    <a:pt x="66" y="26"/>
                  </a:lnTo>
                  <a:lnTo>
                    <a:pt x="62" y="10"/>
                  </a:lnTo>
                  <a:lnTo>
                    <a:pt x="60" y="4"/>
                  </a:lnTo>
                  <a:lnTo>
                    <a:pt x="58" y="0"/>
                  </a:lnTo>
                  <a:lnTo>
                    <a:pt x="56" y="4"/>
                  </a:lnTo>
                  <a:lnTo>
                    <a:pt x="56" y="8"/>
                  </a:lnTo>
                  <a:lnTo>
                    <a:pt x="56" y="24"/>
                  </a:lnTo>
                  <a:lnTo>
                    <a:pt x="58" y="50"/>
                  </a:lnTo>
                  <a:close/>
                </a:path>
              </a:pathLst>
            </a:custGeom>
            <a:solidFill>
              <a:srgbClr val="000000"/>
            </a:solidFill>
            <a:ln w="9525">
              <a:noFill/>
              <a:round/>
              <a:headEnd/>
              <a:tailEnd/>
            </a:ln>
          </p:spPr>
          <p:txBody>
            <a:bodyPr/>
            <a:lstStyle/>
            <a:p>
              <a:endParaRPr lang="en-US"/>
            </a:p>
          </p:txBody>
        </p:sp>
      </p:grpSp>
      <p:sp>
        <p:nvSpPr>
          <p:cNvPr id="1032" name="AutoShape 31"/>
          <p:cNvSpPr>
            <a:spLocks noChangeArrowheads="1"/>
          </p:cNvSpPr>
          <p:nvPr/>
        </p:nvSpPr>
        <p:spPr bwMode="auto">
          <a:xfrm rot="-2785060">
            <a:off x="-233363" y="457200"/>
            <a:ext cx="1681163" cy="439738"/>
          </a:xfrm>
          <a:prstGeom prst="ribbon">
            <a:avLst>
              <a:gd name="adj1" fmla="val 12500"/>
              <a:gd name="adj2" fmla="val 67500"/>
            </a:avLst>
          </a:prstGeom>
          <a:solidFill>
            <a:srgbClr val="CC3300">
              <a:alpha val="79999"/>
            </a:srgbClr>
          </a:solidFill>
          <a:ln w="9525">
            <a:noFill/>
            <a:round/>
            <a:headEnd/>
            <a:tailEnd/>
          </a:ln>
        </p:spPr>
        <p:txBody>
          <a:bodyPr>
            <a:spAutoFit/>
          </a:bodyPr>
          <a:lstStyle/>
          <a:p>
            <a:pPr algn="ctr">
              <a:spcBef>
                <a:spcPct val="50000"/>
              </a:spcBef>
            </a:pPr>
            <a:r>
              <a:rPr lang="en-US" sz="1000" b="1"/>
              <a:t>Governance &amp; Growth</a:t>
            </a: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228600" y="30163"/>
            <a:ext cx="8967788" cy="1036637"/>
          </a:xfrm>
        </p:spPr>
        <p:txBody>
          <a:bodyPr rtlCol="0">
            <a:normAutofit fontScale="90000"/>
          </a:bodyPr>
          <a:lstStyle/>
          <a:p>
            <a:pPr eaLnBrk="1" fontAlgn="auto" hangingPunct="1">
              <a:spcAft>
                <a:spcPts val="0"/>
              </a:spcAft>
              <a:defRPr/>
            </a:pPr>
            <a:r>
              <a:rPr lang="en-US" dirty="0" smtClean="0">
                <a:solidFill>
                  <a:schemeClr val="accent2">
                    <a:lumMod val="50000"/>
                  </a:schemeClr>
                </a:solidFill>
              </a:rPr>
              <a:t>Governance and Corruption  </a:t>
            </a:r>
            <a:br>
              <a:rPr lang="en-US" dirty="0" smtClean="0">
                <a:solidFill>
                  <a:schemeClr val="accent2">
                    <a:lumMod val="50000"/>
                  </a:schemeClr>
                </a:solidFill>
              </a:rPr>
            </a:br>
            <a:r>
              <a:rPr lang="en-US" sz="3200" dirty="0" smtClean="0">
                <a:solidFill>
                  <a:srgbClr val="006600"/>
                </a:solidFill>
              </a:rPr>
              <a:t>Not the same thing!</a:t>
            </a:r>
          </a:p>
        </p:txBody>
      </p:sp>
      <p:sp>
        <p:nvSpPr>
          <p:cNvPr id="24579" name="AutoShape 3"/>
          <p:cNvSpPr>
            <a:spLocks noChangeArrowheads="1"/>
          </p:cNvSpPr>
          <p:nvPr/>
        </p:nvSpPr>
        <p:spPr bwMode="auto">
          <a:xfrm>
            <a:off x="3200400" y="1158875"/>
            <a:ext cx="4876800" cy="1931988"/>
          </a:xfrm>
          <a:prstGeom prst="flowChartDocument">
            <a:avLst/>
          </a:prstGeom>
          <a:solidFill>
            <a:schemeClr val="bg1"/>
          </a:solidFill>
          <a:ln w="19050">
            <a:solidFill>
              <a:schemeClr val="accent2"/>
            </a:solidFill>
            <a:miter lim="800000"/>
            <a:headEnd/>
            <a:tailEnd/>
          </a:ln>
          <a:effectLst/>
        </p:spPr>
        <p:txBody>
          <a:bodyPr lIns="91420" tIns="45710" rIns="91420" bIns="45710" anchor="ctr">
            <a:spAutoFit/>
          </a:bodyPr>
          <a:lstStyle/>
          <a:p>
            <a:pPr>
              <a:defRPr/>
            </a:pPr>
            <a:r>
              <a:rPr lang="en-US" sz="2400" b="1">
                <a:solidFill>
                  <a:srgbClr val="333399"/>
                </a:solidFill>
                <a:cs typeface="Times New Roman" pitchFamily="18" charset="0"/>
              </a:rPr>
              <a:t>The manner in which the</a:t>
            </a:r>
            <a:r>
              <a:rPr lang="en-US" sz="2400" b="1">
                <a:cs typeface="Times New Roman" pitchFamily="18" charset="0"/>
              </a:rPr>
              <a:t> </a:t>
            </a:r>
            <a:r>
              <a:rPr lang="en-US" sz="2400" b="1" i="1">
                <a:solidFill>
                  <a:srgbClr val="A50021"/>
                </a:solidFill>
                <a:effectLst>
                  <a:outerShdw blurRad="38100" dist="38100" dir="2700000" algn="tl">
                    <a:srgbClr val="C0C0C0"/>
                  </a:outerShdw>
                </a:effectLst>
                <a:cs typeface="Times New Roman" pitchFamily="18" charset="0"/>
              </a:rPr>
              <a:t>State</a:t>
            </a:r>
          </a:p>
          <a:p>
            <a:pPr>
              <a:defRPr/>
            </a:pPr>
            <a:r>
              <a:rPr lang="en-US" sz="2400" b="1">
                <a:solidFill>
                  <a:srgbClr val="333399"/>
                </a:solidFill>
                <a:cs typeface="Times New Roman" pitchFamily="18" charset="0"/>
              </a:rPr>
              <a:t>acquires and exercises its</a:t>
            </a:r>
          </a:p>
          <a:p>
            <a:pPr>
              <a:defRPr/>
            </a:pPr>
            <a:r>
              <a:rPr lang="en-US" sz="2400" b="1">
                <a:solidFill>
                  <a:srgbClr val="333399"/>
                </a:solidFill>
                <a:cs typeface="Times New Roman" pitchFamily="18" charset="0"/>
              </a:rPr>
              <a:t>authority to provide public </a:t>
            </a:r>
          </a:p>
          <a:p>
            <a:pPr>
              <a:defRPr/>
            </a:pPr>
            <a:r>
              <a:rPr lang="en-US" sz="2400" b="1">
                <a:solidFill>
                  <a:srgbClr val="333399"/>
                </a:solidFill>
                <a:cs typeface="Times New Roman" pitchFamily="18" charset="0"/>
              </a:rPr>
              <a:t>goods and services</a:t>
            </a:r>
          </a:p>
        </p:txBody>
      </p:sp>
      <p:sp>
        <p:nvSpPr>
          <p:cNvPr id="24580" name="AutoShape 4"/>
          <p:cNvSpPr>
            <a:spLocks noChangeArrowheads="1"/>
          </p:cNvSpPr>
          <p:nvPr/>
        </p:nvSpPr>
        <p:spPr bwMode="auto">
          <a:xfrm>
            <a:off x="3200400" y="3276600"/>
            <a:ext cx="4953000" cy="1524000"/>
          </a:xfrm>
          <a:prstGeom prst="flowChartDocument">
            <a:avLst/>
          </a:prstGeom>
          <a:solidFill>
            <a:schemeClr val="bg1"/>
          </a:solidFill>
          <a:ln w="19050">
            <a:solidFill>
              <a:schemeClr val="accent2"/>
            </a:solidFill>
            <a:miter lim="800000"/>
            <a:headEnd/>
            <a:tailEnd/>
          </a:ln>
          <a:effectLst/>
        </p:spPr>
        <p:txBody>
          <a:bodyPr wrap="none" lIns="91420" tIns="45710" rIns="91420" bIns="45710" anchor="ctr"/>
          <a:lstStyle/>
          <a:p>
            <a:pPr>
              <a:defRPr/>
            </a:pPr>
            <a:r>
              <a:rPr lang="en-US" sz="2400" b="1">
                <a:solidFill>
                  <a:srgbClr val="333399"/>
                </a:solidFill>
                <a:cs typeface="Times New Roman" pitchFamily="18" charset="0"/>
              </a:rPr>
              <a:t>Using</a:t>
            </a:r>
            <a:r>
              <a:rPr lang="en-US" sz="2400" b="1">
                <a:cs typeface="Times New Roman" pitchFamily="18" charset="0"/>
              </a:rPr>
              <a:t> </a:t>
            </a:r>
            <a:r>
              <a:rPr lang="en-US" sz="2400" b="1" i="1">
                <a:solidFill>
                  <a:srgbClr val="A50021"/>
                </a:solidFill>
                <a:effectLst>
                  <a:outerShdw blurRad="38100" dist="38100" dir="2700000" algn="tl">
                    <a:srgbClr val="C0C0C0"/>
                  </a:outerShdw>
                </a:effectLst>
                <a:cs typeface="Times New Roman" pitchFamily="18" charset="0"/>
              </a:rPr>
              <a:t>public</a:t>
            </a:r>
            <a:r>
              <a:rPr lang="en-US" sz="2400" b="1">
                <a:cs typeface="Times New Roman" pitchFamily="18" charset="0"/>
              </a:rPr>
              <a:t> </a:t>
            </a:r>
            <a:r>
              <a:rPr lang="en-US" sz="2400" b="1">
                <a:solidFill>
                  <a:srgbClr val="333399"/>
                </a:solidFill>
                <a:cs typeface="Times New Roman" pitchFamily="18" charset="0"/>
              </a:rPr>
              <a:t>office for</a:t>
            </a:r>
            <a:r>
              <a:rPr lang="en-US" sz="2400" b="1">
                <a:cs typeface="Times New Roman" pitchFamily="18" charset="0"/>
              </a:rPr>
              <a:t> </a:t>
            </a:r>
          </a:p>
          <a:p>
            <a:pPr>
              <a:defRPr/>
            </a:pPr>
            <a:r>
              <a:rPr lang="en-US" sz="2400" b="1" i="1">
                <a:solidFill>
                  <a:srgbClr val="A50021"/>
                </a:solidFill>
                <a:effectLst>
                  <a:outerShdw blurRad="38100" dist="38100" dir="2700000" algn="tl">
                    <a:srgbClr val="C0C0C0"/>
                  </a:outerShdw>
                </a:effectLst>
                <a:cs typeface="Times New Roman" pitchFamily="18" charset="0"/>
              </a:rPr>
              <a:t>private</a:t>
            </a:r>
            <a:r>
              <a:rPr lang="en-US" sz="2400" b="1">
                <a:cs typeface="Times New Roman" pitchFamily="18" charset="0"/>
              </a:rPr>
              <a:t> </a:t>
            </a:r>
            <a:r>
              <a:rPr lang="en-US" sz="2400" b="1">
                <a:solidFill>
                  <a:srgbClr val="333399"/>
                </a:solidFill>
                <a:cs typeface="Times New Roman" pitchFamily="18" charset="0"/>
              </a:rPr>
              <a:t>gain</a:t>
            </a:r>
          </a:p>
        </p:txBody>
      </p:sp>
      <p:sp>
        <p:nvSpPr>
          <p:cNvPr id="24581" name="Oval 5"/>
          <p:cNvSpPr>
            <a:spLocks noChangeArrowheads="1"/>
          </p:cNvSpPr>
          <p:nvPr/>
        </p:nvSpPr>
        <p:spPr bwMode="auto">
          <a:xfrm>
            <a:off x="990600" y="1152525"/>
            <a:ext cx="1828800" cy="1647825"/>
          </a:xfrm>
          <a:prstGeom prst="ellipse">
            <a:avLst/>
          </a:prstGeom>
          <a:solidFill>
            <a:schemeClr val="accent2"/>
          </a:solidFill>
          <a:ln w="12700">
            <a:noFill/>
            <a:round/>
            <a:headEnd/>
            <a:tailEnd/>
          </a:ln>
          <a:effectLst/>
        </p:spPr>
        <p:txBody>
          <a:bodyPr wrap="none" lIns="91420" tIns="45710" rIns="91420" bIns="45710" anchor="ctr"/>
          <a:lstStyle/>
          <a:p>
            <a:pPr algn="ctr">
              <a:defRPr/>
            </a:pPr>
            <a:r>
              <a:rPr lang="en-US" sz="2400" b="1" dirty="0">
                <a:solidFill>
                  <a:schemeClr val="bg2"/>
                </a:solidFill>
                <a:effectLst>
                  <a:outerShdw blurRad="38100" dist="38100" dir="2700000" algn="tl">
                    <a:srgbClr val="000000"/>
                  </a:outerShdw>
                </a:effectLst>
                <a:cs typeface="Times New Roman" pitchFamily="18" charset="0"/>
              </a:rPr>
              <a:t>Governance</a:t>
            </a:r>
          </a:p>
        </p:txBody>
      </p:sp>
      <p:sp>
        <p:nvSpPr>
          <p:cNvPr id="24582" name="Oval 6"/>
          <p:cNvSpPr>
            <a:spLocks noChangeArrowheads="1"/>
          </p:cNvSpPr>
          <p:nvPr/>
        </p:nvSpPr>
        <p:spPr bwMode="auto">
          <a:xfrm>
            <a:off x="1066800" y="3087688"/>
            <a:ext cx="1828800" cy="1674812"/>
          </a:xfrm>
          <a:prstGeom prst="ellipse">
            <a:avLst/>
          </a:prstGeom>
          <a:solidFill>
            <a:srgbClr val="A50021"/>
          </a:solidFill>
          <a:ln w="9525">
            <a:noFill/>
            <a:round/>
            <a:headEnd/>
            <a:tailEnd/>
          </a:ln>
          <a:effectLst/>
        </p:spPr>
        <p:txBody>
          <a:bodyPr wrap="none" lIns="91420" tIns="45710" rIns="91420" bIns="45710" anchor="ctr"/>
          <a:lstStyle/>
          <a:p>
            <a:pPr algn="ctr">
              <a:defRPr/>
            </a:pPr>
            <a:r>
              <a:rPr lang="en-US" sz="2400" b="1">
                <a:solidFill>
                  <a:srgbClr val="FFFF00"/>
                </a:solidFill>
                <a:effectLst>
                  <a:outerShdw blurRad="38100" dist="38100" dir="2700000" algn="tl">
                    <a:srgbClr val="000000"/>
                  </a:outerShdw>
                </a:effectLst>
                <a:cs typeface="Times New Roman" pitchFamily="18" charset="0"/>
              </a:rPr>
              <a:t>Corruption</a:t>
            </a:r>
          </a:p>
        </p:txBody>
      </p:sp>
      <p:sp>
        <p:nvSpPr>
          <p:cNvPr id="24583" name="Rectangle 7"/>
          <p:cNvSpPr>
            <a:spLocks noChangeArrowheads="1"/>
          </p:cNvSpPr>
          <p:nvPr/>
        </p:nvSpPr>
        <p:spPr bwMode="auto">
          <a:xfrm>
            <a:off x="838200" y="5048250"/>
            <a:ext cx="7696200" cy="1276350"/>
          </a:xfrm>
          <a:prstGeom prst="rect">
            <a:avLst/>
          </a:prstGeom>
          <a:solidFill>
            <a:srgbClr val="B2D1E4">
              <a:alpha val="63136"/>
            </a:srgbClr>
          </a:solidFill>
          <a:ln w="9525" algn="ctr">
            <a:solidFill>
              <a:srgbClr val="B2D1E4"/>
            </a:solidFill>
            <a:miter lim="800000"/>
            <a:headEnd/>
            <a:tailEnd/>
          </a:ln>
        </p:spPr>
        <p:txBody>
          <a:bodyPr lIns="86969" rIns="86969" anchor="ctr">
            <a:spAutoFit/>
          </a:bodyPr>
          <a:lstStyle/>
          <a:p>
            <a:pPr marL="174625" indent="-174625" defTabSz="869950">
              <a:buFontTx/>
              <a:buChar char="•"/>
            </a:pPr>
            <a:r>
              <a:rPr lang="en-US" sz="1900" b="1" i="1">
                <a:solidFill>
                  <a:srgbClr val="A50021"/>
                </a:solidFill>
                <a:latin typeface="Tahoma" pitchFamily="34" charset="0"/>
                <a:cs typeface="Arial" charset="0"/>
              </a:rPr>
              <a:t>Corruption</a:t>
            </a:r>
            <a:r>
              <a:rPr lang="en-US" sz="1900" b="1">
                <a:solidFill>
                  <a:srgbClr val="A50021"/>
                </a:solidFill>
                <a:latin typeface="Tahoma" pitchFamily="34" charset="0"/>
                <a:cs typeface="Arial" charset="0"/>
              </a:rPr>
              <a:t> </a:t>
            </a:r>
            <a:r>
              <a:rPr lang="en-US" sz="1900" b="1">
                <a:solidFill>
                  <a:schemeClr val="tx2"/>
                </a:solidFill>
                <a:latin typeface="Tahoma" pitchFamily="34" charset="0"/>
                <a:cs typeface="Arial" charset="0"/>
              </a:rPr>
              <a:t>is an </a:t>
            </a:r>
            <a:r>
              <a:rPr lang="en-US" sz="1900" b="1" i="1">
                <a:solidFill>
                  <a:srgbClr val="A50021"/>
                </a:solidFill>
                <a:latin typeface="Tahoma" pitchFamily="34" charset="0"/>
                <a:cs typeface="Arial" charset="0"/>
              </a:rPr>
              <a:t>outcome</a:t>
            </a:r>
            <a:r>
              <a:rPr lang="en-US" sz="1900" b="1">
                <a:solidFill>
                  <a:srgbClr val="A50021"/>
                </a:solidFill>
                <a:latin typeface="Tahoma" pitchFamily="34" charset="0"/>
                <a:cs typeface="Arial" charset="0"/>
              </a:rPr>
              <a:t> </a:t>
            </a:r>
            <a:r>
              <a:rPr lang="en-US" sz="1900" b="1">
                <a:solidFill>
                  <a:schemeClr val="tx2"/>
                </a:solidFill>
                <a:latin typeface="Tahoma" pitchFamily="34" charset="0"/>
                <a:cs typeface="Arial" charset="0"/>
              </a:rPr>
              <a:t>– a consequence of weak or bad governance</a:t>
            </a:r>
          </a:p>
          <a:p>
            <a:pPr marL="174625" indent="-174625" defTabSz="869950">
              <a:buFontTx/>
              <a:buChar char="•"/>
            </a:pPr>
            <a:r>
              <a:rPr lang="en-US" sz="1900" b="1">
                <a:solidFill>
                  <a:schemeClr val="tx2"/>
                </a:solidFill>
                <a:latin typeface="Tahoma" pitchFamily="34" charset="0"/>
                <a:cs typeface="Arial" charset="0"/>
              </a:rPr>
              <a:t>Poor </a:t>
            </a:r>
            <a:r>
              <a:rPr lang="en-US" sz="1900" b="1" i="1">
                <a:solidFill>
                  <a:srgbClr val="A50021"/>
                </a:solidFill>
                <a:latin typeface="Tahoma" pitchFamily="34" charset="0"/>
                <a:cs typeface="Arial" charset="0"/>
              </a:rPr>
              <a:t>delivery of services</a:t>
            </a:r>
            <a:r>
              <a:rPr lang="en-US" sz="1900" b="1">
                <a:solidFill>
                  <a:schemeClr val="tx2"/>
                </a:solidFill>
                <a:latin typeface="Tahoma" pitchFamily="34" charset="0"/>
                <a:cs typeface="Arial" charset="0"/>
              </a:rPr>
              <a:t> and weak </a:t>
            </a:r>
            <a:r>
              <a:rPr lang="en-US" sz="1900" b="1" i="1">
                <a:solidFill>
                  <a:srgbClr val="A50021"/>
                </a:solidFill>
                <a:latin typeface="Tahoma" pitchFamily="34" charset="0"/>
                <a:cs typeface="Arial" charset="0"/>
              </a:rPr>
              <a:t>investment climate</a:t>
            </a:r>
            <a:r>
              <a:rPr lang="en-US" sz="1900" b="1">
                <a:solidFill>
                  <a:schemeClr val="tx2"/>
                </a:solidFill>
                <a:latin typeface="Tahoma" pitchFamily="34" charset="0"/>
                <a:cs typeface="Arial" charset="0"/>
              </a:rPr>
              <a:t> are </a:t>
            </a:r>
            <a:r>
              <a:rPr lang="en-US" sz="1900" b="1" i="1">
                <a:solidFill>
                  <a:srgbClr val="A50021"/>
                </a:solidFill>
                <a:latin typeface="Tahoma" pitchFamily="34" charset="0"/>
                <a:cs typeface="Arial" charset="0"/>
              </a:rPr>
              <a:t>other outcomes</a:t>
            </a:r>
            <a:r>
              <a:rPr lang="en-US" sz="1900" b="1">
                <a:solidFill>
                  <a:schemeClr val="tx2"/>
                </a:solidFill>
                <a:latin typeface="Tahoma" pitchFamily="34" charset="0"/>
                <a:cs typeface="Arial" charset="0"/>
              </a:rPr>
              <a:t> of bad governance</a:t>
            </a: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24581"/>
                                        </p:tgtEl>
                                        <p:attrNameLst>
                                          <p:attrName>style.visibility</p:attrName>
                                        </p:attrNameLst>
                                      </p:cBhvr>
                                      <p:to>
                                        <p:strVal val="visible"/>
                                      </p:to>
                                    </p:set>
                                    <p:anim calcmode="lin" valueType="num">
                                      <p:cBhvr additive="base">
                                        <p:cTn id="7" dur="500" fill="hold"/>
                                        <p:tgtEl>
                                          <p:spTgt spid="24581"/>
                                        </p:tgtEl>
                                        <p:attrNameLst>
                                          <p:attrName>ppt_x</p:attrName>
                                        </p:attrNameLst>
                                      </p:cBhvr>
                                      <p:tavLst>
                                        <p:tav tm="0">
                                          <p:val>
                                            <p:strVal val="1+#ppt_w/2"/>
                                          </p:val>
                                        </p:tav>
                                        <p:tav tm="100000">
                                          <p:val>
                                            <p:strVal val="#ppt_x"/>
                                          </p:val>
                                        </p:tav>
                                      </p:tavLst>
                                    </p:anim>
                                    <p:anim calcmode="lin" valueType="num">
                                      <p:cBhvr additive="base">
                                        <p:cTn id="8" dur="500" fill="hold"/>
                                        <p:tgtEl>
                                          <p:spTgt spid="24581"/>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24579"/>
                                        </p:tgtEl>
                                        <p:attrNameLst>
                                          <p:attrName>style.visibility</p:attrName>
                                        </p:attrNameLst>
                                      </p:cBhvr>
                                      <p:to>
                                        <p:strVal val="visible"/>
                                      </p:to>
                                    </p:set>
                                    <p:anim calcmode="lin" valueType="num">
                                      <p:cBhvr additive="base">
                                        <p:cTn id="11" dur="500" fill="hold"/>
                                        <p:tgtEl>
                                          <p:spTgt spid="24579"/>
                                        </p:tgtEl>
                                        <p:attrNameLst>
                                          <p:attrName>ppt_x</p:attrName>
                                        </p:attrNameLst>
                                      </p:cBhvr>
                                      <p:tavLst>
                                        <p:tav tm="0">
                                          <p:val>
                                            <p:strVal val="1+#ppt_w/2"/>
                                          </p:val>
                                        </p:tav>
                                        <p:tav tm="100000">
                                          <p:val>
                                            <p:strVal val="#ppt_x"/>
                                          </p:val>
                                        </p:tav>
                                      </p:tavLst>
                                    </p:anim>
                                    <p:anim calcmode="lin" valueType="num">
                                      <p:cBhvr additive="base">
                                        <p:cTn id="12" dur="500" fill="hold"/>
                                        <p:tgtEl>
                                          <p:spTgt spid="24579"/>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grpId="0" nodeType="clickEffect">
                                  <p:stCondLst>
                                    <p:cond delay="0"/>
                                  </p:stCondLst>
                                  <p:childTnLst>
                                    <p:set>
                                      <p:cBhvr>
                                        <p:cTn id="16" dur="1" fill="hold">
                                          <p:stCondLst>
                                            <p:cond delay="0"/>
                                          </p:stCondLst>
                                        </p:cTn>
                                        <p:tgtEl>
                                          <p:spTgt spid="24582"/>
                                        </p:tgtEl>
                                        <p:attrNameLst>
                                          <p:attrName>style.visibility</p:attrName>
                                        </p:attrNameLst>
                                      </p:cBhvr>
                                      <p:to>
                                        <p:strVal val="visible"/>
                                      </p:to>
                                    </p:set>
                                    <p:anim calcmode="lin" valueType="num">
                                      <p:cBhvr additive="base">
                                        <p:cTn id="17" dur="500" fill="hold"/>
                                        <p:tgtEl>
                                          <p:spTgt spid="24582"/>
                                        </p:tgtEl>
                                        <p:attrNameLst>
                                          <p:attrName>ppt_x</p:attrName>
                                        </p:attrNameLst>
                                      </p:cBhvr>
                                      <p:tavLst>
                                        <p:tav tm="0">
                                          <p:val>
                                            <p:strVal val="1+#ppt_w/2"/>
                                          </p:val>
                                        </p:tav>
                                        <p:tav tm="100000">
                                          <p:val>
                                            <p:strVal val="#ppt_x"/>
                                          </p:val>
                                        </p:tav>
                                      </p:tavLst>
                                    </p:anim>
                                    <p:anim calcmode="lin" valueType="num">
                                      <p:cBhvr additive="base">
                                        <p:cTn id="18" dur="500" fill="hold"/>
                                        <p:tgtEl>
                                          <p:spTgt spid="24582"/>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4580"/>
                                        </p:tgtEl>
                                        <p:attrNameLst>
                                          <p:attrName>style.visibility</p:attrName>
                                        </p:attrNameLst>
                                      </p:cBhvr>
                                      <p:to>
                                        <p:strVal val="visible"/>
                                      </p:to>
                                    </p:set>
                                    <p:anim calcmode="lin" valueType="num">
                                      <p:cBhvr additive="base">
                                        <p:cTn id="21" dur="500" fill="hold"/>
                                        <p:tgtEl>
                                          <p:spTgt spid="24580"/>
                                        </p:tgtEl>
                                        <p:attrNameLst>
                                          <p:attrName>ppt_x</p:attrName>
                                        </p:attrNameLst>
                                      </p:cBhvr>
                                      <p:tavLst>
                                        <p:tav tm="0">
                                          <p:val>
                                            <p:strVal val="1+#ppt_w/2"/>
                                          </p:val>
                                        </p:tav>
                                        <p:tav tm="100000">
                                          <p:val>
                                            <p:strVal val="#ppt_x"/>
                                          </p:val>
                                        </p:tav>
                                      </p:tavLst>
                                    </p:anim>
                                    <p:anim calcmode="lin" valueType="num">
                                      <p:cBhvr additive="base">
                                        <p:cTn id="22" dur="500" fill="hold"/>
                                        <p:tgtEl>
                                          <p:spTgt spid="24580"/>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24583"/>
                                        </p:tgtEl>
                                        <p:attrNameLst>
                                          <p:attrName>style.visibility</p:attrName>
                                        </p:attrNameLst>
                                      </p:cBhvr>
                                      <p:to>
                                        <p:strVal val="visible"/>
                                      </p:to>
                                    </p:set>
                                    <p:anim calcmode="lin" valueType="num">
                                      <p:cBhvr additive="base">
                                        <p:cTn id="27" dur="500" fill="hold"/>
                                        <p:tgtEl>
                                          <p:spTgt spid="24583"/>
                                        </p:tgtEl>
                                        <p:attrNameLst>
                                          <p:attrName>ppt_x</p:attrName>
                                        </p:attrNameLst>
                                      </p:cBhvr>
                                      <p:tavLst>
                                        <p:tav tm="0">
                                          <p:val>
                                            <p:strVal val="#ppt_x"/>
                                          </p:val>
                                        </p:tav>
                                        <p:tav tm="100000">
                                          <p:val>
                                            <p:strVal val="#ppt_x"/>
                                          </p:val>
                                        </p:tav>
                                      </p:tavLst>
                                    </p:anim>
                                    <p:anim calcmode="lin" valueType="num">
                                      <p:cBhvr additive="base">
                                        <p:cTn id="28" dur="500" fill="hold"/>
                                        <p:tgtEl>
                                          <p:spTgt spid="2458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9" grpId="0" animBg="1"/>
      <p:bldP spid="24580" grpId="0" animBg="1"/>
      <p:bldP spid="24581" grpId="0" animBg="1"/>
      <p:bldP spid="24582" grpId="0" animBg="1"/>
      <p:bldP spid="2458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Line 2"/>
          <p:cNvSpPr>
            <a:spLocks noChangeShapeType="1"/>
          </p:cNvSpPr>
          <p:nvPr/>
        </p:nvSpPr>
        <p:spPr bwMode="auto">
          <a:xfrm>
            <a:off x="4724400" y="2209800"/>
            <a:ext cx="0" cy="457200"/>
          </a:xfrm>
          <a:prstGeom prst="line">
            <a:avLst/>
          </a:prstGeom>
          <a:noFill/>
          <a:ln w="38100">
            <a:solidFill>
              <a:srgbClr val="003399"/>
            </a:solidFill>
            <a:round/>
            <a:headEnd/>
            <a:tailEnd type="triangle" w="med" len="med"/>
          </a:ln>
        </p:spPr>
        <p:txBody>
          <a:bodyPr/>
          <a:lstStyle/>
          <a:p>
            <a:endParaRPr lang="en-US"/>
          </a:p>
        </p:txBody>
      </p:sp>
      <p:sp>
        <p:nvSpPr>
          <p:cNvPr id="16387" name="Line 3"/>
          <p:cNvSpPr>
            <a:spLocks noChangeShapeType="1"/>
          </p:cNvSpPr>
          <p:nvPr/>
        </p:nvSpPr>
        <p:spPr bwMode="auto">
          <a:xfrm>
            <a:off x="1600200" y="2209800"/>
            <a:ext cx="0" cy="457200"/>
          </a:xfrm>
          <a:prstGeom prst="line">
            <a:avLst/>
          </a:prstGeom>
          <a:noFill/>
          <a:ln w="38100">
            <a:solidFill>
              <a:srgbClr val="003399"/>
            </a:solidFill>
            <a:round/>
            <a:headEnd/>
            <a:tailEnd type="triangle" w="med" len="med"/>
          </a:ln>
        </p:spPr>
        <p:txBody>
          <a:bodyPr/>
          <a:lstStyle/>
          <a:p>
            <a:endParaRPr lang="en-US"/>
          </a:p>
        </p:txBody>
      </p:sp>
      <p:sp>
        <p:nvSpPr>
          <p:cNvPr id="16388" name="Line 4"/>
          <p:cNvSpPr>
            <a:spLocks noChangeShapeType="1"/>
          </p:cNvSpPr>
          <p:nvPr/>
        </p:nvSpPr>
        <p:spPr bwMode="auto">
          <a:xfrm>
            <a:off x="1905000" y="3276600"/>
            <a:ext cx="2209800" cy="2057400"/>
          </a:xfrm>
          <a:prstGeom prst="line">
            <a:avLst/>
          </a:prstGeom>
          <a:noFill/>
          <a:ln w="38100">
            <a:solidFill>
              <a:srgbClr val="003399"/>
            </a:solidFill>
            <a:round/>
            <a:headEnd/>
            <a:tailEnd type="triangle" w="med" len="med"/>
          </a:ln>
        </p:spPr>
        <p:txBody>
          <a:bodyPr/>
          <a:lstStyle/>
          <a:p>
            <a:endParaRPr lang="en-US"/>
          </a:p>
        </p:txBody>
      </p:sp>
      <p:sp>
        <p:nvSpPr>
          <p:cNvPr id="16389" name="Line 5"/>
          <p:cNvSpPr>
            <a:spLocks noChangeShapeType="1"/>
          </p:cNvSpPr>
          <p:nvPr/>
        </p:nvSpPr>
        <p:spPr bwMode="auto">
          <a:xfrm flipH="1">
            <a:off x="1600200" y="2209800"/>
            <a:ext cx="3124200" cy="0"/>
          </a:xfrm>
          <a:prstGeom prst="line">
            <a:avLst/>
          </a:prstGeom>
          <a:noFill/>
          <a:ln w="28575">
            <a:solidFill>
              <a:srgbClr val="003399"/>
            </a:solidFill>
            <a:round/>
            <a:headEnd/>
            <a:tailEnd/>
          </a:ln>
        </p:spPr>
        <p:txBody>
          <a:bodyPr/>
          <a:lstStyle/>
          <a:p>
            <a:endParaRPr lang="en-US"/>
          </a:p>
        </p:txBody>
      </p:sp>
      <p:sp>
        <p:nvSpPr>
          <p:cNvPr id="16390" name="Rectangle 6"/>
          <p:cNvSpPr>
            <a:spLocks noChangeArrowheads="1"/>
          </p:cNvSpPr>
          <p:nvPr/>
        </p:nvSpPr>
        <p:spPr bwMode="auto">
          <a:xfrm>
            <a:off x="2590800" y="533400"/>
            <a:ext cx="3886200" cy="762000"/>
          </a:xfrm>
          <a:prstGeom prst="rect">
            <a:avLst/>
          </a:prstGeom>
          <a:solidFill>
            <a:schemeClr val="accent1"/>
          </a:solidFill>
          <a:ln w="9525">
            <a:solidFill>
              <a:schemeClr val="tx1"/>
            </a:solidFill>
            <a:miter lim="800000"/>
            <a:headEnd/>
            <a:tailEnd/>
          </a:ln>
        </p:spPr>
        <p:txBody>
          <a:bodyPr wrap="none" anchor="ctr"/>
          <a:lstStyle/>
          <a:p>
            <a:pPr algn="ctr"/>
            <a:r>
              <a:rPr lang="en-US" sz="2800" b="1">
                <a:solidFill>
                  <a:schemeClr val="bg2"/>
                </a:solidFill>
                <a:cs typeface="Times New Roman" pitchFamily="18" charset="0"/>
              </a:rPr>
              <a:t>Poor Governance</a:t>
            </a:r>
          </a:p>
        </p:txBody>
      </p:sp>
      <p:sp>
        <p:nvSpPr>
          <p:cNvPr id="16391" name="Line 7"/>
          <p:cNvSpPr>
            <a:spLocks noChangeShapeType="1"/>
          </p:cNvSpPr>
          <p:nvPr/>
        </p:nvSpPr>
        <p:spPr bwMode="auto">
          <a:xfrm>
            <a:off x="4724400" y="1295400"/>
            <a:ext cx="0" cy="838200"/>
          </a:xfrm>
          <a:prstGeom prst="line">
            <a:avLst/>
          </a:prstGeom>
          <a:noFill/>
          <a:ln w="38100">
            <a:solidFill>
              <a:srgbClr val="003399"/>
            </a:solidFill>
            <a:round/>
            <a:headEnd/>
            <a:tailEnd type="triangle" w="med" len="med"/>
          </a:ln>
        </p:spPr>
        <p:txBody>
          <a:bodyPr/>
          <a:lstStyle/>
          <a:p>
            <a:endParaRPr lang="en-US"/>
          </a:p>
        </p:txBody>
      </p:sp>
      <p:sp>
        <p:nvSpPr>
          <p:cNvPr id="16392" name="Line 8"/>
          <p:cNvSpPr>
            <a:spLocks noChangeShapeType="1"/>
          </p:cNvSpPr>
          <p:nvPr/>
        </p:nvSpPr>
        <p:spPr bwMode="auto">
          <a:xfrm>
            <a:off x="3505200" y="2209800"/>
            <a:ext cx="4191000" cy="0"/>
          </a:xfrm>
          <a:prstGeom prst="line">
            <a:avLst/>
          </a:prstGeom>
          <a:noFill/>
          <a:ln w="38100">
            <a:solidFill>
              <a:srgbClr val="003399"/>
            </a:solidFill>
            <a:round/>
            <a:headEnd/>
            <a:tailEnd/>
          </a:ln>
        </p:spPr>
        <p:txBody>
          <a:bodyPr/>
          <a:lstStyle/>
          <a:p>
            <a:endParaRPr lang="en-US"/>
          </a:p>
        </p:txBody>
      </p:sp>
      <p:sp>
        <p:nvSpPr>
          <p:cNvPr id="16393" name="Text Box 9"/>
          <p:cNvSpPr txBox="1">
            <a:spLocks noChangeArrowheads="1"/>
          </p:cNvSpPr>
          <p:nvPr/>
        </p:nvSpPr>
        <p:spPr bwMode="auto">
          <a:xfrm>
            <a:off x="838200" y="2590800"/>
            <a:ext cx="1600200" cy="581025"/>
          </a:xfrm>
          <a:prstGeom prst="rect">
            <a:avLst/>
          </a:prstGeom>
          <a:noFill/>
          <a:ln w="9525">
            <a:noFill/>
            <a:miter lim="800000"/>
            <a:headEnd/>
            <a:tailEnd/>
          </a:ln>
        </p:spPr>
        <p:txBody>
          <a:bodyPr>
            <a:spAutoFit/>
          </a:bodyPr>
          <a:lstStyle/>
          <a:p>
            <a:pPr algn="ctr"/>
            <a:r>
              <a:rPr lang="en-US" sz="1600" b="1">
                <a:solidFill>
                  <a:srgbClr val="A50021"/>
                </a:solidFill>
                <a:cs typeface="Times New Roman" pitchFamily="18" charset="0"/>
              </a:rPr>
              <a:t>Lack of</a:t>
            </a:r>
          </a:p>
          <a:p>
            <a:pPr algn="ctr"/>
            <a:r>
              <a:rPr lang="en-US" sz="1600" b="1">
                <a:solidFill>
                  <a:srgbClr val="A50021"/>
                </a:solidFill>
                <a:cs typeface="Times New Roman" pitchFamily="18" charset="0"/>
              </a:rPr>
              <a:t>Transparency</a:t>
            </a:r>
          </a:p>
        </p:txBody>
      </p:sp>
      <p:sp>
        <p:nvSpPr>
          <p:cNvPr id="16394" name="Line 10"/>
          <p:cNvSpPr>
            <a:spLocks noChangeShapeType="1"/>
          </p:cNvSpPr>
          <p:nvPr/>
        </p:nvSpPr>
        <p:spPr bwMode="auto">
          <a:xfrm>
            <a:off x="3200400" y="2209800"/>
            <a:ext cx="0" cy="457200"/>
          </a:xfrm>
          <a:prstGeom prst="line">
            <a:avLst/>
          </a:prstGeom>
          <a:noFill/>
          <a:ln w="38100">
            <a:solidFill>
              <a:srgbClr val="003399"/>
            </a:solidFill>
            <a:round/>
            <a:headEnd/>
            <a:tailEnd type="triangle" w="med" len="med"/>
          </a:ln>
        </p:spPr>
        <p:txBody>
          <a:bodyPr/>
          <a:lstStyle/>
          <a:p>
            <a:endParaRPr lang="en-US"/>
          </a:p>
        </p:txBody>
      </p:sp>
      <p:sp>
        <p:nvSpPr>
          <p:cNvPr id="16395" name="Text Box 11"/>
          <p:cNvSpPr txBox="1">
            <a:spLocks noChangeArrowheads="1"/>
          </p:cNvSpPr>
          <p:nvPr/>
        </p:nvSpPr>
        <p:spPr bwMode="auto">
          <a:xfrm>
            <a:off x="2514600" y="2667000"/>
            <a:ext cx="1752600" cy="581025"/>
          </a:xfrm>
          <a:prstGeom prst="rect">
            <a:avLst/>
          </a:prstGeom>
          <a:noFill/>
          <a:ln w="9525">
            <a:noFill/>
            <a:miter lim="800000"/>
            <a:headEnd/>
            <a:tailEnd/>
          </a:ln>
        </p:spPr>
        <p:txBody>
          <a:bodyPr>
            <a:spAutoFit/>
          </a:bodyPr>
          <a:lstStyle/>
          <a:p>
            <a:pPr algn="ctr"/>
            <a:r>
              <a:rPr lang="en-US" sz="1600" b="1">
                <a:solidFill>
                  <a:srgbClr val="A50021"/>
                </a:solidFill>
                <a:cs typeface="Times New Roman" pitchFamily="18" charset="0"/>
              </a:rPr>
              <a:t>Weak Voice &amp;</a:t>
            </a:r>
          </a:p>
          <a:p>
            <a:r>
              <a:rPr lang="en-US" sz="1600" b="1">
                <a:solidFill>
                  <a:srgbClr val="A50021"/>
                </a:solidFill>
                <a:cs typeface="Times New Roman" pitchFamily="18" charset="0"/>
              </a:rPr>
              <a:t>Accountability</a:t>
            </a:r>
          </a:p>
        </p:txBody>
      </p:sp>
      <p:sp>
        <p:nvSpPr>
          <p:cNvPr id="16396" name="Text Box 12"/>
          <p:cNvSpPr txBox="1">
            <a:spLocks noChangeArrowheads="1"/>
          </p:cNvSpPr>
          <p:nvPr/>
        </p:nvSpPr>
        <p:spPr bwMode="auto">
          <a:xfrm>
            <a:off x="4114800" y="2635250"/>
            <a:ext cx="1600200" cy="581025"/>
          </a:xfrm>
          <a:prstGeom prst="rect">
            <a:avLst/>
          </a:prstGeom>
          <a:noFill/>
          <a:ln w="9525">
            <a:noFill/>
            <a:miter lim="800000"/>
            <a:headEnd/>
            <a:tailEnd/>
          </a:ln>
        </p:spPr>
        <p:txBody>
          <a:bodyPr>
            <a:spAutoFit/>
          </a:bodyPr>
          <a:lstStyle/>
          <a:p>
            <a:pPr algn="ctr"/>
            <a:r>
              <a:rPr lang="en-US" sz="1600" b="1">
                <a:solidFill>
                  <a:srgbClr val="A50021"/>
                </a:solidFill>
                <a:cs typeface="Times New Roman" pitchFamily="18" charset="0"/>
              </a:rPr>
              <a:t>Monopoly Power</a:t>
            </a:r>
          </a:p>
        </p:txBody>
      </p:sp>
      <p:sp>
        <p:nvSpPr>
          <p:cNvPr id="16397" name="Line 13"/>
          <p:cNvSpPr>
            <a:spLocks noChangeShapeType="1"/>
          </p:cNvSpPr>
          <p:nvPr/>
        </p:nvSpPr>
        <p:spPr bwMode="auto">
          <a:xfrm>
            <a:off x="6324600" y="2209800"/>
            <a:ext cx="0" cy="457200"/>
          </a:xfrm>
          <a:prstGeom prst="line">
            <a:avLst/>
          </a:prstGeom>
          <a:noFill/>
          <a:ln w="38100">
            <a:solidFill>
              <a:srgbClr val="003399"/>
            </a:solidFill>
            <a:round/>
            <a:headEnd/>
            <a:tailEnd type="triangle" w="med" len="med"/>
          </a:ln>
        </p:spPr>
        <p:txBody>
          <a:bodyPr/>
          <a:lstStyle/>
          <a:p>
            <a:endParaRPr lang="en-US"/>
          </a:p>
        </p:txBody>
      </p:sp>
      <p:sp>
        <p:nvSpPr>
          <p:cNvPr id="16398" name="Text Box 14"/>
          <p:cNvSpPr txBox="1">
            <a:spLocks noChangeArrowheads="1"/>
          </p:cNvSpPr>
          <p:nvPr/>
        </p:nvSpPr>
        <p:spPr bwMode="auto">
          <a:xfrm>
            <a:off x="5791200" y="2635250"/>
            <a:ext cx="1219200" cy="581025"/>
          </a:xfrm>
          <a:prstGeom prst="rect">
            <a:avLst/>
          </a:prstGeom>
          <a:noFill/>
          <a:ln w="9525">
            <a:noFill/>
            <a:miter lim="800000"/>
            <a:headEnd/>
            <a:tailEnd/>
          </a:ln>
        </p:spPr>
        <p:txBody>
          <a:bodyPr>
            <a:spAutoFit/>
          </a:bodyPr>
          <a:lstStyle/>
          <a:p>
            <a:pPr algn="ctr"/>
            <a:r>
              <a:rPr lang="en-US" sz="1600" b="1">
                <a:solidFill>
                  <a:srgbClr val="A50021"/>
                </a:solidFill>
                <a:cs typeface="Times New Roman" pitchFamily="18" charset="0"/>
              </a:rPr>
              <a:t>Wide Discretion</a:t>
            </a:r>
          </a:p>
        </p:txBody>
      </p:sp>
      <p:sp>
        <p:nvSpPr>
          <p:cNvPr id="16399" name="Line 15"/>
          <p:cNvSpPr>
            <a:spLocks noChangeShapeType="1"/>
          </p:cNvSpPr>
          <p:nvPr/>
        </p:nvSpPr>
        <p:spPr bwMode="auto">
          <a:xfrm flipH="1">
            <a:off x="7696200" y="2209800"/>
            <a:ext cx="0" cy="457200"/>
          </a:xfrm>
          <a:prstGeom prst="line">
            <a:avLst/>
          </a:prstGeom>
          <a:noFill/>
          <a:ln w="38100">
            <a:solidFill>
              <a:srgbClr val="003399"/>
            </a:solidFill>
            <a:round/>
            <a:headEnd/>
            <a:tailEnd type="triangle" w="med" len="med"/>
          </a:ln>
        </p:spPr>
        <p:txBody>
          <a:bodyPr/>
          <a:lstStyle/>
          <a:p>
            <a:endParaRPr lang="en-US"/>
          </a:p>
        </p:txBody>
      </p:sp>
      <p:sp>
        <p:nvSpPr>
          <p:cNvPr id="16400" name="Text Box 16"/>
          <p:cNvSpPr txBox="1">
            <a:spLocks noChangeArrowheads="1"/>
          </p:cNvSpPr>
          <p:nvPr/>
        </p:nvSpPr>
        <p:spPr bwMode="auto">
          <a:xfrm>
            <a:off x="7086600" y="2743200"/>
            <a:ext cx="1524000" cy="336550"/>
          </a:xfrm>
          <a:prstGeom prst="rect">
            <a:avLst/>
          </a:prstGeom>
          <a:noFill/>
          <a:ln w="9525">
            <a:noFill/>
            <a:miter lim="800000"/>
            <a:headEnd/>
            <a:tailEnd/>
          </a:ln>
        </p:spPr>
        <p:txBody>
          <a:bodyPr>
            <a:spAutoFit/>
          </a:bodyPr>
          <a:lstStyle/>
          <a:p>
            <a:r>
              <a:rPr lang="en-US" sz="1600" b="1">
                <a:solidFill>
                  <a:srgbClr val="003399"/>
                </a:solidFill>
                <a:cs typeface="Times New Roman" pitchFamily="18" charset="0"/>
              </a:rPr>
              <a:t>Inefficiency</a:t>
            </a:r>
          </a:p>
        </p:txBody>
      </p:sp>
      <p:sp>
        <p:nvSpPr>
          <p:cNvPr id="16401" name="Line 17"/>
          <p:cNvSpPr>
            <a:spLocks noChangeShapeType="1"/>
          </p:cNvSpPr>
          <p:nvPr/>
        </p:nvSpPr>
        <p:spPr bwMode="auto">
          <a:xfrm>
            <a:off x="3200400" y="3429000"/>
            <a:ext cx="990600" cy="1905000"/>
          </a:xfrm>
          <a:prstGeom prst="line">
            <a:avLst/>
          </a:prstGeom>
          <a:noFill/>
          <a:ln w="38100">
            <a:solidFill>
              <a:srgbClr val="003399"/>
            </a:solidFill>
            <a:round/>
            <a:headEnd/>
            <a:tailEnd type="triangle" w="med" len="med"/>
          </a:ln>
        </p:spPr>
        <p:txBody>
          <a:bodyPr/>
          <a:lstStyle/>
          <a:p>
            <a:endParaRPr lang="en-US"/>
          </a:p>
        </p:txBody>
      </p:sp>
      <p:sp>
        <p:nvSpPr>
          <p:cNvPr id="16402" name="Line 18"/>
          <p:cNvSpPr>
            <a:spLocks noChangeShapeType="1"/>
          </p:cNvSpPr>
          <p:nvPr/>
        </p:nvSpPr>
        <p:spPr bwMode="auto">
          <a:xfrm flipH="1">
            <a:off x="4267200" y="3276600"/>
            <a:ext cx="457200" cy="2057400"/>
          </a:xfrm>
          <a:prstGeom prst="line">
            <a:avLst/>
          </a:prstGeom>
          <a:noFill/>
          <a:ln w="38100">
            <a:solidFill>
              <a:srgbClr val="003399"/>
            </a:solidFill>
            <a:round/>
            <a:headEnd/>
            <a:tailEnd type="triangle" w="med" len="med"/>
          </a:ln>
        </p:spPr>
        <p:txBody>
          <a:bodyPr/>
          <a:lstStyle/>
          <a:p>
            <a:endParaRPr lang="en-US"/>
          </a:p>
        </p:txBody>
      </p:sp>
      <p:sp>
        <p:nvSpPr>
          <p:cNvPr id="16403" name="Line 19"/>
          <p:cNvSpPr>
            <a:spLocks noChangeShapeType="1"/>
          </p:cNvSpPr>
          <p:nvPr/>
        </p:nvSpPr>
        <p:spPr bwMode="auto">
          <a:xfrm flipH="1">
            <a:off x="4343400" y="3352800"/>
            <a:ext cx="1828800" cy="1981200"/>
          </a:xfrm>
          <a:prstGeom prst="line">
            <a:avLst/>
          </a:prstGeom>
          <a:noFill/>
          <a:ln w="38100">
            <a:solidFill>
              <a:srgbClr val="003399"/>
            </a:solidFill>
            <a:round/>
            <a:headEnd/>
            <a:tailEnd type="triangle" w="med" len="med"/>
          </a:ln>
        </p:spPr>
        <p:txBody>
          <a:bodyPr/>
          <a:lstStyle/>
          <a:p>
            <a:endParaRPr lang="en-US"/>
          </a:p>
        </p:txBody>
      </p:sp>
      <p:sp>
        <p:nvSpPr>
          <p:cNvPr id="16404" name="AutoShape 20"/>
          <p:cNvSpPr>
            <a:spLocks noChangeArrowheads="1"/>
          </p:cNvSpPr>
          <p:nvPr/>
        </p:nvSpPr>
        <p:spPr bwMode="auto">
          <a:xfrm>
            <a:off x="2362200" y="5257800"/>
            <a:ext cx="4114800" cy="1371600"/>
          </a:xfrm>
          <a:prstGeom prst="irregularSeal1">
            <a:avLst/>
          </a:prstGeom>
          <a:solidFill>
            <a:srgbClr val="A50021"/>
          </a:solidFill>
          <a:ln w="9525">
            <a:solidFill>
              <a:schemeClr val="tx1"/>
            </a:solidFill>
            <a:miter lim="800000"/>
            <a:headEnd/>
            <a:tailEnd/>
          </a:ln>
        </p:spPr>
        <p:txBody>
          <a:bodyPr wrap="none" anchor="ctr"/>
          <a:lstStyle/>
          <a:p>
            <a:pPr algn="ctr"/>
            <a:r>
              <a:rPr lang="en-US" sz="2400" b="1">
                <a:solidFill>
                  <a:srgbClr val="FFFF66"/>
                </a:solidFill>
              </a:rPr>
              <a:t>Corruption</a:t>
            </a:r>
            <a:endParaRPr lang="en-US" sz="2400">
              <a:solidFill>
                <a:srgbClr val="FFFF66"/>
              </a:solidFill>
            </a:endParaRPr>
          </a:p>
        </p:txBody>
      </p:sp>
    </p:spTree>
  </p:cSld>
  <p:clrMapOvr>
    <a:masterClrMapping/>
  </p:clrMapOvr>
  <p:transition>
    <p:dissolve/>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ptLdbcaMnsUOzcU.gKLCKIQ"/>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pEBc9eWyKm06iyCWS1gLkig"/>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ps7dZagDq10adt5QcBtN2BA"/>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GWcLPSaVkU.GC2s2Le3Mig"/>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Kk0xhi8cnEGOdpoDtneenA"/>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YRWSvi22xEyx5YSTH06ByQ"/>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RRBy3cRgf0.6N34UFBftJA"/>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ptbR3.E4yek6oe0Pkx6FcAA"/>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pw8xCiBDpeUuQLvriStlKig"/>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pPnc4s_t2MUuGuf3gJKimbA"/>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pRRBy3cRgf0.6N34UFBftJA"/>
</p:tagLst>
</file>

<file path=ppt/theme/theme1.xml><?xml version="1.0" encoding="utf-8"?>
<a:theme xmlns:a="http://schemas.openxmlformats.org/drawingml/2006/main" name="Ticking clock design template">
  <a:themeElements>
    <a:clrScheme name="Ticking clock design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icking clock design templat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Ticking clock design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icking clock design 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Ticking clock design 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Ticking clock design 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Ticking clock design 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Ticking clock design 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Ticking clock design 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Ticking clock design 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Ticking clock design 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Ticking clock design 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Ticking clock design 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Ticking clock design 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Ticking clock design template</Template>
  <TotalTime>2092</TotalTime>
  <Words>3808</Words>
  <Application>Microsoft Office PowerPoint</Application>
  <PresentationFormat>On-screen Show (4:3)</PresentationFormat>
  <Paragraphs>708</Paragraphs>
  <Slides>58</Slides>
  <Notes>26</Notes>
  <HiddenSlides>0</HiddenSlides>
  <MMClips>0</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58</vt:i4>
      </vt:variant>
    </vt:vector>
  </HeadingPairs>
  <TitlesOfParts>
    <vt:vector size="61" baseType="lpstr">
      <vt:lpstr>Ticking clock design template</vt:lpstr>
      <vt:lpstr>Office Theme</vt:lpstr>
      <vt:lpstr>Chart</vt:lpstr>
      <vt:lpstr>Slide 1</vt:lpstr>
      <vt:lpstr>Slide 2</vt:lpstr>
      <vt:lpstr>Slide 3</vt:lpstr>
      <vt:lpstr>“We need to do development differently.” Robert B Zoellick, President, The World Bank Group </vt:lpstr>
      <vt:lpstr>Governance and Development:  Lessons of Global Experience</vt:lpstr>
      <vt:lpstr>Slide 6</vt:lpstr>
      <vt:lpstr>Good governance is pro-poor</vt:lpstr>
      <vt:lpstr>Governance and Corruption   Not the same thing!</vt:lpstr>
      <vt:lpstr>Slide 9</vt:lpstr>
      <vt:lpstr>Slide 10</vt:lpstr>
      <vt:lpstr>Slide 11</vt:lpstr>
      <vt:lpstr>Slide 12</vt:lpstr>
      <vt:lpstr>Slide 13</vt:lpstr>
      <vt:lpstr>Diagnostics: Drilling Down the Governance Landscape</vt:lpstr>
      <vt:lpstr>Governance: Country Level</vt:lpstr>
      <vt:lpstr>“Measuring” Quality of Governance and Corruption at the Country Level (Kaufmann-Kraay indices:)</vt:lpstr>
      <vt:lpstr>Slide 17</vt:lpstr>
      <vt:lpstr>Governance Indicators: Bangladesh</vt:lpstr>
      <vt:lpstr>Slide 19</vt:lpstr>
      <vt:lpstr>Slide 20</vt:lpstr>
      <vt:lpstr>Governance: Across Categories of Corruption</vt:lpstr>
      <vt:lpstr>Slide 22</vt:lpstr>
      <vt:lpstr>Service Delivery: Composition of Total Bribes Paid by Households in Cambodia</vt:lpstr>
      <vt:lpstr>Slide 24</vt:lpstr>
      <vt:lpstr>Slide 25</vt:lpstr>
      <vt:lpstr>Business Environment and Enterprise Performance Survey</vt:lpstr>
      <vt:lpstr>Governance: Across Categories of Corruption</vt:lpstr>
      <vt:lpstr>Stages of the Procurement Process</vt:lpstr>
      <vt:lpstr>Slide 29</vt:lpstr>
      <vt:lpstr>Governance: Across Categories of Corruption</vt:lpstr>
      <vt:lpstr>Sector Level: The Value Chain  &amp; Corruption Risk Mapping</vt:lpstr>
      <vt:lpstr>Health Sector: Delivery of Essential Drugs</vt:lpstr>
      <vt:lpstr>How can we improve governance and reduce corruption?</vt:lpstr>
      <vt:lpstr> Improving Governance Systems: Supply and Demand</vt:lpstr>
      <vt:lpstr>Enhancing Transparency</vt:lpstr>
      <vt:lpstr>fosters dialogue on expenditure flows &amp; efficiency</vt:lpstr>
      <vt:lpstr>Mapping for Results increases transparency of resources</vt:lpstr>
      <vt:lpstr>The Power of Transparency and Monitoring:  PETS &amp; Primary Education in Uganda</vt:lpstr>
      <vt:lpstr>Slide 39</vt:lpstr>
      <vt:lpstr>The Accountability “Triangle”</vt:lpstr>
      <vt:lpstr>What is Social Accountability?</vt:lpstr>
      <vt:lpstr>The Report Card:  Improving Public Services in Bangalore</vt:lpstr>
      <vt:lpstr> Access to Information  creates an enabling environment for open government</vt:lpstr>
      <vt:lpstr>Slide 44</vt:lpstr>
      <vt:lpstr>Slide 45</vt:lpstr>
      <vt:lpstr>Strengthening Social Accountability by supporting networks of non-governmental stakeholders</vt:lpstr>
      <vt:lpstr>Slide 47</vt:lpstr>
      <vt:lpstr>Public Procurement</vt:lpstr>
      <vt:lpstr>Slide 49</vt:lpstr>
      <vt:lpstr>The $64M Question ???</vt:lpstr>
      <vt:lpstr>Slide 51</vt:lpstr>
      <vt:lpstr>Thank You</vt:lpstr>
      <vt:lpstr>Slide 53</vt:lpstr>
      <vt:lpstr> </vt:lpstr>
      <vt:lpstr>Slide 55</vt:lpstr>
      <vt:lpstr>Desired Impact</vt:lpstr>
      <vt:lpstr>What might happen with over zealous ring fencing?</vt:lpstr>
      <vt:lpstr> </vt:lpstr>
    </vt:vector>
  </TitlesOfParts>
  <Company>The World Bank Group</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Governance and Development</dc:title>
  <dc:creator>wb14629</dc:creator>
  <cp:lastModifiedBy>priley</cp:lastModifiedBy>
  <cp:revision>138</cp:revision>
  <dcterms:created xsi:type="dcterms:W3CDTF">2006-05-01T06:43:49Z</dcterms:created>
  <dcterms:modified xsi:type="dcterms:W3CDTF">2011-07-19T02:51:25Z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TC011594421033</vt:lpwstr>
  </property>
</Properties>
</file>