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0160000" cy="7620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297" autoAdjust="0"/>
    <p:restoredTop sz="90929"/>
  </p:normalViewPr>
  <p:slideViewPr>
    <p:cSldViewPr>
      <p:cViewPr varScale="1">
        <p:scale>
          <a:sx n="40" d="100"/>
          <a:sy n="40" d="100"/>
        </p:scale>
        <p:origin x="-293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366963"/>
            <a:ext cx="8636000" cy="16335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18000"/>
            <a:ext cx="7112000" cy="19478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9E26DC-2750-424B-A0EC-3B32EAEC5B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10FCCF-1CBB-44CF-B773-F388318C80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676275"/>
            <a:ext cx="2159000" cy="60975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676275"/>
            <a:ext cx="6324600" cy="60975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A3702C-ADD2-41EB-A362-4174C48F33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87BBBE-15A6-480C-B0F3-B2DE85F0B9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3275" y="4895850"/>
            <a:ext cx="8636000" cy="15144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3275" y="3228975"/>
            <a:ext cx="8636000" cy="16668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8EE776-F3E3-4F87-87E7-29369DDC0F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200275"/>
            <a:ext cx="4241800" cy="4573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56200" y="2200275"/>
            <a:ext cx="4241800" cy="4573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32F9AD-BB63-4BA1-99E6-A2C67EFDA2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4800"/>
            <a:ext cx="9144000" cy="1270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704975"/>
            <a:ext cx="4489450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2416175"/>
            <a:ext cx="4489450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0963" y="1704975"/>
            <a:ext cx="4491037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0963" y="2416175"/>
            <a:ext cx="4491037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EF6153-CA32-4E79-8D06-9C433594F2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D2D20E-A5CE-40C2-AEDF-A20D4F26BA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90D49D-3648-4D42-8A4E-69D99E7483B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3213"/>
            <a:ext cx="3343275" cy="12906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1925" y="303213"/>
            <a:ext cx="5680075" cy="65039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1593850"/>
            <a:ext cx="3343275" cy="52133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91D2CE-705E-499C-B4D4-2B88EF1805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725" y="5334000"/>
            <a:ext cx="6096000" cy="6302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90725" y="681038"/>
            <a:ext cx="6096000" cy="4572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725" y="5964238"/>
            <a:ext cx="6096000" cy="8937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E310CC-9F29-4543-B2C6-42BE86C639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676275"/>
            <a:ext cx="8636000" cy="1271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2200275"/>
            <a:ext cx="8636000" cy="457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942138"/>
            <a:ext cx="2117725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70275" y="6942138"/>
            <a:ext cx="3219450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80275" y="6942138"/>
            <a:ext cx="2119313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C10960D-D4E2-42FC-985E-60E472B4E0F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pisani.blog.lemonde.fr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astcodesign.com/1663234/infographic-of-the-day-egypts-protest-network-mapped-with-google-pagerank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dailymail.co.uk/sciencetech/article-2014424/Twitter-Flickr-Infographic-shows-social-networking-break-district.html" TargetMode="External"/><Relationship Id="rId3" Type="http://schemas.openxmlformats.org/officeDocument/2006/relationships/hyperlink" Target="http://tweet.grader.com/" TargetMode="External"/><Relationship Id="rId7" Type="http://schemas.openxmlformats.org/officeDocument/2006/relationships/hyperlink" Target="http://www.google.fr/search?q=twitter+analysis+tools&amp;hl=fr&amp;biw=1280&amp;bih=709&amp;num=10&amp;lr=&amp;ft=i&amp;cr=&amp;safe=images&amp;tbs=qdr:y" TargetMode="External"/><Relationship Id="rId2" Type="http://schemas.openxmlformats.org/officeDocument/2006/relationships/hyperlink" Target="http://developers.facebook.com/blog/post/38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monitor.wildfireapp.com/comparisons/157440/fans_followers/uscannenberg-vs-annenbergpenn-on-twitter#&amp;data=cumulative&amp;range=all" TargetMode="External"/><Relationship Id="rId11" Type="http://schemas.openxmlformats.org/officeDocument/2006/relationships/hyperlink" Target="http://www-958.ibm.com/software/data/cognos/manyeyes/visualizations?q=egypt" TargetMode="External"/><Relationship Id="rId5" Type="http://schemas.openxmlformats.org/officeDocument/2006/relationships/hyperlink" Target="http://www.retweetrank.com/" TargetMode="External"/><Relationship Id="rId10" Type="http://schemas.openxmlformats.org/officeDocument/2006/relationships/hyperlink" Target="http://www.r-shief.org/data-visualizations/" TargetMode="External"/><Relationship Id="rId4" Type="http://schemas.openxmlformats.org/officeDocument/2006/relationships/hyperlink" Target="http://tweetstats.com/" TargetMode="External"/><Relationship Id="rId9" Type="http://schemas.openxmlformats.org/officeDocument/2006/relationships/hyperlink" Target="http://libyacrisismap.net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twitter.com/about" TargetMode="External"/><Relationship Id="rId2" Type="http://schemas.openxmlformats.org/officeDocument/2006/relationships/hyperlink" Target="http://econsultancy.com/uk/blog/7334-social-media-statistics-one-year-later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socialbakers.com/facebook-statistics/" TargetMode="External"/><Relationship Id="rId4" Type="http://schemas.openxmlformats.org/officeDocument/2006/relationships/hyperlink" Target="http://press.linkedin.com/about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blog.flickr.net/en/2010/09/19/5000000000/" TargetMode="External"/><Relationship Id="rId2" Type="http://schemas.openxmlformats.org/officeDocument/2006/relationships/hyperlink" Target="http://www.facebook.com/press/info.php?statistic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royal.pingdom.com/2011/03/25/social-networks-one-million-visitors-per-day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utierrez-rubi.es/2011/03/09/egipto-la-chispa-la-mecha-y-el-polvorin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cqggW08BWO0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ctrTitle"/>
          </p:nvPr>
        </p:nvSpPr>
        <p:spPr>
          <a:xfrm>
            <a:off x="857250" y="3048000"/>
            <a:ext cx="8445500" cy="1219200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en-US" sz="4800">
                <a:solidFill>
                  <a:srgbClr val="EEEEEE"/>
                </a:solidFill>
                <a:latin typeface="Arial" charset="0"/>
              </a:rPr>
              <a:t>The Social Network Revolution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263650" y="4572000"/>
            <a:ext cx="6605588" cy="946150"/>
          </a:xfrm>
        </p:spPr>
        <p:txBody>
          <a:bodyPr lIns="0" tIns="0" rIns="0" bIns="0"/>
          <a:lstStyle/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>
                <a:solidFill>
                  <a:srgbClr val="999999"/>
                </a:solidFill>
                <a:latin typeface="Arial" charset="0"/>
              </a:rPr>
              <a:t>Francois Bar</a:t>
            </a:r>
            <a:endParaRPr lang="en-US"/>
          </a:p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>
                <a:solidFill>
                  <a:srgbClr val="999999"/>
                </a:solidFill>
                <a:latin typeface="Arial" charset="0"/>
              </a:rPr>
              <a:t>with thanks to </a:t>
            </a:r>
            <a:r>
              <a:rPr lang="en-US" u="sng">
                <a:solidFill>
                  <a:srgbClr val="999999"/>
                </a:solidFill>
                <a:latin typeface="Arial" charset="0"/>
                <a:hlinkClick r:id="rId2"/>
              </a:rPr>
              <a:t>Francis Pisani</a:t>
            </a:r>
            <a:endParaRPr lang="en-US" u="sng">
              <a:solidFill>
                <a:srgbClr val="999999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8" y="1588"/>
            <a:ext cx="10198100" cy="7686675"/>
          </a:xfrm>
          <a:prstGeom prst="rect">
            <a:avLst/>
          </a:prstGeom>
          <a:noFill/>
        </p:spPr>
      </p:pic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450850" y="508000"/>
            <a:ext cx="518795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lnSpc>
                <a:spcPct val="95000"/>
              </a:lnSpc>
            </a:pPr>
            <a:r>
              <a:rPr lang="en-US" sz="2700">
                <a:solidFill>
                  <a:srgbClr val="FFFFFF"/>
                </a:solidFill>
                <a:latin typeface="Arial" charset="0"/>
              </a:rPr>
              <a:t>egypt tweets by googlerank, </a:t>
            </a:r>
            <a:br>
              <a:rPr lang="en-US" sz="2700">
                <a:solidFill>
                  <a:srgbClr val="FFFFFF"/>
                </a:solidFill>
                <a:latin typeface="Arial" charset="0"/>
              </a:rPr>
            </a:br>
            <a:r>
              <a:rPr lang="en-US" sz="2700">
                <a:solidFill>
                  <a:srgbClr val="FFFFFF"/>
                </a:solidFill>
                <a:latin typeface="Arial" charset="0"/>
              </a:rPr>
              <a:t>in </a:t>
            </a:r>
            <a:r>
              <a:rPr lang="en-US" sz="2700">
                <a:solidFill>
                  <a:srgbClr val="00FFFF"/>
                </a:solidFill>
                <a:latin typeface="Arial" charset="0"/>
              </a:rPr>
              <a:t>english </a:t>
            </a:r>
            <a:r>
              <a:rPr lang="en-US" sz="2700">
                <a:solidFill>
                  <a:srgbClr val="FFFFFF"/>
                </a:solidFill>
                <a:latin typeface="Arial" charset="0"/>
              </a:rPr>
              <a:t>and </a:t>
            </a:r>
            <a:r>
              <a:rPr lang="en-US" sz="2700">
                <a:solidFill>
                  <a:srgbClr val="FF0000"/>
                </a:solidFill>
                <a:latin typeface="Arial" charset="0"/>
              </a:rPr>
              <a:t>arabic </a:t>
            </a:r>
            <a:endParaRPr lang="en-US"/>
          </a:p>
          <a:p>
            <a:pPr>
              <a:lnSpc>
                <a:spcPct val="95000"/>
              </a:lnSpc>
            </a:pPr>
            <a:r>
              <a:rPr lang="en-US" sz="2100" u="sng">
                <a:solidFill>
                  <a:srgbClr val="FF9900"/>
                </a:solidFill>
                <a:latin typeface="Arial" charset="0"/>
                <a:hlinkClick r:id="rId3"/>
              </a:rPr>
              <a:t>Kovas Boguta</a:t>
            </a:r>
            <a:endParaRPr lang="en-US" sz="2100" u="sng">
              <a:solidFill>
                <a:srgbClr val="FF99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247650" y="304800"/>
            <a:ext cx="9664700" cy="914400"/>
          </a:xfrm>
        </p:spPr>
        <p:txBody>
          <a:bodyPr lIns="0" tIns="0" rIns="0" bIns="0" anchor="t"/>
          <a:lstStyle/>
          <a:p>
            <a:pPr algn="l">
              <a:lnSpc>
                <a:spcPct val="95000"/>
              </a:lnSpc>
            </a:pPr>
            <a:r>
              <a:rPr lang="en-US" sz="4300">
                <a:solidFill>
                  <a:srgbClr val="EEEEEE"/>
                </a:solidFill>
                <a:latin typeface="Arial" charset="0"/>
              </a:rPr>
              <a:t>synthesizing, measuring, etc.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828800"/>
            <a:ext cx="9664700" cy="5486400"/>
          </a:xfrm>
        </p:spPr>
        <p:txBody>
          <a:bodyPr lIns="0" tIns="0" rIns="0" bIns="0"/>
          <a:lstStyle/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>
                <a:solidFill>
                  <a:srgbClr val="CCCCCC"/>
                </a:solidFill>
                <a:latin typeface="Arial" charset="0"/>
              </a:rPr>
              <a:t>Some examples:</a:t>
            </a:r>
            <a:endParaRPr lang="en-US"/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US" sz="2700">
              <a:solidFill>
                <a:srgbClr val="CCCCCC"/>
              </a:solidFill>
              <a:latin typeface="Arial" charset="0"/>
            </a:endParaRPr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CCCCCC"/>
              </a:buClr>
              <a:buFontTx/>
              <a:buChar char="•"/>
            </a:pPr>
            <a:r>
              <a:rPr lang="en-US" sz="2700">
                <a:solidFill>
                  <a:srgbClr val="CCCCCC"/>
                </a:solidFill>
                <a:latin typeface="Arial" charset="0"/>
              </a:rPr>
              <a:t>facebook analytics: </a:t>
            </a:r>
            <a:r>
              <a:rPr lang="en-US" sz="2700" u="sng">
                <a:solidFill>
                  <a:srgbClr val="999999"/>
                </a:solidFill>
                <a:latin typeface="Arial" charset="0"/>
                <a:hlinkClick r:id="rId2"/>
              </a:rPr>
              <a:t>insights</a:t>
            </a:r>
            <a:r>
              <a:rPr lang="en-US" sz="2700">
                <a:solidFill>
                  <a:srgbClr val="CCCCCC"/>
                </a:solidFill>
                <a:latin typeface="Arial" charset="0"/>
              </a:rPr>
              <a:t>,etc...</a:t>
            </a:r>
            <a:endParaRPr lang="en-US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CCCCCC"/>
              </a:buClr>
              <a:buFontTx/>
              <a:buChar char="•"/>
            </a:pPr>
            <a:r>
              <a:rPr lang="en-US" sz="2700">
                <a:solidFill>
                  <a:srgbClr val="CCCCCC"/>
                </a:solidFill>
                <a:latin typeface="Arial" charset="0"/>
              </a:rPr>
              <a:t>twitter tools: </a:t>
            </a:r>
            <a:r>
              <a:rPr lang="en-US" sz="2700" u="sng">
                <a:solidFill>
                  <a:srgbClr val="999999"/>
                </a:solidFill>
                <a:latin typeface="Arial" charset="0"/>
                <a:hlinkClick r:id="rId3"/>
              </a:rPr>
              <a:t>grader</a:t>
            </a:r>
            <a:r>
              <a:rPr lang="en-US" sz="2700">
                <a:solidFill>
                  <a:srgbClr val="CCCCCC"/>
                </a:solidFill>
                <a:latin typeface="Arial" charset="0"/>
              </a:rPr>
              <a:t>, </a:t>
            </a:r>
            <a:r>
              <a:rPr lang="en-US" sz="2700" u="sng">
                <a:solidFill>
                  <a:srgbClr val="999999"/>
                </a:solidFill>
                <a:latin typeface="Arial" charset="0"/>
                <a:hlinkClick r:id="rId4"/>
              </a:rPr>
              <a:t>tweetstats</a:t>
            </a:r>
            <a:r>
              <a:rPr lang="en-US" sz="2700">
                <a:solidFill>
                  <a:srgbClr val="CCCCCC"/>
                </a:solidFill>
                <a:latin typeface="Arial" charset="0"/>
              </a:rPr>
              <a:t>, </a:t>
            </a:r>
            <a:r>
              <a:rPr lang="en-US" sz="2700" u="sng">
                <a:solidFill>
                  <a:srgbClr val="999999"/>
                </a:solidFill>
                <a:latin typeface="Arial" charset="0"/>
                <a:hlinkClick r:id="rId5"/>
              </a:rPr>
              <a:t>retweetrank</a:t>
            </a:r>
            <a:r>
              <a:rPr lang="en-US" sz="2700">
                <a:solidFill>
                  <a:srgbClr val="CCCCCC"/>
                </a:solidFill>
                <a:latin typeface="Arial" charset="0"/>
              </a:rPr>
              <a:t>, </a:t>
            </a:r>
            <a:r>
              <a:rPr lang="en-US" sz="2700" u="sng">
                <a:solidFill>
                  <a:srgbClr val="999999"/>
                </a:solidFill>
                <a:latin typeface="Arial" charset="0"/>
                <a:hlinkClick r:id="rId6"/>
              </a:rPr>
              <a:t>wildfire</a:t>
            </a:r>
            <a:r>
              <a:rPr lang="en-US" sz="2700">
                <a:solidFill>
                  <a:srgbClr val="CCCCCC"/>
                </a:solidFill>
                <a:latin typeface="Arial" charset="0"/>
              </a:rPr>
              <a:t>, </a:t>
            </a:r>
            <a:r>
              <a:rPr lang="en-US" sz="2700" u="sng">
                <a:solidFill>
                  <a:srgbClr val="999999"/>
                </a:solidFill>
                <a:latin typeface="Arial" charset="0"/>
                <a:hlinkClick r:id="rId7"/>
              </a:rPr>
              <a:t>etc</a:t>
            </a:r>
            <a:r>
              <a:rPr lang="en-US" sz="2700">
                <a:solidFill>
                  <a:srgbClr val="CCCCCC"/>
                </a:solidFill>
                <a:latin typeface="Arial" charset="0"/>
              </a:rPr>
              <a:t>...  </a:t>
            </a:r>
            <a:endParaRPr lang="en-US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CCCCCC"/>
              </a:buClr>
              <a:buFontTx/>
              <a:buChar char="•"/>
            </a:pPr>
            <a:r>
              <a:rPr lang="en-US" sz="2700">
                <a:solidFill>
                  <a:srgbClr val="CCCCCC"/>
                </a:solidFill>
                <a:latin typeface="Arial" charset="0"/>
              </a:rPr>
              <a:t>flickr and twitter maps: </a:t>
            </a:r>
            <a:r>
              <a:rPr lang="en-US" sz="2700" u="sng">
                <a:solidFill>
                  <a:srgbClr val="999999"/>
                </a:solidFill>
                <a:latin typeface="Arial" charset="0"/>
                <a:hlinkClick r:id="rId8"/>
              </a:rPr>
              <a:t>major cities</a:t>
            </a:r>
            <a:endParaRPr lang="en-US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CCCCCC"/>
              </a:buClr>
              <a:buFontTx/>
              <a:buChar char="•"/>
            </a:pPr>
            <a:r>
              <a:rPr lang="en-US" sz="2700">
                <a:solidFill>
                  <a:srgbClr val="CCCCCC"/>
                </a:solidFill>
                <a:latin typeface="Arial" charset="0"/>
              </a:rPr>
              <a:t>crowd-mapping: </a:t>
            </a:r>
            <a:r>
              <a:rPr lang="en-US" sz="2700" u="sng">
                <a:solidFill>
                  <a:srgbClr val="999999"/>
                </a:solidFill>
                <a:latin typeface="Arial" charset="0"/>
                <a:hlinkClick r:id="rId9"/>
              </a:rPr>
              <a:t>Ushahidi's Libya crisis map</a:t>
            </a:r>
            <a:endParaRPr lang="en-US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CCCCCC"/>
              </a:buClr>
              <a:buFontTx/>
              <a:buChar char="•"/>
            </a:pPr>
            <a:r>
              <a:rPr lang="en-US" sz="2700">
                <a:solidFill>
                  <a:srgbClr val="CCCCCC"/>
                </a:solidFill>
                <a:latin typeface="Arial" charset="0"/>
              </a:rPr>
              <a:t>twitter-mining: </a:t>
            </a:r>
            <a:r>
              <a:rPr lang="en-US" sz="2700" u="sng">
                <a:solidFill>
                  <a:srgbClr val="999999"/>
                </a:solidFill>
                <a:latin typeface="Arial" charset="0"/>
                <a:hlinkClick r:id="rId10"/>
              </a:rPr>
              <a:t>R-shief</a:t>
            </a:r>
            <a:endParaRPr lang="en-US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CCCCCC"/>
              </a:buClr>
              <a:buFontTx/>
              <a:buChar char="•"/>
            </a:pPr>
            <a:r>
              <a:rPr lang="en-US" sz="2700">
                <a:solidFill>
                  <a:srgbClr val="CCCCCC"/>
                </a:solidFill>
                <a:latin typeface="Arial" charset="0"/>
              </a:rPr>
              <a:t>crowd-slicing: </a:t>
            </a:r>
            <a:r>
              <a:rPr lang="en-US" sz="2700" u="sng">
                <a:solidFill>
                  <a:srgbClr val="999999"/>
                </a:solidFill>
                <a:latin typeface="Arial" charset="0"/>
                <a:hlinkClick r:id="rId11"/>
              </a:rPr>
              <a:t>many eyes on egypt</a:t>
            </a:r>
            <a:endParaRPr lang="en-US" sz="2700" u="sng">
              <a:solidFill>
                <a:srgbClr val="999999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233363" y="290513"/>
            <a:ext cx="9664700" cy="1225550"/>
          </a:xfrm>
        </p:spPr>
        <p:txBody>
          <a:bodyPr lIns="0" tIns="0" rIns="0" bIns="0" anchor="t"/>
          <a:lstStyle/>
          <a:p>
            <a:pPr algn="l">
              <a:lnSpc>
                <a:spcPct val="95000"/>
              </a:lnSpc>
            </a:pPr>
            <a:r>
              <a:rPr lang="en-US" sz="4300">
                <a:solidFill>
                  <a:srgbClr val="EEEEEE"/>
                </a:solidFill>
                <a:latin typeface="Arial" charset="0"/>
              </a:rPr>
              <a:t>1. massive growth, a new social web</a:t>
            </a:r>
            <a:r>
              <a:rPr lang="en-US"/>
              <a:t/>
            </a:r>
            <a:br>
              <a:rPr lang="en-US"/>
            </a:br>
            <a:r>
              <a:rPr lang="en-US" sz="4300">
                <a:solidFill>
                  <a:srgbClr val="EEEEEE"/>
                </a:solidFill>
                <a:latin typeface="Arial" charset="0"/>
              </a:rPr>
              <a:t>in one year (</a:t>
            </a:r>
            <a:r>
              <a:rPr lang="en-US" sz="4300" u="sng">
                <a:solidFill>
                  <a:srgbClr val="999999"/>
                </a:solidFill>
                <a:latin typeface="Arial" charset="0"/>
                <a:hlinkClick r:id="rId2"/>
              </a:rPr>
              <a:t>e.Consultancy</a:t>
            </a:r>
            <a:r>
              <a:rPr lang="en-US" sz="4300">
                <a:solidFill>
                  <a:srgbClr val="EEEEEE"/>
                </a:solidFill>
                <a:latin typeface="Arial" charset="0"/>
              </a:rPr>
              <a:t>):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33363" y="1820863"/>
            <a:ext cx="9664700" cy="5842000"/>
          </a:xfrm>
        </p:spPr>
        <p:txBody>
          <a:bodyPr lIns="0" tIns="0" rIns="0" bIns="0"/>
          <a:lstStyle/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>
                <a:solidFill>
                  <a:srgbClr val="CCCCCC"/>
                </a:solidFill>
                <a:latin typeface="Arial" charset="0"/>
              </a:rPr>
              <a:t>Then: Twitter has 75m user accounts, but only around 15m are active users on a regular basis.</a:t>
            </a:r>
            <a:br>
              <a:rPr lang="en-US" sz="2700">
                <a:solidFill>
                  <a:srgbClr val="CCCCCC"/>
                </a:solidFill>
                <a:latin typeface="Arial" charset="0"/>
              </a:rPr>
            </a:br>
            <a:r>
              <a:rPr lang="en-US" sz="2700">
                <a:solidFill>
                  <a:srgbClr val="CCCCCC"/>
                </a:solidFill>
                <a:latin typeface="Arial" charset="0"/>
              </a:rPr>
              <a:t>Now: Twitter now officially </a:t>
            </a:r>
            <a:r>
              <a:rPr lang="en-US" sz="2700" u="sng">
                <a:solidFill>
                  <a:srgbClr val="999999"/>
                </a:solidFill>
                <a:latin typeface="Arial" charset="0"/>
                <a:hlinkClick r:id="rId3"/>
              </a:rPr>
              <a:t>claims</a:t>
            </a:r>
            <a:r>
              <a:rPr lang="en-US" sz="2700">
                <a:solidFill>
                  <a:srgbClr val="CCCCCC"/>
                </a:solidFill>
                <a:latin typeface="Arial" charset="0"/>
              </a:rPr>
              <a:t> to have 175m registered users, although it's unclear what percentage regularly user the service. </a:t>
            </a:r>
            <a:br>
              <a:rPr lang="en-US" sz="2700">
                <a:solidFill>
                  <a:srgbClr val="CCCCCC"/>
                </a:solidFill>
                <a:latin typeface="Arial" charset="0"/>
              </a:rPr>
            </a:br>
            <a:r>
              <a:rPr lang="en-US" sz="2700">
                <a:solidFill>
                  <a:srgbClr val="CCCCCC"/>
                </a:solidFill>
                <a:latin typeface="Arial" charset="0"/>
              </a:rPr>
              <a:t/>
            </a:r>
            <a:br>
              <a:rPr lang="en-US" sz="2700">
                <a:solidFill>
                  <a:srgbClr val="CCCCCC"/>
                </a:solidFill>
                <a:latin typeface="Arial" charset="0"/>
              </a:rPr>
            </a:br>
            <a:r>
              <a:rPr lang="en-US" sz="2700">
                <a:solidFill>
                  <a:srgbClr val="CCCCCC"/>
                </a:solidFill>
                <a:latin typeface="Arial" charset="0"/>
              </a:rPr>
              <a:t>Then: LinkedIn has over 50m members worldwide. </a:t>
            </a:r>
            <a:br>
              <a:rPr lang="en-US" sz="2700">
                <a:solidFill>
                  <a:srgbClr val="CCCCCC"/>
                </a:solidFill>
                <a:latin typeface="Arial" charset="0"/>
              </a:rPr>
            </a:br>
            <a:r>
              <a:rPr lang="en-US" sz="2700">
                <a:solidFill>
                  <a:srgbClr val="CCCCCC"/>
                </a:solidFill>
                <a:latin typeface="Arial" charset="0"/>
              </a:rPr>
              <a:t>Now: Officially, Linkedin has grown 100%, </a:t>
            </a:r>
            <a:r>
              <a:rPr lang="en-US" sz="2700" u="sng">
                <a:solidFill>
                  <a:srgbClr val="999999"/>
                </a:solidFill>
                <a:latin typeface="Arial" charset="0"/>
                <a:hlinkClick r:id="rId4"/>
              </a:rPr>
              <a:t>now</a:t>
            </a:r>
            <a:r>
              <a:rPr lang="en-US" sz="2700">
                <a:solidFill>
                  <a:srgbClr val="CCCCCC"/>
                </a:solidFill>
                <a:latin typeface="Arial" charset="0"/>
              </a:rPr>
              <a:t> having over 100m professionals who use the platform worldwide. </a:t>
            </a:r>
            <a:br>
              <a:rPr lang="en-US" sz="2700">
                <a:solidFill>
                  <a:srgbClr val="CCCCCC"/>
                </a:solidFill>
                <a:latin typeface="Arial" charset="0"/>
              </a:rPr>
            </a:br>
            <a:r>
              <a:rPr lang="en-US" sz="2700">
                <a:solidFill>
                  <a:srgbClr val="CCCCCC"/>
                </a:solidFill>
                <a:latin typeface="Arial" charset="0"/>
              </a:rPr>
              <a:t/>
            </a:r>
            <a:br>
              <a:rPr lang="en-US" sz="2700">
                <a:solidFill>
                  <a:srgbClr val="CCCCCC"/>
                </a:solidFill>
                <a:latin typeface="Arial" charset="0"/>
              </a:rPr>
            </a:br>
            <a:r>
              <a:rPr lang="en-US" sz="2700">
                <a:solidFill>
                  <a:srgbClr val="CCCCCC"/>
                </a:solidFill>
                <a:latin typeface="Arial" charset="0"/>
              </a:rPr>
              <a:t>Then: Facebook has 350 million active users on global basis.</a:t>
            </a:r>
            <a:br>
              <a:rPr lang="en-US" sz="2700">
                <a:solidFill>
                  <a:srgbClr val="CCCCCC"/>
                </a:solidFill>
                <a:latin typeface="Arial" charset="0"/>
              </a:rPr>
            </a:br>
            <a:r>
              <a:rPr lang="en-US" sz="2700">
                <a:solidFill>
                  <a:srgbClr val="CCCCCC"/>
                </a:solidFill>
                <a:latin typeface="Arial" charset="0"/>
              </a:rPr>
              <a:t>Now: Facebook officially hit the half-billion member mark last year. According to figures from </a:t>
            </a:r>
            <a:r>
              <a:rPr lang="en-US" sz="2700" u="sng">
                <a:solidFill>
                  <a:srgbClr val="999999"/>
                </a:solidFill>
                <a:latin typeface="Arial" charset="0"/>
                <a:hlinkClick r:id="rId5"/>
              </a:rPr>
              <a:t>Socialbakers</a:t>
            </a:r>
            <a:r>
              <a:rPr lang="en-US" sz="2700">
                <a:solidFill>
                  <a:srgbClr val="CCCCCC"/>
                </a:solidFill>
                <a:latin typeface="Arial" charset="0"/>
              </a:rPr>
              <a:t>, there are now some 640m Facebook users worldwide.</a:t>
            </a:r>
            <a:br>
              <a:rPr lang="en-US" sz="2700">
                <a:solidFill>
                  <a:srgbClr val="CCCCCC"/>
                </a:solidFill>
                <a:latin typeface="Arial" charset="0"/>
              </a:rPr>
            </a:br>
            <a:endParaRPr lang="en-US" sz="2700">
              <a:solidFill>
                <a:srgbClr val="CCCCCC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46050" y="203200"/>
            <a:ext cx="9663113" cy="8177213"/>
          </a:xfrm>
        </p:spPr>
        <p:txBody>
          <a:bodyPr lIns="0" tIns="0" rIns="0" bIns="0"/>
          <a:lstStyle/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>
                <a:solidFill>
                  <a:srgbClr val="CCCCCC"/>
                </a:solidFill>
                <a:latin typeface="Arial" charset="0"/>
              </a:rPr>
              <a:t>Then: 50% of active users log into Facebook each day. This means at least 175m users every 24 hours.</a:t>
            </a:r>
            <a:br>
              <a:rPr lang="en-US" sz="2700">
                <a:solidFill>
                  <a:srgbClr val="CCCCCC"/>
                </a:solidFill>
                <a:latin typeface="Arial" charset="0"/>
              </a:rPr>
            </a:br>
            <a:r>
              <a:rPr lang="en-US" sz="2700">
                <a:solidFill>
                  <a:srgbClr val="CCCCCC"/>
                </a:solidFill>
                <a:latin typeface="Arial" charset="0"/>
              </a:rPr>
              <a:t>Now: Still citing the 50% active rate, using the </a:t>
            </a:r>
            <a:r>
              <a:rPr lang="en-US" sz="2700" u="sng">
                <a:solidFill>
                  <a:srgbClr val="999999"/>
                </a:solidFill>
                <a:latin typeface="Arial" charset="0"/>
                <a:hlinkClick r:id="rId2"/>
              </a:rPr>
              <a:t>official</a:t>
            </a:r>
            <a:r>
              <a:rPr lang="en-US" sz="2700">
                <a:solidFill>
                  <a:srgbClr val="CCCCCC"/>
                </a:solidFill>
                <a:latin typeface="Arial" charset="0"/>
              </a:rPr>
              <a:t> 500m figure, this means at least 250m users every 24 hours. This is more than a 40% increase in 12 months.</a:t>
            </a:r>
            <a:br>
              <a:rPr lang="en-US" sz="2700">
                <a:solidFill>
                  <a:srgbClr val="CCCCCC"/>
                </a:solidFill>
                <a:latin typeface="Arial" charset="0"/>
              </a:rPr>
            </a:br>
            <a:r>
              <a:rPr lang="en-US" sz="2700">
                <a:solidFill>
                  <a:srgbClr val="CCCCCC"/>
                </a:solidFill>
                <a:latin typeface="Arial" charset="0"/>
              </a:rPr>
              <a:t/>
            </a:r>
            <a:br>
              <a:rPr lang="en-US" sz="2700">
                <a:solidFill>
                  <a:srgbClr val="CCCCCC"/>
                </a:solidFill>
                <a:latin typeface="Arial" charset="0"/>
              </a:rPr>
            </a:br>
            <a:r>
              <a:rPr lang="en-US" sz="2700">
                <a:solidFill>
                  <a:srgbClr val="CCCCCC"/>
                </a:solidFill>
                <a:latin typeface="Arial" charset="0"/>
              </a:rPr>
              <a:t>Then: Flickr hosts more than 4bn images.</a:t>
            </a:r>
            <a:br>
              <a:rPr lang="en-US" sz="2700">
                <a:solidFill>
                  <a:srgbClr val="CCCCCC"/>
                </a:solidFill>
                <a:latin typeface="Arial" charset="0"/>
              </a:rPr>
            </a:br>
            <a:r>
              <a:rPr lang="en-US" sz="2700">
                <a:solidFill>
                  <a:srgbClr val="CCCCCC"/>
                </a:solidFill>
                <a:latin typeface="Arial" charset="0"/>
              </a:rPr>
              <a:t>Now: Flickr continues to grow at a steady rate, having increased by some 25% in the last twelve months. At </a:t>
            </a:r>
            <a:r>
              <a:rPr lang="en-US" sz="2700" u="sng">
                <a:solidFill>
                  <a:srgbClr val="999999"/>
                </a:solidFill>
                <a:latin typeface="Arial" charset="0"/>
                <a:hlinkClick r:id="rId3"/>
              </a:rPr>
              <a:t>the end</a:t>
            </a:r>
            <a:r>
              <a:rPr lang="en-US" sz="2700">
                <a:solidFill>
                  <a:srgbClr val="CCCCCC"/>
                </a:solidFill>
                <a:latin typeface="Arial" charset="0"/>
              </a:rPr>
              <a:t> of 2010, it was hosting more than 5bn images.</a:t>
            </a:r>
            <a:br>
              <a:rPr lang="en-US" sz="2700">
                <a:solidFill>
                  <a:srgbClr val="CCCCCC"/>
                </a:solidFill>
                <a:latin typeface="Arial" charset="0"/>
              </a:rPr>
            </a:br>
            <a:r>
              <a:rPr lang="en-US" sz="2700">
                <a:solidFill>
                  <a:srgbClr val="CCCCCC"/>
                </a:solidFill>
                <a:latin typeface="Arial" charset="0"/>
              </a:rPr>
              <a:t/>
            </a:r>
            <a:br>
              <a:rPr lang="en-US" sz="2700">
                <a:solidFill>
                  <a:srgbClr val="CCCCCC"/>
                </a:solidFill>
                <a:latin typeface="Arial" charset="0"/>
              </a:rPr>
            </a:br>
            <a:r>
              <a:rPr lang="en-US" sz="2700">
                <a:solidFill>
                  <a:srgbClr val="CCCCCC"/>
                </a:solidFill>
                <a:latin typeface="Arial" charset="0"/>
              </a:rPr>
              <a:t>Then: Wikipedia has 14m articles and 85,000 contributors.</a:t>
            </a:r>
            <a:br>
              <a:rPr lang="en-US" sz="2700">
                <a:solidFill>
                  <a:srgbClr val="CCCCCC"/>
                </a:solidFill>
                <a:latin typeface="Arial" charset="0"/>
              </a:rPr>
            </a:br>
            <a:r>
              <a:rPr lang="en-US" sz="2700">
                <a:solidFill>
                  <a:srgbClr val="CCCCCC"/>
                </a:solidFill>
                <a:latin typeface="Arial" charset="0"/>
              </a:rPr>
              <a:t>Now: Wikipedia now has more 17m articles. The site now has an army of 91,000 active contributors.</a:t>
            </a:r>
            <a:br>
              <a:rPr lang="en-US" sz="2700">
                <a:solidFill>
                  <a:srgbClr val="CCCCCC"/>
                </a:solidFill>
                <a:latin typeface="Arial" charset="0"/>
              </a:rPr>
            </a:br>
            <a:r>
              <a:rPr lang="en-US" sz="2700">
                <a:solidFill>
                  <a:srgbClr val="CCCCCC"/>
                </a:solidFill>
                <a:latin typeface="Arial" charset="0"/>
              </a:rPr>
              <a:t/>
            </a:r>
            <a:br>
              <a:rPr lang="en-US" sz="2700">
                <a:solidFill>
                  <a:srgbClr val="CCCCCC"/>
                </a:solidFill>
                <a:latin typeface="Arial" charset="0"/>
              </a:rPr>
            </a:br>
            <a:r>
              <a:rPr lang="en-US" sz="2700">
                <a:solidFill>
                  <a:srgbClr val="CCCCCC"/>
                </a:solidFill>
                <a:latin typeface="Arial" charset="0"/>
              </a:rPr>
              <a:t>Then: 65m users access Facebook through mobile devices.</a:t>
            </a:r>
            <a:br>
              <a:rPr lang="en-US" sz="2700">
                <a:solidFill>
                  <a:srgbClr val="CCCCCC"/>
                </a:solidFill>
                <a:latin typeface="Arial" charset="0"/>
              </a:rPr>
            </a:br>
            <a:r>
              <a:rPr lang="en-US" sz="2700">
                <a:solidFill>
                  <a:srgbClr val="CCCCCC"/>
                </a:solidFill>
                <a:latin typeface="Arial" charset="0"/>
              </a:rPr>
              <a:t>Now: It may well be the year of mobile... For Facebook. Users accessing the site through mobile devices now tops 200m - an enormous 200% increase in around a twelve-month period.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25600" y="203200"/>
            <a:ext cx="5988050" cy="7164388"/>
          </a:xfrm>
          <a:prstGeom prst="rect">
            <a:avLst/>
          </a:prstGeom>
          <a:noFill/>
        </p:spPr>
      </p:pic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7766050" y="7010400"/>
            <a:ext cx="518795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lnSpc>
                <a:spcPct val="95000"/>
              </a:lnSpc>
            </a:pPr>
            <a:r>
              <a:rPr lang="en-US" sz="1600">
                <a:solidFill>
                  <a:srgbClr val="CCCCCC"/>
                </a:solidFill>
                <a:latin typeface="Arial" charset="0"/>
              </a:rPr>
              <a:t>source: </a:t>
            </a:r>
            <a:r>
              <a:rPr lang="en-US" sz="1600" u="sng">
                <a:solidFill>
                  <a:srgbClr val="999999"/>
                </a:solidFill>
                <a:latin typeface="Arial" charset="0"/>
                <a:hlinkClick r:id="rId3"/>
              </a:rPr>
              <a:t>RoyalPingdom</a:t>
            </a:r>
            <a:endParaRPr lang="en-US" sz="1600" u="sng">
              <a:solidFill>
                <a:srgbClr val="999999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247650" y="304800"/>
            <a:ext cx="9664700" cy="914400"/>
          </a:xfrm>
        </p:spPr>
        <p:txBody>
          <a:bodyPr lIns="0" tIns="0" rIns="0" bIns="0" anchor="t"/>
          <a:lstStyle/>
          <a:p>
            <a:pPr algn="l">
              <a:lnSpc>
                <a:spcPct val="95000"/>
              </a:lnSpc>
            </a:pPr>
            <a:r>
              <a:rPr lang="en-US" sz="4300">
                <a:solidFill>
                  <a:srgbClr val="EEEEEE"/>
                </a:solidFill>
                <a:latin typeface="Arial" charset="0"/>
              </a:rPr>
              <a:t>a new web: from content to connections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828800"/>
            <a:ext cx="9664700" cy="5486400"/>
          </a:xfrm>
        </p:spPr>
        <p:txBody>
          <a:bodyPr lIns="0" tIns="0" rIns="0" bIns="0"/>
          <a:lstStyle/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>
                <a:solidFill>
                  <a:srgbClr val="CCCCCC"/>
                </a:solidFill>
                <a:latin typeface="Arial" charset="0"/>
              </a:rPr>
              <a:t>content / search =&gt; users/social networks:</a:t>
            </a:r>
            <a:endParaRPr lang="en-US"/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>
                <a:solidFill>
                  <a:srgbClr val="CCCCCC"/>
                </a:solidFill>
                <a:latin typeface="Arial" charset="0"/>
              </a:rPr>
              <a:t>not just what you know, but whom you know</a:t>
            </a:r>
            <a:endParaRPr lang="en-US"/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US" sz="2700">
              <a:solidFill>
                <a:srgbClr val="CCCCCC"/>
              </a:solidFill>
              <a:latin typeface="Arial" charset="0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>
                <a:solidFill>
                  <a:srgbClr val="CCCCCC"/>
                </a:solidFill>
                <a:latin typeface="Arial" charset="0"/>
              </a:rPr>
              <a:t>Google's +1</a:t>
            </a:r>
            <a:endParaRPr lang="en-US"/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US" sz="2700">
              <a:solidFill>
                <a:srgbClr val="CCCCCC"/>
              </a:solidFill>
              <a:latin typeface="Arial" charset="0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US" sz="2700">
              <a:solidFill>
                <a:srgbClr val="CCCCCC"/>
              </a:solidFill>
              <a:latin typeface="Arial" charset="0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US" sz="2700">
              <a:solidFill>
                <a:srgbClr val="CCCCCC"/>
              </a:solidFill>
              <a:latin typeface="Arial" charset="0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US" sz="2700">
              <a:solidFill>
                <a:srgbClr val="CCCCCC"/>
              </a:solidFill>
              <a:latin typeface="Arial" charset="0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>
                <a:solidFill>
                  <a:srgbClr val="CCCCCC"/>
                </a:solidFill>
                <a:latin typeface="Arial" charset="0"/>
              </a:rPr>
              <a:t>From divergence to convergence </a:t>
            </a:r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49600" y="2844800"/>
            <a:ext cx="4830763" cy="1874838"/>
          </a:xfrm>
          <a:prstGeom prst="rect">
            <a:avLst/>
          </a:prstGeom>
          <a:noFill/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94400" y="4964113"/>
            <a:ext cx="3948113" cy="25193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247650" y="304800"/>
            <a:ext cx="9664700" cy="914400"/>
          </a:xfrm>
        </p:spPr>
        <p:txBody>
          <a:bodyPr lIns="0" tIns="0" rIns="0" bIns="0" anchor="t"/>
          <a:lstStyle/>
          <a:p>
            <a:pPr algn="l">
              <a:lnSpc>
                <a:spcPct val="95000"/>
              </a:lnSpc>
            </a:pPr>
            <a:r>
              <a:rPr lang="en-US" sz="4300">
                <a:solidFill>
                  <a:srgbClr val="EEEEEE"/>
                </a:solidFill>
                <a:latin typeface="Arial" charset="0"/>
              </a:rPr>
              <a:t>2. social networks and the arab spring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46050" y="1117600"/>
            <a:ext cx="9663113" cy="7008813"/>
          </a:xfrm>
        </p:spPr>
        <p:txBody>
          <a:bodyPr lIns="0" tIns="0" rIns="0" bIns="0"/>
          <a:lstStyle/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>
                <a:solidFill>
                  <a:srgbClr val="CCCCCC"/>
                </a:solidFill>
                <a:latin typeface="Arial" charset="0"/>
              </a:rPr>
              <a:t>sparks and powder kegs</a:t>
            </a:r>
            <a:endParaRPr lang="en-US"/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US" sz="2700">
              <a:solidFill>
                <a:srgbClr val="CCCCCC"/>
              </a:solidFill>
              <a:latin typeface="Arial" charset="0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>
                <a:solidFill>
                  <a:srgbClr val="FF9900"/>
                </a:solidFill>
                <a:latin typeface="Arial" charset="0"/>
              </a:rPr>
              <a:t>a. new communication ecosystem</a:t>
            </a:r>
            <a:endParaRPr lang="en-US"/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>
                <a:solidFill>
                  <a:srgbClr val="CCCCCC"/>
                </a:solidFill>
                <a:latin typeface="Arial" charset="0"/>
              </a:rPr>
              <a:t>"The combination of Google, Twitter, Facebook and Al Jazeera in the hands of a new generation of youth armed with cell phones broke social shackles" (</a:t>
            </a:r>
            <a:r>
              <a:rPr lang="en-US" sz="2700" u="sng">
                <a:solidFill>
                  <a:srgbClr val="999999"/>
                </a:solidFill>
                <a:latin typeface="Arial" charset="0"/>
                <a:hlinkClick r:id="rId2"/>
              </a:rPr>
              <a:t>Antoní Gutiérrez-Rubí</a:t>
            </a:r>
            <a:r>
              <a:rPr lang="en-US" sz="2700">
                <a:solidFill>
                  <a:srgbClr val="CCCCCC"/>
                </a:solidFill>
                <a:latin typeface="Arial" charset="0"/>
              </a:rPr>
              <a:t>)</a:t>
            </a:r>
            <a:endParaRPr lang="en-US"/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US" sz="2700">
              <a:solidFill>
                <a:srgbClr val="CCCCCC"/>
              </a:solidFill>
              <a:latin typeface="Arial" charset="0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>
                <a:solidFill>
                  <a:srgbClr val="CCCCCC"/>
                </a:solidFill>
                <a:latin typeface="Arial" charset="0"/>
              </a:rPr>
              <a:t>Feb2011: 5 million Egyptians (out of 80m) have a facebook acct., 77% have a mobile, 21% internet penetration</a:t>
            </a:r>
            <a:endParaRPr lang="en-US"/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US" sz="2700">
              <a:solidFill>
                <a:srgbClr val="CCCCCC"/>
              </a:solidFill>
              <a:latin typeface="Arial" charset="0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>
                <a:solidFill>
                  <a:srgbClr val="FF9900"/>
                </a:solidFill>
                <a:latin typeface="Arial" charset="0"/>
              </a:rPr>
              <a:t>b. spark:</a:t>
            </a:r>
            <a:r>
              <a:rPr lang="en-US" sz="2700">
                <a:solidFill>
                  <a:srgbClr val="CCCCCC"/>
                </a:solidFill>
                <a:latin typeface="Arial" charset="0"/>
              </a:rPr>
              <a:t> Mohamed Buazizi - broadcast by Al Jazeera, retransmitted by social nets</a:t>
            </a:r>
            <a:endParaRPr lang="en-US"/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US" sz="2700">
              <a:solidFill>
                <a:srgbClr val="CCCCCC"/>
              </a:solidFill>
              <a:latin typeface="Arial" charset="0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>
                <a:solidFill>
                  <a:srgbClr val="FF9900"/>
                </a:solidFill>
                <a:latin typeface="Arial" charset="0"/>
              </a:rPr>
              <a:t>c. the spirit of revolution: </a:t>
            </a:r>
            <a:r>
              <a:rPr lang="en-US" sz="2700">
                <a:solidFill>
                  <a:srgbClr val="CCCCCC"/>
                </a:solidFill>
                <a:latin typeface="Arial" charset="0"/>
              </a:rPr>
              <a:t>microblogging has its own narrative capability to transmit emotions</a:t>
            </a:r>
            <a:br>
              <a:rPr lang="en-US" sz="2700">
                <a:solidFill>
                  <a:srgbClr val="CCCCCC"/>
                </a:solidFill>
                <a:latin typeface="Arial" charset="0"/>
              </a:rPr>
            </a:br>
            <a:r>
              <a:rPr lang="en-US" sz="2700">
                <a:solidFill>
                  <a:srgbClr val="CCCCCC"/>
                </a:solidFill>
                <a:latin typeface="Arial" charset="0"/>
              </a:rPr>
              <a:t>+ collective awareness</a:t>
            </a:r>
            <a:endParaRPr lang="en-US"/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US" sz="2700">
              <a:solidFill>
                <a:srgbClr val="CCCCCC"/>
              </a:solidFill>
              <a:latin typeface="Arial" charset="0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US" sz="2700">
              <a:solidFill>
                <a:srgbClr val="CCCCCC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247650" y="304800"/>
            <a:ext cx="9664700" cy="914400"/>
          </a:xfrm>
        </p:spPr>
        <p:txBody>
          <a:bodyPr lIns="0" tIns="0" rIns="0" bIns="0" anchor="t"/>
          <a:lstStyle/>
          <a:p>
            <a:pPr algn="l">
              <a:lnSpc>
                <a:spcPct val="95000"/>
              </a:lnSpc>
            </a:pPr>
            <a:r>
              <a:rPr lang="en-US" sz="4300">
                <a:solidFill>
                  <a:srgbClr val="EEEEEE"/>
                </a:solidFill>
                <a:latin typeface="Arial" charset="0"/>
              </a:rPr>
              <a:t>3. limits and dangers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320800"/>
            <a:ext cx="9663113" cy="5646738"/>
          </a:xfrm>
        </p:spPr>
        <p:txBody>
          <a:bodyPr lIns="0" tIns="0" rIns="0" bIns="0"/>
          <a:lstStyle/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>
                <a:solidFill>
                  <a:srgbClr val="CCCCCC"/>
                </a:solidFill>
                <a:latin typeface="Arial" charset="0"/>
              </a:rPr>
              <a:t>a. limited penetration - internet, mobiles, facebook not universal</a:t>
            </a:r>
            <a:endParaRPr lang="en-US"/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>
                <a:solidFill>
                  <a:srgbClr val="CCCCCC"/>
                </a:solidFill>
                <a:latin typeface="Arial" charset="0"/>
              </a:rPr>
              <a:t>BUT high penetration among urban youth + Al Jazeera audience</a:t>
            </a:r>
            <a:endParaRPr lang="en-US"/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US" sz="2700">
              <a:solidFill>
                <a:srgbClr val="CCCCCC"/>
              </a:solidFill>
              <a:latin typeface="Arial" charset="0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>
                <a:solidFill>
                  <a:srgbClr val="CCCCCC"/>
                </a:solidFill>
                <a:latin typeface="Arial" charset="0"/>
              </a:rPr>
              <a:t>b. there have been revolutions without ICTs...</a:t>
            </a:r>
            <a:endParaRPr lang="en-US"/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US" sz="2700">
              <a:solidFill>
                <a:srgbClr val="CCCCCC"/>
              </a:solidFill>
              <a:latin typeface="Arial" charset="0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>
                <a:solidFill>
                  <a:srgbClr val="CCCCCC"/>
                </a:solidFill>
                <a:latin typeface="Arial" charset="0"/>
              </a:rPr>
              <a:t>c. reliability? government shutdowns</a:t>
            </a:r>
            <a:endParaRPr lang="en-US"/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US" sz="2700">
              <a:solidFill>
                <a:srgbClr val="CCCCCC"/>
              </a:solidFill>
              <a:latin typeface="Arial" charset="0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>
                <a:solidFill>
                  <a:srgbClr val="CCCCCC"/>
                </a:solidFill>
                <a:latin typeface="Arial" charset="0"/>
              </a:rPr>
              <a:t>d. networks effective against hierarchies (Tunisia, Egypt). less against tribes? (Libya, Yemen)</a:t>
            </a:r>
            <a:endParaRPr lang="en-US"/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US" sz="2700">
              <a:solidFill>
                <a:srgbClr val="CCCCCC"/>
              </a:solidFill>
              <a:latin typeface="Arial" charset="0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>
                <a:solidFill>
                  <a:srgbClr val="CCCCCC"/>
                </a:solidFill>
                <a:latin typeface="Arial" charset="0"/>
              </a:rPr>
              <a:t>e. social networks can also be used against dissidents</a:t>
            </a:r>
            <a:br>
              <a:rPr lang="en-US" sz="2700">
                <a:solidFill>
                  <a:srgbClr val="CCCCCC"/>
                </a:solidFill>
                <a:latin typeface="Arial" charset="0"/>
              </a:rPr>
            </a:br>
            <a:r>
              <a:rPr lang="en-US" sz="2700">
                <a:solidFill>
                  <a:srgbClr val="CCCCCC"/>
                </a:solidFill>
                <a:latin typeface="Arial" charset="0"/>
              </a:rPr>
              <a:t>   </a:t>
            </a:r>
            <a:r>
              <a:rPr lang="en-US" sz="2700" u="sng">
                <a:solidFill>
                  <a:srgbClr val="999999"/>
                </a:solidFill>
                <a:latin typeface="Arial" charset="0"/>
                <a:hlinkClick r:id="rId2"/>
              </a:rPr>
              <a:t>facebook intel</a:t>
            </a:r>
            <a:endParaRPr lang="en-US"/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US" sz="2700">
              <a:solidFill>
                <a:srgbClr val="CCCCCC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247650" y="304800"/>
            <a:ext cx="9664700" cy="914400"/>
          </a:xfrm>
        </p:spPr>
        <p:txBody>
          <a:bodyPr lIns="0" tIns="0" rIns="0" bIns="0" anchor="t"/>
          <a:lstStyle/>
          <a:p>
            <a:pPr algn="l">
              <a:lnSpc>
                <a:spcPct val="95000"/>
              </a:lnSpc>
            </a:pPr>
            <a:r>
              <a:rPr lang="en-US" sz="4300">
                <a:solidFill>
                  <a:srgbClr val="EEEEEE"/>
                </a:solidFill>
                <a:latin typeface="Arial" charset="0"/>
              </a:rPr>
              <a:t>4. power and social networks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828800"/>
            <a:ext cx="9664700" cy="5486400"/>
          </a:xfrm>
        </p:spPr>
        <p:txBody>
          <a:bodyPr lIns="0" tIns="0" rIns="0" bIns="0"/>
          <a:lstStyle/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US" sz="2700">
              <a:solidFill>
                <a:srgbClr val="CCCCCC"/>
              </a:solidFill>
              <a:latin typeface="Arial" charset="0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 i="1">
                <a:solidFill>
                  <a:srgbClr val="CCCCCC"/>
                </a:solidFill>
                <a:latin typeface="Arial" charset="0"/>
              </a:rPr>
              <a:t>overthrowing is different from governing and rebuilding...</a:t>
            </a:r>
            <a:endParaRPr lang="en-US"/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US" sz="2700" i="1">
              <a:solidFill>
                <a:srgbClr val="CCCCCC"/>
              </a:solidFill>
              <a:latin typeface="Arial" charset="0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 i="1">
                <a:solidFill>
                  <a:srgbClr val="CCCCCC"/>
                </a:solidFill>
                <a:latin typeface="Arial" charset="0"/>
              </a:rPr>
              <a:t>what type of regime could emerge from struggles led by leader-less network organizations?</a:t>
            </a:r>
            <a:endParaRPr lang="en-US"/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US" sz="2700" i="1">
              <a:solidFill>
                <a:srgbClr val="CCCCCC"/>
              </a:solidFill>
              <a:latin typeface="Arial" charset="0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 i="1">
                <a:solidFill>
                  <a:srgbClr val="CCCCCC"/>
                </a:solidFill>
                <a:latin typeface="Arial" charset="0"/>
              </a:rPr>
              <a:t>how can power be taken?</a:t>
            </a:r>
            <a:endParaRPr lang="en-US"/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US" sz="2700" i="1">
              <a:solidFill>
                <a:srgbClr val="CCCCCC"/>
              </a:solidFill>
              <a:latin typeface="Arial" charset="0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 i="1">
                <a:solidFill>
                  <a:srgbClr val="CCCCCC"/>
                </a:solidFill>
                <a:latin typeface="Arial" charset="0"/>
              </a:rPr>
              <a:t>the "adrenalin paradox"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88"/>
            <a:ext cx="10372725" cy="7653337"/>
          </a:xfrm>
          <a:prstGeom prst="rect">
            <a:avLst/>
          </a:prstGeom>
          <a:noFill/>
        </p:spPr>
      </p:pic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5226050" y="6502400"/>
            <a:ext cx="3503613" cy="858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lnSpc>
                <a:spcPct val="95000"/>
              </a:lnSpc>
            </a:pPr>
            <a:r>
              <a:rPr lang="en-US" sz="2700">
                <a:solidFill>
                  <a:srgbClr val="FF0000"/>
                </a:solidFill>
                <a:latin typeface="Arial" charset="0"/>
              </a:rPr>
              <a:t>flickr </a:t>
            </a:r>
            <a:r>
              <a:rPr lang="en-US" sz="2700">
                <a:solidFill>
                  <a:srgbClr val="FFFFFF"/>
                </a:solidFill>
                <a:latin typeface="Arial" charset="0"/>
              </a:rPr>
              <a:t>and</a:t>
            </a:r>
            <a:r>
              <a:rPr lang="en-US" sz="2700">
                <a:solidFill>
                  <a:srgbClr val="FF0000"/>
                </a:solidFill>
                <a:latin typeface="Arial" charset="0"/>
              </a:rPr>
              <a:t> </a:t>
            </a:r>
            <a:r>
              <a:rPr lang="en-US" sz="2700">
                <a:solidFill>
                  <a:srgbClr val="00FFFF"/>
                </a:solidFill>
                <a:latin typeface="Arial" charset="0"/>
              </a:rPr>
              <a:t>tweets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615</TotalTime>
  <Words>346</Words>
  <Application>Microsoft Office PowerPoint</Application>
  <PresentationFormat>Custom</PresentationFormat>
  <Paragraphs>60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Times New Roman</vt:lpstr>
      <vt:lpstr>Arial</vt:lpstr>
      <vt:lpstr>Default Design</vt:lpstr>
      <vt:lpstr>The Social Network Revolution</vt:lpstr>
      <vt:lpstr>1. massive growth, a new social web in one year (e.Consultancy):</vt:lpstr>
      <vt:lpstr>Slide 3</vt:lpstr>
      <vt:lpstr>Slide 4</vt:lpstr>
      <vt:lpstr>a new web: from content to connections</vt:lpstr>
      <vt:lpstr>2. social networks and the arab spring</vt:lpstr>
      <vt:lpstr>3. limits and dangers</vt:lpstr>
      <vt:lpstr>4. power and social networks</vt:lpstr>
      <vt:lpstr>Slide 9</vt:lpstr>
      <vt:lpstr>Slide 10</vt:lpstr>
      <vt:lpstr>synthesizing, measuring, etc.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</dc:creator>
  <cp:lastModifiedBy>priley</cp:lastModifiedBy>
  <cp:revision>1</cp:revision>
  <dcterms:created xsi:type="dcterms:W3CDTF">2004-05-06T09:28:21Z</dcterms:created>
  <dcterms:modified xsi:type="dcterms:W3CDTF">2011-07-23T02:52:42Z</dcterms:modified>
</cp:coreProperties>
</file>