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6"/>
  </p:notesMasterIdLst>
  <p:handoutMasterIdLst>
    <p:handoutMasterId r:id="rId27"/>
  </p:handoutMasterIdLst>
  <p:sldIdLst>
    <p:sldId id="703" r:id="rId2"/>
    <p:sldId id="792" r:id="rId3"/>
    <p:sldId id="799" r:id="rId4"/>
    <p:sldId id="800" r:id="rId5"/>
    <p:sldId id="793" r:id="rId6"/>
    <p:sldId id="776" r:id="rId7"/>
    <p:sldId id="777" r:id="rId8"/>
    <p:sldId id="778" r:id="rId9"/>
    <p:sldId id="782" r:id="rId10"/>
    <p:sldId id="790" r:id="rId11"/>
    <p:sldId id="780" r:id="rId12"/>
    <p:sldId id="784" r:id="rId13"/>
    <p:sldId id="785" r:id="rId14"/>
    <p:sldId id="787" r:id="rId15"/>
    <p:sldId id="781" r:id="rId16"/>
    <p:sldId id="789" r:id="rId17"/>
    <p:sldId id="791" r:id="rId18"/>
    <p:sldId id="794" r:id="rId19"/>
    <p:sldId id="802" r:id="rId20"/>
    <p:sldId id="801" r:id="rId21"/>
    <p:sldId id="795" r:id="rId22"/>
    <p:sldId id="796" r:id="rId23"/>
    <p:sldId id="797" r:id="rId24"/>
    <p:sldId id="798" r:id="rId2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5B20"/>
    <a:srgbClr val="003366"/>
    <a:srgbClr val="0B155B"/>
    <a:srgbClr val="4A611C"/>
    <a:srgbClr val="DADACE"/>
    <a:srgbClr val="F9295B"/>
    <a:srgbClr val="E7E711"/>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5" autoAdjust="0"/>
    <p:restoredTop sz="94709" autoAdjust="0"/>
  </p:normalViewPr>
  <p:slideViewPr>
    <p:cSldViewPr>
      <p:cViewPr varScale="1">
        <p:scale>
          <a:sx n="46" d="100"/>
          <a:sy n="46" d="100"/>
        </p:scale>
        <p:origin x="-586" y="-82"/>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2136" y="-198"/>
      </p:cViewPr>
      <p:guideLst>
        <p:guide orient="horz" pos="2928"/>
        <p:guide pos="216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702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429" tIns="46215" rIns="92429" bIns="46215" numCol="1" anchor="t" anchorCtr="0" compatLnSpc="1">
            <a:prstTxWarp prst="textNoShape">
              <a:avLst/>
            </a:prstTxWarp>
          </a:bodyPr>
          <a:lstStyle>
            <a:lvl1pPr defTabSz="923925">
              <a:defRPr sz="1100">
                <a:latin typeface="Times New Roman" pitchFamily="18" charset="0"/>
              </a:defRPr>
            </a:lvl1pPr>
          </a:lstStyle>
          <a:p>
            <a:pPr>
              <a:defRPr/>
            </a:pPr>
            <a:endParaRPr lang="en-US"/>
          </a:p>
        </p:txBody>
      </p:sp>
      <p:sp>
        <p:nvSpPr>
          <p:cNvPr id="257027"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2429" tIns="46215" rIns="92429" bIns="46215" numCol="1" anchor="t" anchorCtr="0" compatLnSpc="1">
            <a:prstTxWarp prst="textNoShape">
              <a:avLst/>
            </a:prstTxWarp>
          </a:bodyPr>
          <a:lstStyle>
            <a:lvl1pPr algn="r" defTabSz="923925">
              <a:defRPr sz="1100">
                <a:latin typeface="Times New Roman" pitchFamily="18" charset="0"/>
              </a:defRPr>
            </a:lvl1pPr>
          </a:lstStyle>
          <a:p>
            <a:pPr>
              <a:defRPr/>
            </a:pPr>
            <a:endParaRPr lang="en-US"/>
          </a:p>
        </p:txBody>
      </p:sp>
      <p:sp>
        <p:nvSpPr>
          <p:cNvPr id="257028"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2429" tIns="46215" rIns="92429" bIns="46215" numCol="1" anchor="b" anchorCtr="0" compatLnSpc="1">
            <a:prstTxWarp prst="textNoShape">
              <a:avLst/>
            </a:prstTxWarp>
          </a:bodyPr>
          <a:lstStyle>
            <a:lvl1pPr defTabSz="923925">
              <a:defRPr sz="1100">
                <a:latin typeface="Times New Roman" pitchFamily="18" charset="0"/>
              </a:defRPr>
            </a:lvl1pPr>
          </a:lstStyle>
          <a:p>
            <a:pPr>
              <a:defRPr/>
            </a:pPr>
            <a:endParaRPr lang="en-US"/>
          </a:p>
        </p:txBody>
      </p:sp>
      <p:sp>
        <p:nvSpPr>
          <p:cNvPr id="257029"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2429" tIns="46215" rIns="92429" bIns="46215" numCol="1" anchor="b" anchorCtr="0" compatLnSpc="1">
            <a:prstTxWarp prst="textNoShape">
              <a:avLst/>
            </a:prstTxWarp>
          </a:bodyPr>
          <a:lstStyle>
            <a:lvl1pPr algn="r" defTabSz="923925">
              <a:defRPr sz="1100">
                <a:latin typeface="Times New Roman" pitchFamily="18" charset="0"/>
              </a:defRPr>
            </a:lvl1pPr>
          </a:lstStyle>
          <a:p>
            <a:pPr>
              <a:defRPr/>
            </a:pPr>
            <a:fld id="{AAE344CC-FB45-4DC0-95D7-BD1DB71B52A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429" tIns="46215" rIns="92429" bIns="46215" numCol="1" anchor="t" anchorCtr="0" compatLnSpc="1">
            <a:prstTxWarp prst="textNoShape">
              <a:avLst/>
            </a:prstTxWarp>
          </a:bodyPr>
          <a:lstStyle>
            <a:lvl1pPr defTabSz="923925">
              <a:defRPr sz="1100">
                <a:latin typeface="Times New Roman" pitchFamily="18" charset="0"/>
              </a:defRPr>
            </a:lvl1pPr>
          </a:lstStyle>
          <a:p>
            <a:pPr>
              <a:defRPr/>
            </a:pPr>
            <a:endParaRPr lang="en-US"/>
          </a:p>
        </p:txBody>
      </p:sp>
      <p:sp>
        <p:nvSpPr>
          <p:cNvPr id="6147"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2429" tIns="46215" rIns="92429" bIns="46215" numCol="1" anchor="t" anchorCtr="0" compatLnSpc="1">
            <a:prstTxWarp prst="textNoShape">
              <a:avLst/>
            </a:prstTxWarp>
          </a:bodyPr>
          <a:lstStyle>
            <a:lvl1pPr algn="r" defTabSz="923925">
              <a:defRPr sz="11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06488" y="696913"/>
            <a:ext cx="4646612"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5988" y="4416425"/>
            <a:ext cx="5026025" cy="4183063"/>
          </a:xfrm>
          <a:prstGeom prst="rect">
            <a:avLst/>
          </a:prstGeom>
          <a:noFill/>
          <a:ln w="9525">
            <a:noFill/>
            <a:miter lim="800000"/>
            <a:headEnd/>
            <a:tailEnd/>
          </a:ln>
          <a:effectLst/>
        </p:spPr>
        <p:txBody>
          <a:bodyPr vert="horz" wrap="square" lIns="92429" tIns="46215" rIns="92429" bIns="4621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2429" tIns="46215" rIns="92429" bIns="46215" numCol="1" anchor="b" anchorCtr="0" compatLnSpc="1">
            <a:prstTxWarp prst="textNoShape">
              <a:avLst/>
            </a:prstTxWarp>
          </a:bodyPr>
          <a:lstStyle>
            <a:lvl1pPr defTabSz="923925">
              <a:defRPr sz="1100">
                <a:latin typeface="Times New Roman" pitchFamily="18" charset="0"/>
              </a:defRPr>
            </a:lvl1pPr>
          </a:lstStyle>
          <a:p>
            <a:pPr>
              <a:defRPr/>
            </a:pPr>
            <a:endParaRPr lang="en-US"/>
          </a:p>
        </p:txBody>
      </p:sp>
      <p:sp>
        <p:nvSpPr>
          <p:cNvPr id="6151"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2429" tIns="46215" rIns="92429" bIns="46215" numCol="1" anchor="b" anchorCtr="0" compatLnSpc="1">
            <a:prstTxWarp prst="textNoShape">
              <a:avLst/>
            </a:prstTxWarp>
          </a:bodyPr>
          <a:lstStyle>
            <a:lvl1pPr algn="r" defTabSz="923925">
              <a:defRPr sz="1100">
                <a:latin typeface="Times New Roman" pitchFamily="18" charset="0"/>
              </a:defRPr>
            </a:lvl1pPr>
          </a:lstStyle>
          <a:p>
            <a:pPr>
              <a:defRPr/>
            </a:pPr>
            <a:fld id="{F341152F-58FB-4954-9A7E-F2FEBF8E1F3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0C8160E-70F5-4654-8105-D6F7E5722DE5}" type="slidenum">
              <a:rPr lang="en-US" smtClean="0"/>
              <a:pPr/>
              <a:t>1</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02629DAA-39E0-4FF0-85B0-FFB3618C3C10}" type="slidenum">
              <a:rPr lang="en-US" smtClean="0"/>
              <a:pPr/>
              <a:t>20</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7282831-34AD-4D25-AD09-2C53F9B59B74}" type="slidenum">
              <a:rPr lang="en-US" smtClean="0"/>
              <a:pPr/>
              <a:t>21</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6A403B0-3BE8-4D10-8740-597BA45994BD}" type="slidenum">
              <a:rPr lang="en-US" smtClean="0"/>
              <a:pPr/>
              <a:t>22</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A1804581-F456-4113-9D72-0C839F8960B0}" type="slidenum">
              <a:rPr lang="en-US" smtClean="0"/>
              <a:pPr/>
              <a:t>23</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B5B55AA-3612-4826-9686-F708A9FE6A83}" type="slidenum">
              <a:rPr lang="en-US" smtClean="0"/>
              <a:pPr/>
              <a:t>24</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2518A123-4DFD-492B-BB60-F5A887474083}" type="slidenum">
              <a:rPr lang="en-US" smtClean="0"/>
              <a:pPr/>
              <a:t>2</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6200" y="8831263"/>
            <a:ext cx="2971800" cy="465137"/>
          </a:xfrm>
          <a:prstGeom prst="rect">
            <a:avLst/>
          </a:prstGeom>
          <a:noFill/>
          <a:ln w="9525">
            <a:noFill/>
            <a:miter lim="800000"/>
            <a:headEnd/>
            <a:tailEnd/>
          </a:ln>
        </p:spPr>
        <p:txBody>
          <a:bodyPr lIns="93159" tIns="46580" rIns="93159" bIns="46580" anchor="b"/>
          <a:lstStyle/>
          <a:p>
            <a:pPr algn="r" defTabSz="930275"/>
            <a:fld id="{EEB34E80-536F-4F2E-983C-D1AC0DE6B911}" type="slidenum">
              <a:rPr lang="en-US" sz="1100">
                <a:latin typeface="Times New Roman" pitchFamily="18" charset="0"/>
              </a:rPr>
              <a:pPr algn="r" defTabSz="930275"/>
              <a:t>3</a:t>
            </a:fld>
            <a:endParaRPr lang="en-US" sz="1100">
              <a:latin typeface="Times New Roman" pitchFamily="18" charset="0"/>
            </a:endParaRPr>
          </a:p>
        </p:txBody>
      </p:sp>
      <p:sp>
        <p:nvSpPr>
          <p:cNvPr id="30723" name="Rectangle 2"/>
          <p:cNvSpPr>
            <a:spLocks noGrp="1" noRot="1" noChangeAspect="1" noChangeArrowheads="1" noTextEdit="1"/>
          </p:cNvSpPr>
          <p:nvPr>
            <p:ph type="sldImg"/>
          </p:nvPr>
        </p:nvSpPr>
        <p:spPr>
          <a:xfrm>
            <a:off x="1104900" y="696913"/>
            <a:ext cx="4646613" cy="3486150"/>
          </a:xfrm>
          <a:ln/>
        </p:spPr>
      </p:sp>
      <p:sp>
        <p:nvSpPr>
          <p:cNvPr id="307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886200" y="8831263"/>
            <a:ext cx="2971800" cy="465137"/>
          </a:xfrm>
          <a:prstGeom prst="rect">
            <a:avLst/>
          </a:prstGeom>
          <a:noFill/>
          <a:ln w="9525">
            <a:noFill/>
            <a:miter lim="800000"/>
            <a:headEnd/>
            <a:tailEnd/>
          </a:ln>
        </p:spPr>
        <p:txBody>
          <a:bodyPr lIns="93159" tIns="46580" rIns="93159" bIns="46580" anchor="b"/>
          <a:lstStyle/>
          <a:p>
            <a:pPr algn="r" defTabSz="930275"/>
            <a:fld id="{E735FD87-9018-4DB6-A6A4-F238CD6CAFE0}" type="slidenum">
              <a:rPr lang="en-US" sz="1100">
                <a:latin typeface="Times New Roman" pitchFamily="18" charset="0"/>
              </a:rPr>
              <a:pPr algn="r" defTabSz="930275"/>
              <a:t>4</a:t>
            </a:fld>
            <a:endParaRPr lang="en-US" sz="1100">
              <a:latin typeface="Times New Roman" pitchFamily="18" charset="0"/>
            </a:endParaRPr>
          </a:p>
        </p:txBody>
      </p:sp>
      <p:sp>
        <p:nvSpPr>
          <p:cNvPr id="31747" name="Rectangle 2"/>
          <p:cNvSpPr>
            <a:spLocks noGrp="1" noRot="1" noChangeAspect="1" noChangeArrowheads="1" noTextEdit="1"/>
          </p:cNvSpPr>
          <p:nvPr>
            <p:ph type="sldImg"/>
          </p:nvPr>
        </p:nvSpPr>
        <p:spPr>
          <a:xfrm>
            <a:off x="1104900" y="696913"/>
            <a:ext cx="4646613" cy="3486150"/>
          </a:xfrm>
          <a:ln/>
        </p:spPr>
      </p:sp>
      <p:sp>
        <p:nvSpPr>
          <p:cNvPr id="317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455659B-114A-405B-A82C-ACF2BBB10D9B}" type="slidenum">
              <a:rPr lang="en-US" smtClean="0"/>
              <a:pPr/>
              <a:t>5</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E59DA183-4E22-4736-95D0-CF2D9E6B6871}"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z="1000" smtClean="0">
              <a:ea typeface="MS PGothic" pitchFamily="34" charset="-128"/>
            </a:endParaRPr>
          </a:p>
        </p:txBody>
      </p:sp>
      <p:sp>
        <p:nvSpPr>
          <p:cNvPr id="34820" name="Slide Number Placeholder 3"/>
          <p:cNvSpPr>
            <a:spLocks noGrp="1"/>
          </p:cNvSpPr>
          <p:nvPr>
            <p:ph type="sldNum" sz="quarter" idx="5"/>
          </p:nvPr>
        </p:nvSpPr>
        <p:spPr>
          <a:noFill/>
        </p:spPr>
        <p:txBody>
          <a:bodyPr/>
          <a:lstStyle/>
          <a:p>
            <a:fld id="{D7B6E3A8-E020-4902-8542-AC5E638782F6}" type="slidenum">
              <a:rPr lang="en-US" smtClean="0">
                <a:ea typeface="MS PGothic" pitchFamily="34" charset="-128"/>
              </a:rPr>
              <a:pPr/>
              <a:t>14</a:t>
            </a:fld>
            <a:endParaRPr lang="en-US" smtClean="0">
              <a:ea typeface="MS PGothic"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6200" y="8831263"/>
            <a:ext cx="2971800" cy="465137"/>
          </a:xfrm>
          <a:prstGeom prst="rect">
            <a:avLst/>
          </a:prstGeom>
          <a:noFill/>
          <a:ln w="9525">
            <a:noFill/>
            <a:miter lim="800000"/>
            <a:headEnd/>
            <a:tailEnd/>
          </a:ln>
        </p:spPr>
        <p:txBody>
          <a:bodyPr lIns="92429" tIns="46215" rIns="92429" bIns="46215" anchor="b"/>
          <a:lstStyle/>
          <a:p>
            <a:pPr algn="r" defTabSz="923925"/>
            <a:fld id="{71FCD537-23EF-4991-A874-CDABAA48644E}" type="slidenum">
              <a:rPr lang="en-US" sz="1100">
                <a:latin typeface="Times New Roman" pitchFamily="18" charset="0"/>
              </a:rPr>
              <a:pPr algn="r" defTabSz="923925"/>
              <a:t>15</a:t>
            </a:fld>
            <a:endParaRPr lang="en-US" sz="1100">
              <a:latin typeface="Times New Roman"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lnSpc>
                <a:spcPct val="90000"/>
              </a:lnSpc>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B105832-7EBA-495B-AA34-E3F26E0B7FF5}" type="slidenum">
              <a:rPr lang="en-US" smtClean="0"/>
              <a:pPr/>
              <a:t>18</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ext Box 7"/>
          <p:cNvSpPr txBox="1">
            <a:spLocks noChangeArrowheads="1"/>
          </p:cNvSpPr>
          <p:nvPr userDrawn="1"/>
        </p:nvSpPr>
        <p:spPr bwMode="auto">
          <a:xfrm>
            <a:off x="1447800" y="1295400"/>
            <a:ext cx="2667000" cy="366713"/>
          </a:xfrm>
          <a:prstGeom prst="rect">
            <a:avLst/>
          </a:prstGeom>
          <a:noFill/>
          <a:ln w="12700" cap="sq">
            <a:noFill/>
            <a:miter lim="800000"/>
            <a:headEnd type="none" w="sm" len="sm"/>
            <a:tailEnd type="none" w="sm" len="sm"/>
          </a:ln>
          <a:effectLst/>
        </p:spPr>
        <p:txBody>
          <a:bodyPr>
            <a:spAutoFit/>
          </a:bodyPr>
          <a:lstStyle/>
          <a:p>
            <a:pPr>
              <a:spcBef>
                <a:spcPct val="50000"/>
              </a:spcBef>
              <a:defRPr/>
            </a:pPr>
            <a:endParaRPr lang="en-US"/>
          </a:p>
        </p:txBody>
      </p:sp>
      <p:sp>
        <p:nvSpPr>
          <p:cNvPr id="3" name="Text Box 9"/>
          <p:cNvSpPr txBox="1">
            <a:spLocks noChangeArrowheads="1"/>
          </p:cNvSpPr>
          <p:nvPr userDrawn="1"/>
        </p:nvSpPr>
        <p:spPr bwMode="auto">
          <a:xfrm>
            <a:off x="685800" y="2514600"/>
            <a:ext cx="7772400" cy="366713"/>
          </a:xfrm>
          <a:prstGeom prst="rect">
            <a:avLst/>
          </a:prstGeom>
          <a:noFill/>
          <a:ln w="12700" cap="sq">
            <a:noFill/>
            <a:miter lim="800000"/>
            <a:headEnd type="none" w="sm" len="sm"/>
            <a:tailEnd type="none" w="sm" len="sm"/>
          </a:ln>
          <a:effectLst/>
        </p:spPr>
        <p:txBody>
          <a:bodyPr>
            <a:spAutoFit/>
          </a:bodyPr>
          <a:lstStyle/>
          <a:p>
            <a:pPr>
              <a:spcBef>
                <a:spcPct val="50000"/>
              </a:spcBef>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447800"/>
            <a:ext cx="1943100" cy="464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447800"/>
            <a:ext cx="5676900" cy="464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819400"/>
            <a:ext cx="3810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819400"/>
            <a:ext cx="3810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12"/>
          <p:cNvSpPr>
            <a:spLocks noGrp="1" noChangeArrowheads="1"/>
          </p:cNvSpPr>
          <p:nvPr>
            <p:ph type="title"/>
          </p:nvPr>
        </p:nvSpPr>
        <p:spPr bwMode="auto">
          <a:xfrm>
            <a:off x="685800" y="1447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13"/>
          <p:cNvSpPr>
            <a:spLocks noGrp="1" noChangeArrowheads="1"/>
          </p:cNvSpPr>
          <p:nvPr>
            <p:ph type="body" idx="1"/>
          </p:nvPr>
        </p:nvSpPr>
        <p:spPr bwMode="auto">
          <a:xfrm>
            <a:off x="685800" y="2819400"/>
            <a:ext cx="7772400" cy="3276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80"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0" fontAlgn="base" hangingPunct="0">
        <a:spcBef>
          <a:spcPct val="0"/>
        </a:spcBef>
        <a:spcAft>
          <a:spcPct val="0"/>
        </a:spcAft>
        <a:defRPr sz="3000" b="1">
          <a:solidFill>
            <a:schemeClr val="bg2"/>
          </a:solidFill>
          <a:latin typeface="+mj-lt"/>
          <a:ea typeface="+mj-ea"/>
          <a:cs typeface="+mj-cs"/>
        </a:defRPr>
      </a:lvl1pPr>
      <a:lvl2pPr algn="ctr" rtl="0" eaLnBrk="0" fontAlgn="base" hangingPunct="0">
        <a:spcBef>
          <a:spcPct val="0"/>
        </a:spcBef>
        <a:spcAft>
          <a:spcPct val="0"/>
        </a:spcAft>
        <a:defRPr sz="3000" b="1">
          <a:solidFill>
            <a:schemeClr val="bg2"/>
          </a:solidFill>
          <a:latin typeface="Arial" charset="0"/>
        </a:defRPr>
      </a:lvl2pPr>
      <a:lvl3pPr algn="ctr" rtl="0" eaLnBrk="0" fontAlgn="base" hangingPunct="0">
        <a:spcBef>
          <a:spcPct val="0"/>
        </a:spcBef>
        <a:spcAft>
          <a:spcPct val="0"/>
        </a:spcAft>
        <a:defRPr sz="3000" b="1">
          <a:solidFill>
            <a:schemeClr val="bg2"/>
          </a:solidFill>
          <a:latin typeface="Arial" charset="0"/>
        </a:defRPr>
      </a:lvl3pPr>
      <a:lvl4pPr algn="ctr" rtl="0" eaLnBrk="0" fontAlgn="base" hangingPunct="0">
        <a:spcBef>
          <a:spcPct val="0"/>
        </a:spcBef>
        <a:spcAft>
          <a:spcPct val="0"/>
        </a:spcAft>
        <a:defRPr sz="3000" b="1">
          <a:solidFill>
            <a:schemeClr val="bg2"/>
          </a:solidFill>
          <a:latin typeface="Arial" charset="0"/>
        </a:defRPr>
      </a:lvl4pPr>
      <a:lvl5pPr algn="ctr" rtl="0" eaLnBrk="0" fontAlgn="base" hangingPunct="0">
        <a:spcBef>
          <a:spcPct val="0"/>
        </a:spcBef>
        <a:spcAft>
          <a:spcPct val="0"/>
        </a:spcAft>
        <a:defRPr sz="3000" b="1">
          <a:solidFill>
            <a:schemeClr val="bg2"/>
          </a:solidFill>
          <a:latin typeface="Arial" charset="0"/>
        </a:defRPr>
      </a:lvl5pPr>
      <a:lvl6pPr marL="457200" algn="ctr" rtl="0" fontAlgn="base">
        <a:spcBef>
          <a:spcPct val="0"/>
        </a:spcBef>
        <a:spcAft>
          <a:spcPct val="0"/>
        </a:spcAft>
        <a:defRPr sz="3000" b="1">
          <a:solidFill>
            <a:schemeClr val="bg2"/>
          </a:solidFill>
          <a:latin typeface="Arial" charset="0"/>
        </a:defRPr>
      </a:lvl6pPr>
      <a:lvl7pPr marL="914400" algn="ctr" rtl="0" fontAlgn="base">
        <a:spcBef>
          <a:spcPct val="0"/>
        </a:spcBef>
        <a:spcAft>
          <a:spcPct val="0"/>
        </a:spcAft>
        <a:defRPr sz="3000" b="1">
          <a:solidFill>
            <a:schemeClr val="bg2"/>
          </a:solidFill>
          <a:latin typeface="Arial" charset="0"/>
        </a:defRPr>
      </a:lvl7pPr>
      <a:lvl8pPr marL="1371600" algn="ctr" rtl="0" fontAlgn="base">
        <a:spcBef>
          <a:spcPct val="0"/>
        </a:spcBef>
        <a:spcAft>
          <a:spcPct val="0"/>
        </a:spcAft>
        <a:defRPr sz="3000" b="1">
          <a:solidFill>
            <a:schemeClr val="bg2"/>
          </a:solidFill>
          <a:latin typeface="Arial" charset="0"/>
        </a:defRPr>
      </a:lvl8pPr>
      <a:lvl9pPr marL="1828800" algn="ctr" rtl="0" fontAlgn="base">
        <a:spcBef>
          <a:spcPct val="0"/>
        </a:spcBef>
        <a:spcAft>
          <a:spcPct val="0"/>
        </a:spcAft>
        <a:defRPr sz="3000" b="1">
          <a:solidFill>
            <a:schemeClr val="bg2"/>
          </a:solidFill>
          <a:latin typeface="Arial" charset="0"/>
        </a:defRPr>
      </a:lvl9pPr>
    </p:titleStyle>
    <p:bodyStyle>
      <a:lvl1pPr marL="342900" indent="-342900" algn="l" rtl="0" eaLnBrk="0" fontAlgn="base" hangingPunct="0">
        <a:spcBef>
          <a:spcPct val="20000"/>
        </a:spcBef>
        <a:spcAft>
          <a:spcPct val="0"/>
        </a:spcAft>
        <a:buClr>
          <a:schemeClr val="tx1"/>
        </a:buClr>
        <a:buFont typeface="Times" pitchFamily="-28" charset="0"/>
        <a:buChar char="•"/>
        <a:defRPr sz="1200" b="1">
          <a:solidFill>
            <a:schemeClr val="bg2"/>
          </a:solidFill>
          <a:latin typeface="+mn-lt"/>
          <a:ea typeface="+mn-ea"/>
          <a:cs typeface="+mn-cs"/>
        </a:defRPr>
      </a:lvl1pPr>
      <a:lvl2pPr marL="742950" indent="-285750" algn="l" rtl="0" eaLnBrk="0" fontAlgn="base" hangingPunct="0">
        <a:spcBef>
          <a:spcPct val="20000"/>
        </a:spcBef>
        <a:spcAft>
          <a:spcPct val="0"/>
        </a:spcAft>
        <a:buClr>
          <a:schemeClr val="tx1"/>
        </a:buClr>
        <a:buFont typeface="Times" pitchFamily="-28" charset="0"/>
        <a:buChar char="•"/>
        <a:defRPr sz="1200">
          <a:solidFill>
            <a:schemeClr val="bg2"/>
          </a:solidFill>
          <a:latin typeface="+mn-lt"/>
        </a:defRPr>
      </a:lvl2pPr>
      <a:lvl3pPr marL="1143000" indent="-228600" algn="l" rtl="0" eaLnBrk="0" fontAlgn="base" hangingPunct="0">
        <a:spcBef>
          <a:spcPct val="20000"/>
        </a:spcBef>
        <a:spcAft>
          <a:spcPct val="0"/>
        </a:spcAft>
        <a:buClr>
          <a:schemeClr val="tx1"/>
        </a:buClr>
        <a:buFont typeface="Times" pitchFamily="-28" charset="0"/>
        <a:buChar char="•"/>
        <a:defRPr sz="1200">
          <a:solidFill>
            <a:schemeClr val="bg2"/>
          </a:solidFill>
          <a:latin typeface="+mn-lt"/>
        </a:defRPr>
      </a:lvl3pPr>
      <a:lvl4pPr marL="1600200" indent="-228600" algn="l" rtl="0" eaLnBrk="0" fontAlgn="base" hangingPunct="0">
        <a:spcBef>
          <a:spcPct val="20000"/>
        </a:spcBef>
        <a:spcAft>
          <a:spcPct val="0"/>
        </a:spcAft>
        <a:buClr>
          <a:schemeClr val="tx1"/>
        </a:buClr>
        <a:buFont typeface="Times" pitchFamily="-28" charset="0"/>
        <a:buChar char="•"/>
        <a:defRPr sz="1200">
          <a:solidFill>
            <a:schemeClr val="bg2"/>
          </a:solidFill>
          <a:latin typeface="+mn-lt"/>
        </a:defRPr>
      </a:lvl4pPr>
      <a:lvl5pPr marL="2057400" indent="-228600" algn="l" rtl="0" eaLnBrk="0" fontAlgn="base" hangingPunct="0">
        <a:spcBef>
          <a:spcPct val="20000"/>
        </a:spcBef>
        <a:spcAft>
          <a:spcPct val="0"/>
        </a:spcAft>
        <a:buClr>
          <a:schemeClr val="tx1"/>
        </a:buClr>
        <a:buFont typeface="Times" pitchFamily="-28" charset="0"/>
        <a:buChar char="•"/>
        <a:defRPr sz="1200">
          <a:solidFill>
            <a:schemeClr val="bg2"/>
          </a:solidFill>
          <a:latin typeface="+mn-lt"/>
        </a:defRPr>
      </a:lvl5pPr>
      <a:lvl6pPr marL="2514600" indent="-228600" algn="l" rtl="0" fontAlgn="base">
        <a:spcBef>
          <a:spcPct val="20000"/>
        </a:spcBef>
        <a:spcAft>
          <a:spcPct val="0"/>
        </a:spcAft>
        <a:buClr>
          <a:schemeClr val="tx1"/>
        </a:buClr>
        <a:buFont typeface="Times"/>
        <a:buChar char="•"/>
        <a:defRPr sz="1200">
          <a:solidFill>
            <a:schemeClr val="bg2"/>
          </a:solidFill>
          <a:latin typeface="+mn-lt"/>
        </a:defRPr>
      </a:lvl6pPr>
      <a:lvl7pPr marL="2971800" indent="-228600" algn="l" rtl="0" fontAlgn="base">
        <a:spcBef>
          <a:spcPct val="20000"/>
        </a:spcBef>
        <a:spcAft>
          <a:spcPct val="0"/>
        </a:spcAft>
        <a:buClr>
          <a:schemeClr val="tx1"/>
        </a:buClr>
        <a:buFont typeface="Times"/>
        <a:buChar char="•"/>
        <a:defRPr sz="1200">
          <a:solidFill>
            <a:schemeClr val="bg2"/>
          </a:solidFill>
          <a:latin typeface="+mn-lt"/>
        </a:defRPr>
      </a:lvl7pPr>
      <a:lvl8pPr marL="3429000" indent="-228600" algn="l" rtl="0" fontAlgn="base">
        <a:spcBef>
          <a:spcPct val="20000"/>
        </a:spcBef>
        <a:spcAft>
          <a:spcPct val="0"/>
        </a:spcAft>
        <a:buClr>
          <a:schemeClr val="tx1"/>
        </a:buClr>
        <a:buFont typeface="Times"/>
        <a:buChar char="•"/>
        <a:defRPr sz="1200">
          <a:solidFill>
            <a:schemeClr val="bg2"/>
          </a:solidFill>
          <a:latin typeface="+mn-lt"/>
        </a:defRPr>
      </a:lvl8pPr>
      <a:lvl9pPr marL="3886200" indent="-228600" algn="l" rtl="0" fontAlgn="base">
        <a:spcBef>
          <a:spcPct val="20000"/>
        </a:spcBef>
        <a:spcAft>
          <a:spcPct val="0"/>
        </a:spcAft>
        <a:buClr>
          <a:schemeClr val="tx1"/>
        </a:buClr>
        <a:buFont typeface="Times"/>
        <a:buChar char="•"/>
        <a:defRPr sz="12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1.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hyperlink" Target="http://www.google.com/imgres?imgurl=http://www.hubspot.com/Portals/53/images//twittericon.png&amp;imgrefurl=http://www.hubspot.com/twitter-marketing-hub/&amp;usg=__z60KtJXfsnE1mEJUNzzdc0X3i4A=&amp;h=256&amp;w=256&amp;sz=27&amp;hl=en&amp;start=2&amp;sig2=L43IunMQ-i9zKGik-XenJw&amp;zoom=1&amp;um=1&amp;itbs=1&amp;tbnid=KWnUHV7BuzcZgM:&amp;tbnh=111&amp;tbnw=111&amp;prev=/search?q=twitter&amp;um=1&amp;hl=en&amp;sa=N&amp;rls=com.microsoft:*&amp;tbm=isch&amp;ei=g1QfTs-VEZK00AHo87ihAw"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7"/>
          <p:cNvSpPr txBox="1">
            <a:spLocks noChangeArrowheads="1"/>
          </p:cNvSpPr>
          <p:nvPr/>
        </p:nvSpPr>
        <p:spPr bwMode="auto">
          <a:xfrm>
            <a:off x="685800" y="2286000"/>
            <a:ext cx="7848600" cy="1446213"/>
          </a:xfrm>
          <a:prstGeom prst="rect">
            <a:avLst/>
          </a:prstGeom>
          <a:noFill/>
          <a:ln w="12700" cap="sq">
            <a:noFill/>
            <a:miter lim="800000"/>
            <a:headEnd type="none" w="sm" len="sm"/>
            <a:tailEnd type="none" w="sm" len="sm"/>
          </a:ln>
        </p:spPr>
        <p:txBody>
          <a:bodyPr>
            <a:spAutoFit/>
          </a:bodyPr>
          <a:lstStyle/>
          <a:p>
            <a:pPr algn="ctr">
              <a:spcBef>
                <a:spcPct val="50000"/>
              </a:spcBef>
            </a:pPr>
            <a:r>
              <a:rPr lang="en-US" altLang="ja-JP" sz="4400">
                <a:solidFill>
                  <a:schemeClr val="accent2"/>
                </a:solidFill>
                <a:latin typeface="Verdana" pitchFamily="34" charset="0"/>
                <a:ea typeface="MS PGothic" pitchFamily="34" charset="-128"/>
              </a:rPr>
              <a:t>Linking Communication and Governance</a:t>
            </a:r>
            <a:endParaRPr lang="en-US" sz="3000">
              <a:solidFill>
                <a:schemeClr val="accent2"/>
              </a:solidFill>
            </a:endParaRPr>
          </a:p>
        </p:txBody>
      </p:sp>
      <p:sp>
        <p:nvSpPr>
          <p:cNvPr id="3075" name="Text Box 10"/>
          <p:cNvSpPr txBox="1">
            <a:spLocks noChangeArrowheads="1"/>
          </p:cNvSpPr>
          <p:nvPr/>
        </p:nvSpPr>
        <p:spPr bwMode="auto">
          <a:xfrm>
            <a:off x="0" y="4191000"/>
            <a:ext cx="9144000" cy="461963"/>
          </a:xfrm>
          <a:prstGeom prst="rect">
            <a:avLst/>
          </a:prstGeom>
          <a:noFill/>
          <a:ln w="12700" cap="sq">
            <a:noFill/>
            <a:miter lim="800000"/>
            <a:headEnd type="none" w="sm" len="sm"/>
            <a:tailEnd type="none" w="sm" len="sm"/>
          </a:ln>
        </p:spPr>
        <p:txBody>
          <a:bodyPr>
            <a:spAutoFit/>
          </a:bodyPr>
          <a:lstStyle/>
          <a:p>
            <a:pPr algn="ctr"/>
            <a:r>
              <a:rPr lang="en-US" altLang="ja-JP" sz="2400">
                <a:solidFill>
                  <a:schemeClr val="bg2"/>
                </a:solidFill>
                <a:ea typeface="MS PGothic" pitchFamily="34" charset="-128"/>
              </a:rPr>
              <a:t>Caby Verzosa and Sina Odugbemi</a:t>
            </a:r>
          </a:p>
        </p:txBody>
      </p:sp>
      <p:sp>
        <p:nvSpPr>
          <p:cNvPr id="3076" name="Text Box 13"/>
          <p:cNvSpPr txBox="1">
            <a:spLocks noChangeArrowheads="1"/>
          </p:cNvSpPr>
          <p:nvPr/>
        </p:nvSpPr>
        <p:spPr bwMode="auto">
          <a:xfrm>
            <a:off x="3886200" y="5256213"/>
            <a:ext cx="5105400" cy="923925"/>
          </a:xfrm>
          <a:prstGeom prst="rect">
            <a:avLst/>
          </a:prstGeom>
          <a:noFill/>
          <a:ln w="12700" cap="sq">
            <a:noFill/>
            <a:miter lim="800000"/>
            <a:headEnd type="none" w="sm" len="sm"/>
            <a:tailEnd type="none" w="sm" len="sm"/>
          </a:ln>
        </p:spPr>
        <p:txBody>
          <a:bodyPr>
            <a:spAutoFit/>
          </a:bodyPr>
          <a:lstStyle/>
          <a:p>
            <a:r>
              <a:rPr lang="en-US" altLang="ja-JP" i="1">
                <a:solidFill>
                  <a:schemeClr val="bg2"/>
                </a:solidFill>
                <a:ea typeface="MS PGothic" pitchFamily="34" charset="-128"/>
              </a:rPr>
              <a:t>Executive Course in </a:t>
            </a:r>
          </a:p>
          <a:p>
            <a:r>
              <a:rPr lang="en-US" altLang="ja-JP" i="1">
                <a:solidFill>
                  <a:schemeClr val="bg2"/>
                </a:solidFill>
                <a:ea typeface="MS PGothic" pitchFamily="34" charset="-128"/>
              </a:rPr>
              <a:t>Communication and Governance Reform</a:t>
            </a:r>
          </a:p>
          <a:p>
            <a:r>
              <a:rPr lang="en-US" altLang="ja-JP" i="1">
                <a:solidFill>
                  <a:schemeClr val="bg2"/>
                </a:solidFill>
                <a:ea typeface="MS PGothic" pitchFamily="34" charset="-128"/>
              </a:rPr>
              <a:t>Washington, D.C., July 18, 2011</a:t>
            </a:r>
            <a:endParaRPr lang="en-US" altLang="ja-JP" sz="1000" i="1">
              <a:solidFill>
                <a:schemeClr val="bg2"/>
              </a:solidFill>
              <a:ea typeface="MS PGothic"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685800" y="1676400"/>
            <a:ext cx="7772400" cy="4419600"/>
          </a:xfrm>
        </p:spPr>
        <p:txBody>
          <a:bodyPr/>
          <a:lstStyle/>
          <a:p>
            <a:pPr>
              <a:buFont typeface="Times" pitchFamily="-28" charset="0"/>
              <a:buNone/>
            </a:pPr>
            <a:r>
              <a:rPr lang="en-US" sz="2000" smtClean="0">
                <a:solidFill>
                  <a:srgbClr val="0070C0"/>
                </a:solidFill>
              </a:rPr>
              <a:t>Organizational Will – The Middle Managers Problem</a:t>
            </a:r>
          </a:p>
          <a:p>
            <a:r>
              <a:rPr lang="en-US" sz="2000" b="0" smtClean="0">
                <a:solidFill>
                  <a:schemeClr val="tx1"/>
                </a:solidFill>
              </a:rPr>
              <a:t>Middle managers are at the center of organizational structure positioned to exert influence and share knowledge upwards and downwards … </a:t>
            </a:r>
          </a:p>
          <a:p>
            <a:pPr>
              <a:buFont typeface="Times" pitchFamily="-28" charset="0"/>
              <a:buNone/>
            </a:pPr>
            <a:r>
              <a:rPr lang="en-US" sz="2000" b="0" smtClean="0">
                <a:solidFill>
                  <a:schemeClr val="tx1"/>
                </a:solidFill>
              </a:rPr>
              <a:t>	… and at the same time they are often stereotyped as “boring, bureaucratic and a </a:t>
            </a:r>
            <a:r>
              <a:rPr lang="en-US" sz="2000" b="0" i="1" smtClean="0">
                <a:solidFill>
                  <a:schemeClr val="tx1"/>
                </a:solidFill>
              </a:rPr>
              <a:t>layer of clay through which nothing passes</a:t>
            </a:r>
            <a:r>
              <a:rPr lang="en-US" sz="2000" b="0" smtClean="0">
                <a:solidFill>
                  <a:schemeClr val="tx1"/>
                </a:solidFill>
              </a:rPr>
              <a:t>.”</a:t>
            </a:r>
          </a:p>
          <a:p>
            <a:pPr>
              <a:buFont typeface="Times" pitchFamily="-28" charset="0"/>
              <a:buNone/>
            </a:pPr>
            <a:endParaRPr lang="en-US" sz="2000" b="0" smtClean="0">
              <a:solidFill>
                <a:schemeClr val="tx1"/>
              </a:solidFill>
            </a:endParaRPr>
          </a:p>
          <a:p>
            <a:r>
              <a:rPr lang="en-US" sz="2000" smtClean="0">
                <a:solidFill>
                  <a:schemeClr val="tx1"/>
                </a:solidFill>
              </a:rPr>
              <a:t>Resistance</a:t>
            </a:r>
            <a:r>
              <a:rPr lang="en-US" sz="2000" b="0" smtClean="0">
                <a:solidFill>
                  <a:schemeClr val="tx1"/>
                </a:solidFill>
              </a:rPr>
              <a:t>, </a:t>
            </a:r>
            <a:r>
              <a:rPr lang="en-US" sz="2000" smtClean="0">
                <a:solidFill>
                  <a:schemeClr val="tx1"/>
                </a:solidFill>
              </a:rPr>
              <a:t>apathy</a:t>
            </a:r>
            <a:r>
              <a:rPr lang="en-US" sz="2000" b="0" smtClean="0">
                <a:solidFill>
                  <a:schemeClr val="tx1"/>
                </a:solidFill>
              </a:rPr>
              <a:t>, </a:t>
            </a:r>
            <a:r>
              <a:rPr lang="en-US" sz="2000" smtClean="0">
                <a:solidFill>
                  <a:schemeClr val="tx1"/>
                </a:solidFill>
              </a:rPr>
              <a:t>pretended agreement</a:t>
            </a:r>
            <a:r>
              <a:rPr lang="en-US" sz="2000" b="0" smtClean="0">
                <a:solidFill>
                  <a:schemeClr val="tx1"/>
                </a:solidFill>
              </a:rPr>
              <a:t>...   Sounds familiar? </a:t>
            </a:r>
            <a:r>
              <a:rPr lang="en-US" sz="1400" b="0" smtClean="0">
                <a:solidFill>
                  <a:schemeClr val="tx1"/>
                </a:solidFill>
              </a:rPr>
              <a:t>(Ever heard of the World Bank?)</a:t>
            </a:r>
          </a:p>
          <a:p>
            <a:pPr>
              <a:buFont typeface="Times" pitchFamily="-28" charset="0"/>
              <a:buNone/>
            </a:pPr>
            <a:endParaRPr lang="en-US" sz="2000" b="0" smtClean="0">
              <a:solidFill>
                <a:schemeClr val="tx1"/>
              </a:solidFill>
            </a:endParaRPr>
          </a:p>
          <a:p>
            <a:r>
              <a:rPr lang="en-US" sz="2000" b="0" smtClean="0">
                <a:solidFill>
                  <a:schemeClr val="tx1"/>
                </a:solidFill>
              </a:rPr>
              <a:t>Studies suggest - the problem is the lack of inclusion and empowerment</a:t>
            </a:r>
          </a:p>
          <a:p>
            <a:pPr>
              <a:buFont typeface="Times" pitchFamily="-28" charset="0"/>
              <a:buNone/>
            </a:pPr>
            <a:endParaRPr lang="en-US" sz="1700" b="0" smtClean="0">
              <a:solidFill>
                <a:schemeClr val="tx1"/>
              </a:solidFill>
            </a:endParaRPr>
          </a:p>
          <a:p>
            <a:endParaRPr lang="en-US" smtClean="0"/>
          </a:p>
          <a:p>
            <a:endParaRPr lang="en-US" smtClean="0"/>
          </a:p>
        </p:txBody>
      </p:sp>
      <p:sp>
        <p:nvSpPr>
          <p:cNvPr id="5" name="Title 1"/>
          <p:cNvSpPr txBox="1">
            <a:spLocks/>
          </p:cNvSpPr>
          <p:nvPr/>
        </p:nvSpPr>
        <p:spPr bwMode="auto">
          <a:xfrm>
            <a:off x="2057400" y="152400"/>
            <a:ext cx="6934200" cy="1143000"/>
          </a:xfrm>
          <a:prstGeom prst="rect">
            <a:avLst/>
          </a:prstGeom>
          <a:noFill/>
          <a:ln w="9525">
            <a:noFill/>
            <a:miter lim="800000"/>
            <a:headEnd/>
            <a:tailEnd/>
          </a:ln>
        </p:spPr>
        <p:txBody>
          <a:bodyPr anchor="ctr"/>
          <a:lstStyle/>
          <a:p>
            <a:pPr algn="ctr" eaLnBrk="0" hangingPunct="0">
              <a:defRPr/>
            </a:pPr>
            <a:r>
              <a:rPr lang="en-US" sz="2800" b="1" kern="0" dirty="0">
                <a:solidFill>
                  <a:schemeClr val="bg2"/>
                </a:solidFill>
                <a:latin typeface="+mj-lt"/>
                <a:ea typeface="+mj-ea"/>
                <a:cs typeface="+mj-cs"/>
              </a:rPr>
              <a:t>Obstacles to Reform II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685800" y="1371600"/>
            <a:ext cx="7772400" cy="4953000"/>
          </a:xfrm>
        </p:spPr>
        <p:txBody>
          <a:bodyPr/>
          <a:lstStyle/>
          <a:p>
            <a:pPr>
              <a:buFont typeface="Times" pitchFamily="-28" charset="0"/>
              <a:buNone/>
            </a:pPr>
            <a:r>
              <a:rPr lang="en-US" sz="2000" smtClean="0">
                <a:solidFill>
                  <a:srgbClr val="0070C0"/>
                </a:solidFill>
              </a:rPr>
              <a:t>Public Will: The Problem</a:t>
            </a:r>
          </a:p>
          <a:p>
            <a:pPr>
              <a:buFont typeface="Times" pitchFamily="-28" charset="0"/>
              <a:buNone/>
            </a:pPr>
            <a:r>
              <a:rPr lang="en-US" sz="2000" b="0" smtClean="0">
                <a:solidFill>
                  <a:schemeClr val="tx1"/>
                </a:solidFill>
              </a:rPr>
              <a:t>Machiaveli: </a:t>
            </a:r>
            <a:r>
              <a:rPr lang="en-US" sz="2000" b="0" i="1" smtClean="0">
                <a:solidFill>
                  <a:schemeClr val="tx1"/>
                </a:solidFill>
              </a:rPr>
              <a:t>The Prince</a:t>
            </a:r>
            <a:endParaRPr lang="en-US" sz="2000" b="0" smtClean="0">
              <a:solidFill>
                <a:schemeClr val="tx1"/>
              </a:solidFill>
            </a:endParaRPr>
          </a:p>
          <a:p>
            <a:pPr>
              <a:buFont typeface="Times" pitchFamily="-28" charset="0"/>
              <a:buNone/>
            </a:pPr>
            <a:r>
              <a:rPr lang="en-US" sz="1800" b="0" smtClean="0">
                <a:solidFill>
                  <a:schemeClr val="tx1"/>
                </a:solidFill>
              </a:rPr>
              <a:t>“And it should be realized that </a:t>
            </a:r>
            <a:r>
              <a:rPr lang="en-US" sz="1800" smtClean="0">
                <a:solidFill>
                  <a:schemeClr val="tx1"/>
                </a:solidFill>
              </a:rPr>
              <a:t>taking the initiative in introducing a new form of government is very difficult and dangerous, and unlikely to succeed</a:t>
            </a:r>
            <a:r>
              <a:rPr lang="en-US" sz="1800" b="0" smtClean="0">
                <a:solidFill>
                  <a:schemeClr val="tx1"/>
                </a:solidFill>
              </a:rPr>
              <a:t>. The reason is that all those who profit from the old order will be opposed to the innovator, whereas all those who might benefit from the new order are, at best, tepid supporters of him. This lukewarmness arises partly … from the skeptical temper of men, who do not really believe in new things unless they have been seen to work well. </a:t>
            </a:r>
            <a:r>
              <a:rPr lang="en-US" sz="1800" smtClean="0">
                <a:solidFill>
                  <a:schemeClr val="tx1"/>
                </a:solidFill>
              </a:rPr>
              <a:t>The result is that whenever those who are opposed to change have the chance to attack the innovator, they do it with much vigour, whereas his supporters act only half-heartedly</a:t>
            </a:r>
            <a:r>
              <a:rPr lang="en-US" sz="1800" b="0" smtClean="0">
                <a:solidFill>
                  <a:schemeClr val="tx1"/>
                </a:solidFill>
              </a:rPr>
              <a:t>; so that the innovator and his supporters find themselves in great danger.”</a:t>
            </a:r>
          </a:p>
          <a:p>
            <a:pPr algn="r">
              <a:buFont typeface="Times" pitchFamily="-28" charset="0"/>
              <a:buNone/>
            </a:pPr>
            <a:r>
              <a:rPr lang="en-US" sz="1400" b="0" smtClean="0">
                <a:solidFill>
                  <a:schemeClr val="tx1"/>
                </a:solidFill>
              </a:rPr>
              <a:t>Machiavelli, 1988, p. 20/21</a:t>
            </a:r>
          </a:p>
          <a:p>
            <a:endParaRPr lang="en-US" smtClean="0"/>
          </a:p>
        </p:txBody>
      </p:sp>
      <p:sp>
        <p:nvSpPr>
          <p:cNvPr id="6" name="Title 1"/>
          <p:cNvSpPr txBox="1">
            <a:spLocks/>
          </p:cNvSpPr>
          <p:nvPr/>
        </p:nvSpPr>
        <p:spPr bwMode="auto">
          <a:xfrm>
            <a:off x="2057400" y="152400"/>
            <a:ext cx="6934200" cy="1143000"/>
          </a:xfrm>
          <a:prstGeom prst="rect">
            <a:avLst/>
          </a:prstGeom>
          <a:noFill/>
          <a:ln w="9525">
            <a:noFill/>
            <a:miter lim="800000"/>
            <a:headEnd/>
            <a:tailEnd/>
          </a:ln>
        </p:spPr>
        <p:txBody>
          <a:bodyPr anchor="ctr"/>
          <a:lstStyle/>
          <a:p>
            <a:pPr algn="ctr" eaLnBrk="0" hangingPunct="0">
              <a:defRPr/>
            </a:pPr>
            <a:r>
              <a:rPr lang="en-US" sz="2800" b="1" kern="0" dirty="0">
                <a:solidFill>
                  <a:schemeClr val="bg2"/>
                </a:solidFill>
                <a:latin typeface="+mj-lt"/>
                <a:ea typeface="+mj-ea"/>
                <a:cs typeface="+mj-cs"/>
              </a:rPr>
              <a:t>Obstacles to Reform III</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685800" y="1371600"/>
            <a:ext cx="7772400" cy="4953000"/>
          </a:xfrm>
        </p:spPr>
        <p:txBody>
          <a:bodyPr/>
          <a:lstStyle/>
          <a:p>
            <a:pPr>
              <a:buFont typeface="Times" pitchFamily="-28" charset="0"/>
              <a:buNone/>
              <a:defRPr/>
            </a:pPr>
            <a:r>
              <a:rPr lang="en-US" sz="2000" dirty="0" smtClean="0">
                <a:solidFill>
                  <a:srgbClr val="0070C0"/>
                </a:solidFill>
              </a:rPr>
              <a:t>Public Will</a:t>
            </a:r>
          </a:p>
          <a:p>
            <a:pPr>
              <a:defRPr/>
            </a:pPr>
            <a:r>
              <a:rPr lang="en-US" sz="2000" b="0" dirty="0" smtClean="0">
                <a:solidFill>
                  <a:schemeClr val="tx1"/>
                </a:solidFill>
              </a:rPr>
              <a:t>Reforms may entail long-term benefits to many, but short-term benefits to a few, well-connected stakeholders</a:t>
            </a:r>
          </a:p>
          <a:p>
            <a:pPr>
              <a:defRPr/>
            </a:pPr>
            <a:r>
              <a:rPr lang="en-US" sz="2000" b="0" dirty="0" smtClean="0">
                <a:solidFill>
                  <a:schemeClr val="tx1"/>
                </a:solidFill>
              </a:rPr>
              <a:t>If costs are well known, but benefits are not, potential losers with access and representation in the political world can oppose and derail reform</a:t>
            </a:r>
          </a:p>
          <a:p>
            <a:pPr>
              <a:defRPr/>
            </a:pPr>
            <a:endParaRPr lang="en-US" sz="2000" b="0" dirty="0" smtClean="0">
              <a:solidFill>
                <a:schemeClr val="tx1"/>
              </a:solidFill>
            </a:endParaRPr>
          </a:p>
          <a:p>
            <a:pPr>
              <a:defRPr/>
            </a:pPr>
            <a:r>
              <a:rPr lang="en-US" sz="2000" dirty="0" smtClean="0">
                <a:solidFill>
                  <a:schemeClr val="tx1"/>
                </a:solidFill>
              </a:rPr>
              <a:t>Example</a:t>
            </a:r>
            <a:r>
              <a:rPr lang="en-US" sz="2000" b="0" dirty="0" smtClean="0">
                <a:solidFill>
                  <a:schemeClr val="tx1"/>
                </a:solidFill>
              </a:rPr>
              <a:t>: promotion of rice exports in East Asia</a:t>
            </a:r>
          </a:p>
          <a:p>
            <a:pPr lvl="1">
              <a:defRPr/>
            </a:pPr>
            <a:r>
              <a:rPr lang="en-US" sz="2000" dirty="0" smtClean="0">
                <a:solidFill>
                  <a:schemeClr val="tx1"/>
                </a:solidFill>
              </a:rPr>
              <a:t>Likely gains for small rice farmers</a:t>
            </a:r>
          </a:p>
          <a:p>
            <a:pPr lvl="1">
              <a:defRPr/>
            </a:pPr>
            <a:r>
              <a:rPr lang="en-US" sz="2000" dirty="0" smtClean="0">
                <a:solidFill>
                  <a:schemeClr val="tx1"/>
                </a:solidFill>
              </a:rPr>
              <a:t>More competition for large rice millers (politically more influential)</a:t>
            </a:r>
          </a:p>
          <a:p>
            <a:pPr>
              <a:defRPr/>
            </a:pPr>
            <a:endParaRPr lang="en-US" sz="2000" b="0" dirty="0" smtClean="0">
              <a:solidFill>
                <a:schemeClr val="tx1"/>
              </a:solidFill>
            </a:endParaRPr>
          </a:p>
          <a:p>
            <a:pPr marL="0" indent="0" algn="ctr">
              <a:buFont typeface="Times" pitchFamily="-28" charset="0"/>
              <a:buNone/>
              <a:defRPr/>
            </a:pPr>
            <a:r>
              <a:rPr lang="en-US" sz="2000" dirty="0" smtClean="0">
                <a:solidFill>
                  <a:srgbClr val="FF0000"/>
                </a:solidFill>
              </a:rPr>
              <a:t>Public will = Public support that results in policy changes and reform</a:t>
            </a:r>
          </a:p>
          <a:p>
            <a:pPr>
              <a:defRPr/>
            </a:pPr>
            <a:endParaRPr lang="en-US" dirty="0" smtClean="0"/>
          </a:p>
        </p:txBody>
      </p:sp>
      <p:sp>
        <p:nvSpPr>
          <p:cNvPr id="5" name="Title 1"/>
          <p:cNvSpPr txBox="1">
            <a:spLocks/>
          </p:cNvSpPr>
          <p:nvPr/>
        </p:nvSpPr>
        <p:spPr bwMode="auto">
          <a:xfrm>
            <a:off x="2057400" y="152400"/>
            <a:ext cx="6934200" cy="1143000"/>
          </a:xfrm>
          <a:prstGeom prst="rect">
            <a:avLst/>
          </a:prstGeom>
          <a:noFill/>
          <a:ln w="9525">
            <a:noFill/>
            <a:miter lim="800000"/>
            <a:headEnd/>
            <a:tailEnd/>
          </a:ln>
        </p:spPr>
        <p:txBody>
          <a:bodyPr anchor="ctr"/>
          <a:lstStyle/>
          <a:p>
            <a:pPr algn="ctr" eaLnBrk="0" hangingPunct="0">
              <a:defRPr/>
            </a:pPr>
            <a:r>
              <a:rPr lang="en-US" sz="2800" b="1" kern="0" dirty="0">
                <a:solidFill>
                  <a:schemeClr val="bg2"/>
                </a:solidFill>
                <a:latin typeface="+mj-lt"/>
                <a:ea typeface="+mj-ea"/>
                <a:cs typeface="+mj-cs"/>
              </a:rPr>
              <a:t>Obstacles to Reform III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685800" y="1371600"/>
            <a:ext cx="7772400" cy="3124200"/>
          </a:xfrm>
        </p:spPr>
        <p:txBody>
          <a:bodyPr/>
          <a:lstStyle/>
          <a:p>
            <a:pPr>
              <a:buFont typeface="Times" pitchFamily="-28" charset="0"/>
              <a:buNone/>
            </a:pPr>
            <a:r>
              <a:rPr lang="en-US" sz="2000" smtClean="0">
                <a:solidFill>
                  <a:srgbClr val="0070C0"/>
                </a:solidFill>
              </a:rPr>
              <a:t>Public Will</a:t>
            </a:r>
          </a:p>
          <a:p>
            <a:pPr>
              <a:buFont typeface="Times" pitchFamily="-28" charset="0"/>
              <a:buNone/>
            </a:pPr>
            <a:r>
              <a:rPr lang="en-US" sz="2000" b="0" smtClean="0">
                <a:solidFill>
                  <a:schemeClr val="tx1"/>
                </a:solidFill>
              </a:rPr>
              <a:t>“</a:t>
            </a:r>
            <a:r>
              <a:rPr lang="en-US" sz="2000" smtClean="0">
                <a:solidFill>
                  <a:schemeClr val="tx1"/>
                </a:solidFill>
              </a:rPr>
              <a:t>The domination of an organized minority … over the unorganized majority is inevitable</a:t>
            </a:r>
            <a:r>
              <a:rPr lang="en-US" sz="2000" b="0" smtClean="0">
                <a:solidFill>
                  <a:schemeClr val="tx1"/>
                </a:solidFill>
              </a:rPr>
              <a:t>. The power of any minority is irresistible as against each single individual in the majority, who stands alone before the totality of the organized minority. At the same time, the minority is organized for the very reason that it is a minority.”</a:t>
            </a:r>
          </a:p>
          <a:p>
            <a:pPr algn="r">
              <a:buFont typeface="Times" pitchFamily="-28" charset="0"/>
              <a:buNone/>
            </a:pPr>
            <a:r>
              <a:rPr lang="en-US" sz="2000" b="0" smtClean="0">
                <a:solidFill>
                  <a:schemeClr val="tx1"/>
                </a:solidFill>
              </a:rPr>
              <a:t>Gaetano Mosca, 1939, p. 53</a:t>
            </a:r>
          </a:p>
        </p:txBody>
      </p:sp>
      <p:sp>
        <p:nvSpPr>
          <p:cNvPr id="15363" name="Rectangle 3"/>
          <p:cNvSpPr>
            <a:spLocks noChangeArrowheads="1"/>
          </p:cNvSpPr>
          <p:nvPr/>
        </p:nvSpPr>
        <p:spPr bwMode="auto">
          <a:xfrm>
            <a:off x="685800" y="4800600"/>
            <a:ext cx="7772400" cy="990600"/>
          </a:xfrm>
          <a:prstGeom prst="rect">
            <a:avLst/>
          </a:prstGeom>
          <a:noFill/>
          <a:ln w="25400" cap="sq" algn="ctr">
            <a:solidFill>
              <a:srgbClr val="FF0000"/>
            </a:solidFill>
            <a:round/>
            <a:headEnd type="none" w="sm" len="sm"/>
            <a:tailEnd type="none" w="sm" len="sm"/>
          </a:ln>
        </p:spPr>
        <p:txBody>
          <a:bodyPr wrap="none"/>
          <a:lstStyle/>
          <a:p>
            <a:endParaRPr lang="en-US"/>
          </a:p>
        </p:txBody>
      </p:sp>
      <p:sp>
        <p:nvSpPr>
          <p:cNvPr id="5" name="TextBox 4"/>
          <p:cNvSpPr txBox="1"/>
          <p:nvPr/>
        </p:nvSpPr>
        <p:spPr>
          <a:xfrm>
            <a:off x="685800" y="4876800"/>
            <a:ext cx="7772400" cy="830263"/>
          </a:xfrm>
          <a:prstGeom prst="rect">
            <a:avLst/>
          </a:prstGeom>
          <a:noFill/>
        </p:spPr>
        <p:txBody>
          <a:bodyPr>
            <a:spAutoFit/>
          </a:bodyPr>
          <a:lstStyle/>
          <a:p>
            <a:pPr algn="ctr">
              <a:defRPr/>
            </a:pPr>
            <a:r>
              <a:rPr lang="en-US" sz="2400" b="1" dirty="0">
                <a:latin typeface="+mn-lt"/>
              </a:rPr>
              <a:t>Communication challenge: </a:t>
            </a:r>
          </a:p>
          <a:p>
            <a:pPr algn="ctr">
              <a:defRPr/>
            </a:pPr>
            <a:r>
              <a:rPr lang="en-US" sz="2400" b="1" dirty="0">
                <a:latin typeface="+mn-lt"/>
              </a:rPr>
              <a:t>How to mobilize the unorganized majority?</a:t>
            </a:r>
          </a:p>
        </p:txBody>
      </p:sp>
      <p:sp>
        <p:nvSpPr>
          <p:cNvPr id="7" name="Title 1"/>
          <p:cNvSpPr txBox="1">
            <a:spLocks/>
          </p:cNvSpPr>
          <p:nvPr/>
        </p:nvSpPr>
        <p:spPr bwMode="auto">
          <a:xfrm>
            <a:off x="2057400" y="152400"/>
            <a:ext cx="6934200" cy="1143000"/>
          </a:xfrm>
          <a:prstGeom prst="rect">
            <a:avLst/>
          </a:prstGeom>
          <a:noFill/>
          <a:ln w="9525">
            <a:noFill/>
            <a:miter lim="800000"/>
            <a:headEnd/>
            <a:tailEnd/>
          </a:ln>
        </p:spPr>
        <p:txBody>
          <a:bodyPr anchor="ctr"/>
          <a:lstStyle/>
          <a:p>
            <a:pPr algn="ctr" eaLnBrk="0" hangingPunct="0">
              <a:defRPr/>
            </a:pPr>
            <a:r>
              <a:rPr lang="en-US" sz="2800" b="1" kern="0" dirty="0">
                <a:solidFill>
                  <a:schemeClr val="bg2"/>
                </a:solidFill>
                <a:latin typeface="+mj-lt"/>
                <a:ea typeface="+mj-ea"/>
                <a:cs typeface="+mj-cs"/>
              </a:rPr>
              <a:t>Obstacles to Reform III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0" y="381000"/>
            <a:ext cx="5410200" cy="533400"/>
          </a:xfrm>
        </p:spPr>
        <p:txBody>
          <a:bodyPr/>
          <a:lstStyle/>
          <a:p>
            <a:r>
              <a:rPr lang="en-US" sz="2800" smtClean="0"/>
              <a:t>Communication Interventions for Mobilization</a:t>
            </a:r>
          </a:p>
        </p:txBody>
      </p:sp>
      <p:sp>
        <p:nvSpPr>
          <p:cNvPr id="16387" name="Down Arrow 10"/>
          <p:cNvSpPr>
            <a:spLocks noChangeArrowheads="1"/>
          </p:cNvSpPr>
          <p:nvPr/>
        </p:nvSpPr>
        <p:spPr bwMode="auto">
          <a:xfrm>
            <a:off x="533400" y="1600200"/>
            <a:ext cx="685800" cy="3429000"/>
          </a:xfrm>
          <a:prstGeom prst="downArrow">
            <a:avLst>
              <a:gd name="adj1" fmla="val 50000"/>
              <a:gd name="adj2" fmla="val 50000"/>
            </a:avLst>
          </a:prstGeom>
          <a:solidFill>
            <a:srgbClr val="FFCCCC"/>
          </a:solidFill>
          <a:ln w="9525" algn="ctr">
            <a:noFill/>
            <a:round/>
            <a:headEnd/>
            <a:tailEnd/>
          </a:ln>
        </p:spPr>
        <p:txBody>
          <a:bodyPr/>
          <a:lstStyle/>
          <a:p>
            <a:pPr eaLnBrk="0" hangingPunct="0"/>
            <a:endParaRPr lang="en-US"/>
          </a:p>
        </p:txBody>
      </p:sp>
      <p:sp>
        <p:nvSpPr>
          <p:cNvPr id="16388" name="TextBox 46"/>
          <p:cNvSpPr txBox="1">
            <a:spLocks noChangeArrowheads="1"/>
          </p:cNvSpPr>
          <p:nvPr/>
        </p:nvSpPr>
        <p:spPr bwMode="auto">
          <a:xfrm>
            <a:off x="457200" y="1524000"/>
            <a:ext cx="2057400" cy="400050"/>
          </a:xfrm>
          <a:prstGeom prst="rect">
            <a:avLst/>
          </a:prstGeom>
          <a:noFill/>
          <a:ln w="9525">
            <a:noFill/>
            <a:miter lim="800000"/>
            <a:headEnd/>
            <a:tailEnd/>
          </a:ln>
        </p:spPr>
        <p:txBody>
          <a:bodyPr>
            <a:spAutoFit/>
          </a:bodyPr>
          <a:lstStyle/>
          <a:p>
            <a:pPr algn="ctr"/>
            <a:r>
              <a:rPr lang="en-US" sz="2000" b="1"/>
              <a:t>Information</a:t>
            </a:r>
          </a:p>
        </p:txBody>
      </p:sp>
      <p:sp>
        <p:nvSpPr>
          <p:cNvPr id="16389" name="Down Arrow 43"/>
          <p:cNvSpPr>
            <a:spLocks noChangeArrowheads="1"/>
          </p:cNvSpPr>
          <p:nvPr/>
        </p:nvSpPr>
        <p:spPr bwMode="auto">
          <a:xfrm>
            <a:off x="2362200" y="1600200"/>
            <a:ext cx="685800" cy="2743200"/>
          </a:xfrm>
          <a:prstGeom prst="downArrow">
            <a:avLst>
              <a:gd name="adj1" fmla="val 50000"/>
              <a:gd name="adj2" fmla="val 50000"/>
            </a:avLst>
          </a:prstGeom>
          <a:solidFill>
            <a:srgbClr val="FFCC99"/>
          </a:solidFill>
          <a:ln w="9525" algn="ctr">
            <a:noFill/>
            <a:round/>
            <a:headEnd/>
            <a:tailEnd/>
          </a:ln>
        </p:spPr>
        <p:txBody>
          <a:bodyPr/>
          <a:lstStyle/>
          <a:p>
            <a:pPr eaLnBrk="0" hangingPunct="0"/>
            <a:endParaRPr lang="en-US"/>
          </a:p>
        </p:txBody>
      </p:sp>
      <p:sp>
        <p:nvSpPr>
          <p:cNvPr id="16390" name="TextBox 47"/>
          <p:cNvSpPr txBox="1">
            <a:spLocks noChangeArrowheads="1"/>
          </p:cNvSpPr>
          <p:nvPr/>
        </p:nvSpPr>
        <p:spPr bwMode="auto">
          <a:xfrm>
            <a:off x="2057400" y="1524000"/>
            <a:ext cx="2057400" cy="708025"/>
          </a:xfrm>
          <a:prstGeom prst="rect">
            <a:avLst/>
          </a:prstGeom>
          <a:noFill/>
          <a:ln w="9525">
            <a:noFill/>
            <a:miter lim="800000"/>
            <a:headEnd/>
            <a:tailEnd/>
          </a:ln>
        </p:spPr>
        <p:txBody>
          <a:bodyPr>
            <a:spAutoFit/>
          </a:bodyPr>
          <a:lstStyle/>
          <a:p>
            <a:pPr algn="ctr"/>
            <a:r>
              <a:rPr lang="en-US" sz="2000" b="1"/>
              <a:t>Attitude </a:t>
            </a:r>
            <a:br>
              <a:rPr lang="en-US" sz="2000" b="1"/>
            </a:br>
            <a:r>
              <a:rPr lang="en-US" sz="2000" b="1"/>
              <a:t>Change</a:t>
            </a:r>
          </a:p>
        </p:txBody>
      </p:sp>
      <p:sp>
        <p:nvSpPr>
          <p:cNvPr id="16391" name="Down Arrow 44"/>
          <p:cNvSpPr>
            <a:spLocks noChangeArrowheads="1"/>
          </p:cNvSpPr>
          <p:nvPr/>
        </p:nvSpPr>
        <p:spPr bwMode="auto">
          <a:xfrm>
            <a:off x="4343400" y="1600200"/>
            <a:ext cx="685800" cy="2057400"/>
          </a:xfrm>
          <a:prstGeom prst="downArrow">
            <a:avLst>
              <a:gd name="adj1" fmla="val 50000"/>
              <a:gd name="adj2" fmla="val 50000"/>
            </a:avLst>
          </a:prstGeom>
          <a:solidFill>
            <a:srgbClr val="FFCC66"/>
          </a:solidFill>
          <a:ln w="9525" algn="ctr">
            <a:noFill/>
            <a:round/>
            <a:headEnd/>
            <a:tailEnd/>
          </a:ln>
        </p:spPr>
        <p:txBody>
          <a:bodyPr/>
          <a:lstStyle/>
          <a:p>
            <a:pPr eaLnBrk="0" hangingPunct="0"/>
            <a:endParaRPr lang="en-US"/>
          </a:p>
        </p:txBody>
      </p:sp>
      <p:sp>
        <p:nvSpPr>
          <p:cNvPr id="16392" name="TextBox 48"/>
          <p:cNvSpPr txBox="1">
            <a:spLocks noChangeArrowheads="1"/>
          </p:cNvSpPr>
          <p:nvPr/>
        </p:nvSpPr>
        <p:spPr bwMode="auto">
          <a:xfrm>
            <a:off x="4114800" y="1524000"/>
            <a:ext cx="2057400" cy="708025"/>
          </a:xfrm>
          <a:prstGeom prst="rect">
            <a:avLst/>
          </a:prstGeom>
          <a:noFill/>
          <a:ln w="9525">
            <a:noFill/>
            <a:miter lim="800000"/>
            <a:headEnd/>
            <a:tailEnd/>
          </a:ln>
        </p:spPr>
        <p:txBody>
          <a:bodyPr>
            <a:spAutoFit/>
          </a:bodyPr>
          <a:lstStyle/>
          <a:p>
            <a:pPr algn="ctr"/>
            <a:r>
              <a:rPr lang="en-US" sz="2000" b="1"/>
              <a:t>Behavior Change</a:t>
            </a:r>
          </a:p>
        </p:txBody>
      </p:sp>
      <p:sp>
        <p:nvSpPr>
          <p:cNvPr id="16393" name="Down Arrow 45"/>
          <p:cNvSpPr>
            <a:spLocks noChangeArrowheads="1"/>
          </p:cNvSpPr>
          <p:nvPr/>
        </p:nvSpPr>
        <p:spPr bwMode="auto">
          <a:xfrm>
            <a:off x="6172200" y="1600200"/>
            <a:ext cx="685800" cy="1295400"/>
          </a:xfrm>
          <a:prstGeom prst="downArrow">
            <a:avLst>
              <a:gd name="adj1" fmla="val 50000"/>
              <a:gd name="adj2" fmla="val 50003"/>
            </a:avLst>
          </a:prstGeom>
          <a:solidFill>
            <a:srgbClr val="FFCC00"/>
          </a:solidFill>
          <a:ln w="9525" algn="ctr">
            <a:noFill/>
            <a:round/>
            <a:headEnd/>
            <a:tailEnd/>
          </a:ln>
        </p:spPr>
        <p:txBody>
          <a:bodyPr/>
          <a:lstStyle/>
          <a:p>
            <a:pPr eaLnBrk="0" hangingPunct="0"/>
            <a:endParaRPr lang="en-US"/>
          </a:p>
        </p:txBody>
      </p:sp>
      <p:sp>
        <p:nvSpPr>
          <p:cNvPr id="16394" name="TextBox 49"/>
          <p:cNvSpPr txBox="1">
            <a:spLocks noChangeArrowheads="1"/>
          </p:cNvSpPr>
          <p:nvPr/>
        </p:nvSpPr>
        <p:spPr bwMode="auto">
          <a:xfrm>
            <a:off x="6248400" y="1524000"/>
            <a:ext cx="2057400" cy="400050"/>
          </a:xfrm>
          <a:prstGeom prst="rect">
            <a:avLst/>
          </a:prstGeom>
          <a:noFill/>
          <a:ln w="9525">
            <a:noFill/>
            <a:miter lim="800000"/>
            <a:headEnd/>
            <a:tailEnd/>
          </a:ln>
        </p:spPr>
        <p:txBody>
          <a:bodyPr>
            <a:spAutoFit/>
          </a:bodyPr>
          <a:lstStyle/>
          <a:p>
            <a:pPr algn="ctr"/>
            <a:r>
              <a:rPr lang="en-US" sz="2000" b="1"/>
              <a:t>Sustainability</a:t>
            </a:r>
          </a:p>
        </p:txBody>
      </p:sp>
      <p:sp>
        <p:nvSpPr>
          <p:cNvPr id="16395" name="Rectangle 46"/>
          <p:cNvSpPr>
            <a:spLocks noChangeArrowheads="1"/>
          </p:cNvSpPr>
          <p:nvPr/>
        </p:nvSpPr>
        <p:spPr bwMode="auto">
          <a:xfrm>
            <a:off x="0" y="5029200"/>
            <a:ext cx="1752600" cy="1828800"/>
          </a:xfrm>
          <a:prstGeom prst="rect">
            <a:avLst/>
          </a:prstGeom>
          <a:solidFill>
            <a:srgbClr val="FFCCCC"/>
          </a:solidFill>
          <a:ln w="9525" algn="ctr">
            <a:noFill/>
            <a:round/>
            <a:headEnd/>
            <a:tailEnd/>
          </a:ln>
        </p:spPr>
        <p:txBody>
          <a:bodyPr/>
          <a:lstStyle/>
          <a:p>
            <a:pPr eaLnBrk="0" hangingPunct="0"/>
            <a:endParaRPr lang="en-US"/>
          </a:p>
        </p:txBody>
      </p:sp>
      <p:sp>
        <p:nvSpPr>
          <p:cNvPr id="16396" name="TextBox 79"/>
          <p:cNvSpPr txBox="1">
            <a:spLocks noChangeArrowheads="1"/>
          </p:cNvSpPr>
          <p:nvPr/>
        </p:nvSpPr>
        <p:spPr bwMode="auto">
          <a:xfrm>
            <a:off x="0" y="5105400"/>
            <a:ext cx="1676400" cy="1384300"/>
          </a:xfrm>
          <a:prstGeom prst="rect">
            <a:avLst/>
          </a:prstGeom>
          <a:noFill/>
          <a:ln w="9525">
            <a:noFill/>
            <a:miter lim="800000"/>
            <a:headEnd/>
            <a:tailEnd/>
          </a:ln>
        </p:spPr>
        <p:txBody>
          <a:bodyPr>
            <a:spAutoFit/>
          </a:bodyPr>
          <a:lstStyle/>
          <a:p>
            <a:pPr algn="ctr"/>
            <a:r>
              <a:rPr lang="en-US" sz="1400" b="1"/>
              <a:t>General Public</a:t>
            </a:r>
          </a:p>
          <a:p>
            <a:pPr algn="ctr"/>
            <a:r>
              <a:rPr lang="en-US" sz="1400"/>
              <a:t>Entire population, unorganized, disconnected, individual opinions.</a:t>
            </a:r>
            <a:endParaRPr lang="en-US" sz="1400" b="1"/>
          </a:p>
        </p:txBody>
      </p:sp>
      <p:sp>
        <p:nvSpPr>
          <p:cNvPr id="16397" name="Rectangle 51"/>
          <p:cNvSpPr>
            <a:spLocks noChangeArrowheads="1"/>
          </p:cNvSpPr>
          <p:nvPr/>
        </p:nvSpPr>
        <p:spPr bwMode="auto">
          <a:xfrm>
            <a:off x="1676400" y="6172200"/>
            <a:ext cx="7467600" cy="685800"/>
          </a:xfrm>
          <a:prstGeom prst="rect">
            <a:avLst/>
          </a:prstGeom>
          <a:solidFill>
            <a:srgbClr val="FFCCCC"/>
          </a:solidFill>
          <a:ln w="9525" algn="ctr">
            <a:noFill/>
            <a:round/>
            <a:headEnd/>
            <a:tailEnd/>
          </a:ln>
        </p:spPr>
        <p:txBody>
          <a:bodyPr/>
          <a:lstStyle/>
          <a:p>
            <a:pPr eaLnBrk="0" hangingPunct="0"/>
            <a:endParaRPr lang="en-US"/>
          </a:p>
        </p:txBody>
      </p:sp>
      <p:sp>
        <p:nvSpPr>
          <p:cNvPr id="16398" name="Rectangle 52"/>
          <p:cNvSpPr>
            <a:spLocks noChangeArrowheads="1"/>
          </p:cNvSpPr>
          <p:nvPr/>
        </p:nvSpPr>
        <p:spPr bwMode="auto">
          <a:xfrm>
            <a:off x="3581400" y="5486400"/>
            <a:ext cx="5562600" cy="685800"/>
          </a:xfrm>
          <a:prstGeom prst="rect">
            <a:avLst/>
          </a:prstGeom>
          <a:solidFill>
            <a:srgbClr val="FFCC99"/>
          </a:solidFill>
          <a:ln w="9525" algn="ctr">
            <a:noFill/>
            <a:round/>
            <a:headEnd/>
            <a:tailEnd/>
          </a:ln>
        </p:spPr>
        <p:txBody>
          <a:bodyPr/>
          <a:lstStyle/>
          <a:p>
            <a:pPr eaLnBrk="0" hangingPunct="0"/>
            <a:endParaRPr lang="en-US"/>
          </a:p>
        </p:txBody>
      </p:sp>
      <p:sp>
        <p:nvSpPr>
          <p:cNvPr id="16399" name="Rectangle 47"/>
          <p:cNvSpPr>
            <a:spLocks noChangeArrowheads="1"/>
          </p:cNvSpPr>
          <p:nvPr/>
        </p:nvSpPr>
        <p:spPr bwMode="auto">
          <a:xfrm>
            <a:off x="1752600" y="4343400"/>
            <a:ext cx="1905000" cy="1828800"/>
          </a:xfrm>
          <a:prstGeom prst="rect">
            <a:avLst/>
          </a:prstGeom>
          <a:solidFill>
            <a:srgbClr val="FFCC99"/>
          </a:solidFill>
          <a:ln w="9525" algn="ctr">
            <a:noFill/>
            <a:round/>
            <a:headEnd/>
            <a:tailEnd/>
          </a:ln>
        </p:spPr>
        <p:txBody>
          <a:bodyPr/>
          <a:lstStyle/>
          <a:p>
            <a:pPr eaLnBrk="0" hangingPunct="0"/>
            <a:endParaRPr lang="en-US"/>
          </a:p>
        </p:txBody>
      </p:sp>
      <p:sp>
        <p:nvSpPr>
          <p:cNvPr id="16400" name="TextBox 77"/>
          <p:cNvSpPr txBox="1">
            <a:spLocks noChangeArrowheads="1"/>
          </p:cNvSpPr>
          <p:nvPr/>
        </p:nvSpPr>
        <p:spPr bwMode="auto">
          <a:xfrm>
            <a:off x="1905000" y="4419600"/>
            <a:ext cx="1676400" cy="1600200"/>
          </a:xfrm>
          <a:prstGeom prst="rect">
            <a:avLst/>
          </a:prstGeom>
          <a:noFill/>
          <a:ln w="9525">
            <a:noFill/>
            <a:miter lim="800000"/>
            <a:headEnd/>
            <a:tailEnd/>
          </a:ln>
        </p:spPr>
        <p:txBody>
          <a:bodyPr>
            <a:spAutoFit/>
          </a:bodyPr>
          <a:lstStyle/>
          <a:p>
            <a:pPr algn="ctr"/>
            <a:r>
              <a:rPr lang="en-US" sz="1400" b="1"/>
              <a:t>Voting Public</a:t>
            </a:r>
          </a:p>
          <a:p>
            <a:pPr algn="ctr"/>
            <a:r>
              <a:rPr lang="en-US" sz="1400">
                <a:solidFill>
                  <a:srgbClr val="000000"/>
                </a:solidFill>
              </a:rPr>
              <a:t>Electorate, unorganized. Elections as the most visible manifestation of public opinion.</a:t>
            </a:r>
            <a:endParaRPr lang="en-US" sz="1400" b="1"/>
          </a:p>
        </p:txBody>
      </p:sp>
      <p:sp>
        <p:nvSpPr>
          <p:cNvPr id="16401" name="Rectangle 51"/>
          <p:cNvSpPr>
            <a:spLocks noChangeArrowheads="1"/>
          </p:cNvSpPr>
          <p:nvPr/>
        </p:nvSpPr>
        <p:spPr bwMode="auto">
          <a:xfrm>
            <a:off x="3657600" y="3657600"/>
            <a:ext cx="1905000" cy="1828800"/>
          </a:xfrm>
          <a:prstGeom prst="rect">
            <a:avLst/>
          </a:prstGeom>
          <a:solidFill>
            <a:srgbClr val="FFCC66"/>
          </a:solidFill>
          <a:ln w="9525" algn="ctr">
            <a:noFill/>
            <a:round/>
            <a:headEnd/>
            <a:tailEnd/>
          </a:ln>
        </p:spPr>
        <p:txBody>
          <a:bodyPr/>
          <a:lstStyle/>
          <a:p>
            <a:pPr eaLnBrk="0" hangingPunct="0"/>
            <a:endParaRPr lang="en-US"/>
          </a:p>
        </p:txBody>
      </p:sp>
      <p:sp>
        <p:nvSpPr>
          <p:cNvPr id="16402" name="TextBox 78"/>
          <p:cNvSpPr txBox="1">
            <a:spLocks noChangeArrowheads="1"/>
          </p:cNvSpPr>
          <p:nvPr/>
        </p:nvSpPr>
        <p:spPr bwMode="auto">
          <a:xfrm>
            <a:off x="3810000" y="3733800"/>
            <a:ext cx="1676400" cy="1384300"/>
          </a:xfrm>
          <a:prstGeom prst="rect">
            <a:avLst/>
          </a:prstGeom>
          <a:noFill/>
          <a:ln w="9525">
            <a:noFill/>
            <a:miter lim="800000"/>
            <a:headEnd/>
            <a:tailEnd/>
          </a:ln>
        </p:spPr>
        <p:txBody>
          <a:bodyPr>
            <a:spAutoFit/>
          </a:bodyPr>
          <a:lstStyle/>
          <a:p>
            <a:pPr algn="ctr"/>
            <a:r>
              <a:rPr lang="en-US" sz="1400" b="1"/>
              <a:t>Attentive Public</a:t>
            </a:r>
          </a:p>
          <a:p>
            <a:pPr algn="ctr"/>
            <a:r>
              <a:rPr lang="en-US" sz="1400">
                <a:solidFill>
                  <a:srgbClr val="000000"/>
                </a:solidFill>
              </a:rPr>
              <a:t>Individuals that are informed and interested in public affairs, audience for political actors. </a:t>
            </a:r>
            <a:endParaRPr lang="en-US" sz="1400" b="1"/>
          </a:p>
        </p:txBody>
      </p:sp>
      <p:sp>
        <p:nvSpPr>
          <p:cNvPr id="16403" name="Rectangle 53"/>
          <p:cNvSpPr>
            <a:spLocks noChangeArrowheads="1"/>
          </p:cNvSpPr>
          <p:nvPr/>
        </p:nvSpPr>
        <p:spPr bwMode="auto">
          <a:xfrm>
            <a:off x="5334000" y="4800600"/>
            <a:ext cx="3810000" cy="685800"/>
          </a:xfrm>
          <a:prstGeom prst="rect">
            <a:avLst/>
          </a:prstGeom>
          <a:solidFill>
            <a:srgbClr val="FFCC66"/>
          </a:solidFill>
          <a:ln w="9525" algn="ctr">
            <a:noFill/>
            <a:round/>
            <a:headEnd/>
            <a:tailEnd/>
          </a:ln>
        </p:spPr>
        <p:txBody>
          <a:bodyPr/>
          <a:lstStyle/>
          <a:p>
            <a:pPr eaLnBrk="0" hangingPunct="0"/>
            <a:endParaRPr lang="en-US"/>
          </a:p>
        </p:txBody>
      </p:sp>
      <p:sp>
        <p:nvSpPr>
          <p:cNvPr id="16404" name="Rectangle 54"/>
          <p:cNvSpPr>
            <a:spLocks noChangeArrowheads="1"/>
          </p:cNvSpPr>
          <p:nvPr/>
        </p:nvSpPr>
        <p:spPr bwMode="auto">
          <a:xfrm>
            <a:off x="7315200" y="3657600"/>
            <a:ext cx="1828800" cy="1219200"/>
          </a:xfrm>
          <a:prstGeom prst="rect">
            <a:avLst/>
          </a:prstGeom>
          <a:solidFill>
            <a:srgbClr val="FFCC00"/>
          </a:solidFill>
          <a:ln w="9525" algn="ctr">
            <a:noFill/>
            <a:round/>
            <a:headEnd/>
            <a:tailEnd/>
          </a:ln>
        </p:spPr>
        <p:txBody>
          <a:bodyPr/>
          <a:lstStyle/>
          <a:p>
            <a:pPr eaLnBrk="0" hangingPunct="0"/>
            <a:endParaRPr lang="en-US"/>
          </a:p>
        </p:txBody>
      </p:sp>
      <p:sp>
        <p:nvSpPr>
          <p:cNvPr id="16405" name="Rectangle 81"/>
          <p:cNvSpPr>
            <a:spLocks noChangeArrowheads="1"/>
          </p:cNvSpPr>
          <p:nvPr/>
        </p:nvSpPr>
        <p:spPr bwMode="auto">
          <a:xfrm>
            <a:off x="5562600" y="2895600"/>
            <a:ext cx="1828800" cy="1981200"/>
          </a:xfrm>
          <a:prstGeom prst="rect">
            <a:avLst/>
          </a:prstGeom>
          <a:solidFill>
            <a:srgbClr val="FFCC00"/>
          </a:solidFill>
          <a:ln w="9525" algn="ctr">
            <a:noFill/>
            <a:round/>
            <a:headEnd/>
            <a:tailEnd/>
          </a:ln>
        </p:spPr>
        <p:txBody>
          <a:bodyPr/>
          <a:lstStyle/>
          <a:p>
            <a:pPr eaLnBrk="0" hangingPunct="0"/>
            <a:endParaRPr lang="en-US"/>
          </a:p>
        </p:txBody>
      </p:sp>
      <p:sp>
        <p:nvSpPr>
          <p:cNvPr id="16406" name="TextBox 78"/>
          <p:cNvSpPr txBox="1">
            <a:spLocks noChangeArrowheads="1"/>
          </p:cNvSpPr>
          <p:nvPr/>
        </p:nvSpPr>
        <p:spPr bwMode="auto">
          <a:xfrm>
            <a:off x="5638800" y="2895600"/>
            <a:ext cx="1752600" cy="2032000"/>
          </a:xfrm>
          <a:prstGeom prst="rect">
            <a:avLst/>
          </a:prstGeom>
          <a:noFill/>
          <a:ln w="9525">
            <a:noFill/>
            <a:miter lim="800000"/>
            <a:headEnd/>
            <a:tailEnd/>
          </a:ln>
        </p:spPr>
        <p:txBody>
          <a:bodyPr>
            <a:spAutoFit/>
          </a:bodyPr>
          <a:lstStyle/>
          <a:p>
            <a:pPr algn="ctr"/>
            <a:r>
              <a:rPr lang="en-US" sz="1400" b="1"/>
              <a:t>Active Public</a:t>
            </a:r>
          </a:p>
          <a:p>
            <a:pPr algn="ctr"/>
            <a:r>
              <a:rPr lang="en-US" sz="1400">
                <a:solidFill>
                  <a:srgbClr val="000000"/>
                </a:solidFill>
              </a:rPr>
              <a:t>Elites, regular formal and informal political participation, recruit supporters for their position in the realm of the attentive public. </a:t>
            </a:r>
            <a:endParaRPr lang="en-US" sz="1400" b="1"/>
          </a:p>
        </p:txBody>
      </p:sp>
      <p:sp>
        <p:nvSpPr>
          <p:cNvPr id="16407" name="Rectangle 83"/>
          <p:cNvSpPr>
            <a:spLocks noChangeArrowheads="1"/>
          </p:cNvSpPr>
          <p:nvPr/>
        </p:nvSpPr>
        <p:spPr bwMode="auto">
          <a:xfrm>
            <a:off x="7391400" y="2133600"/>
            <a:ext cx="1752600" cy="1981200"/>
          </a:xfrm>
          <a:prstGeom prst="rect">
            <a:avLst/>
          </a:prstGeom>
          <a:solidFill>
            <a:srgbClr val="FF9900"/>
          </a:solidFill>
          <a:ln w="9525" algn="ctr">
            <a:noFill/>
            <a:round/>
            <a:headEnd/>
            <a:tailEnd/>
          </a:ln>
        </p:spPr>
        <p:txBody>
          <a:bodyPr/>
          <a:lstStyle/>
          <a:p>
            <a:pPr eaLnBrk="0" hangingPunct="0"/>
            <a:endParaRPr lang="en-US"/>
          </a:p>
        </p:txBody>
      </p:sp>
      <p:sp>
        <p:nvSpPr>
          <p:cNvPr id="16408" name="TextBox 78"/>
          <p:cNvSpPr txBox="1">
            <a:spLocks noChangeArrowheads="1"/>
          </p:cNvSpPr>
          <p:nvPr/>
        </p:nvSpPr>
        <p:spPr bwMode="auto">
          <a:xfrm>
            <a:off x="7543800" y="2133600"/>
            <a:ext cx="1600200" cy="2032000"/>
          </a:xfrm>
          <a:prstGeom prst="rect">
            <a:avLst/>
          </a:prstGeom>
          <a:noFill/>
          <a:ln w="9525">
            <a:noFill/>
            <a:miter lim="800000"/>
            <a:headEnd/>
            <a:tailEnd/>
          </a:ln>
        </p:spPr>
        <p:txBody>
          <a:bodyPr>
            <a:spAutoFit/>
          </a:bodyPr>
          <a:lstStyle/>
          <a:p>
            <a:pPr algn="ctr"/>
            <a:r>
              <a:rPr lang="en-US" sz="1400" b="1"/>
              <a:t>Mobilized Public</a:t>
            </a:r>
          </a:p>
          <a:p>
            <a:pPr algn="ctr"/>
            <a:r>
              <a:rPr lang="en-US" sz="1400">
                <a:solidFill>
                  <a:srgbClr val="000000"/>
                </a:solidFill>
              </a:rPr>
              <a:t>Attentive and active members, well informed with specific long-term issue interests, e.g., interest groups, advocacy organizations. </a:t>
            </a:r>
            <a:endParaRPr lang="en-US" sz="1400" b="1"/>
          </a:p>
        </p:txBody>
      </p:sp>
      <p:sp>
        <p:nvSpPr>
          <p:cNvPr id="16409" name="TextBox 51"/>
          <p:cNvSpPr txBox="1">
            <a:spLocks noChangeArrowheads="1"/>
          </p:cNvSpPr>
          <p:nvPr/>
        </p:nvSpPr>
        <p:spPr bwMode="auto">
          <a:xfrm>
            <a:off x="3886200" y="5768975"/>
            <a:ext cx="4800600" cy="708025"/>
          </a:xfrm>
          <a:prstGeom prst="rect">
            <a:avLst/>
          </a:prstGeom>
          <a:noFill/>
          <a:ln w="9525">
            <a:noFill/>
            <a:miter lim="800000"/>
            <a:headEnd/>
            <a:tailEnd/>
          </a:ln>
        </p:spPr>
        <p:txBody>
          <a:bodyPr>
            <a:spAutoFit/>
          </a:bodyPr>
          <a:lstStyle/>
          <a:p>
            <a:pPr algn="ctr"/>
            <a:r>
              <a:rPr lang="en-US" sz="2000" b="1"/>
              <a:t>Communication is not a magic bullet, but it helps!</a:t>
            </a:r>
          </a:p>
        </p:txBody>
      </p:sp>
      <p:sp>
        <p:nvSpPr>
          <p:cNvPr id="16410" name="Rectangle 52"/>
          <p:cNvSpPr>
            <a:spLocks noChangeArrowheads="1"/>
          </p:cNvSpPr>
          <p:nvPr/>
        </p:nvSpPr>
        <p:spPr bwMode="auto">
          <a:xfrm>
            <a:off x="3962400" y="5715000"/>
            <a:ext cx="4648200" cy="762000"/>
          </a:xfrm>
          <a:prstGeom prst="rect">
            <a:avLst/>
          </a:prstGeom>
          <a:noFill/>
          <a:ln w="25400" cap="sq" algn="ctr">
            <a:solidFill>
              <a:srgbClr val="FF0000"/>
            </a:solidFill>
            <a:round/>
            <a:headEnd type="none" w="sm" len="sm"/>
            <a:tailEnd type="none" w="sm" len="sm"/>
          </a:ln>
        </p:spPr>
        <p:txBody>
          <a:bodyPr wrap="none"/>
          <a:lstStyle/>
          <a:p>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906588" y="1098550"/>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17411" name="Rectangle 3"/>
          <p:cNvSpPr>
            <a:spLocks noChangeArrowheads="1"/>
          </p:cNvSpPr>
          <p:nvPr/>
        </p:nvSpPr>
        <p:spPr bwMode="auto">
          <a:xfrm>
            <a:off x="2743200" y="228600"/>
            <a:ext cx="6248400" cy="1143000"/>
          </a:xfrm>
          <a:prstGeom prst="rect">
            <a:avLst/>
          </a:prstGeom>
          <a:noFill/>
          <a:ln w="9525">
            <a:noFill/>
            <a:miter lim="800000"/>
            <a:headEnd/>
            <a:tailEnd/>
          </a:ln>
        </p:spPr>
        <p:txBody>
          <a:bodyPr anchor="ctr"/>
          <a:lstStyle/>
          <a:p>
            <a:pPr algn="ctr"/>
            <a:r>
              <a:rPr lang="en-US" sz="3200" b="1">
                <a:solidFill>
                  <a:schemeClr val="bg2"/>
                </a:solidFill>
              </a:rPr>
              <a:t>The Democratic Public Sphere </a:t>
            </a:r>
          </a:p>
        </p:txBody>
      </p:sp>
      <p:sp>
        <p:nvSpPr>
          <p:cNvPr id="79876" name="Oval 7"/>
          <p:cNvSpPr>
            <a:spLocks noChangeArrowheads="1"/>
          </p:cNvSpPr>
          <p:nvPr/>
        </p:nvSpPr>
        <p:spPr bwMode="auto">
          <a:xfrm>
            <a:off x="3200400" y="1984375"/>
            <a:ext cx="2895600" cy="2787650"/>
          </a:xfrm>
          <a:prstGeom prst="ellipse">
            <a:avLst/>
          </a:prstGeom>
          <a:solidFill>
            <a:srgbClr val="FFFFCC"/>
          </a:solidFill>
          <a:ln w="9525">
            <a:solidFill>
              <a:srgbClr val="000000"/>
            </a:solidFill>
            <a:round/>
            <a:headEnd/>
            <a:tailEnd/>
          </a:ln>
        </p:spPr>
        <p:txBody>
          <a:bodyPr wrap="none" anchor="ctr"/>
          <a:lstStyle/>
          <a:p>
            <a:endParaRPr lang="en-US"/>
          </a:p>
        </p:txBody>
      </p:sp>
      <p:sp>
        <p:nvSpPr>
          <p:cNvPr id="79877" name="Text Box 9"/>
          <p:cNvSpPr txBox="1">
            <a:spLocks noChangeArrowheads="1"/>
          </p:cNvSpPr>
          <p:nvPr/>
        </p:nvSpPr>
        <p:spPr bwMode="auto">
          <a:xfrm>
            <a:off x="3563938" y="2228850"/>
            <a:ext cx="2303462" cy="2519363"/>
          </a:xfrm>
          <a:prstGeom prst="rect">
            <a:avLst/>
          </a:prstGeom>
          <a:noFill/>
          <a:ln w="9525">
            <a:noFill/>
            <a:miter lim="800000"/>
            <a:headEnd/>
            <a:tailEnd/>
          </a:ln>
        </p:spPr>
        <p:txBody>
          <a:bodyPr lIns="53950" tIns="26975" rIns="53950" bIns="26975">
            <a:spAutoFit/>
          </a:bodyPr>
          <a:lstStyle/>
          <a:p>
            <a:pPr algn="ctr"/>
            <a:r>
              <a:rPr lang="en-US" sz="1200">
                <a:solidFill>
                  <a:srgbClr val="DC553E"/>
                </a:solidFill>
              </a:rPr>
              <a:t>Constitutive Elements:</a:t>
            </a:r>
          </a:p>
          <a:p>
            <a:pPr algn="ctr"/>
            <a:endParaRPr lang="en-US" sz="1200">
              <a:solidFill>
                <a:srgbClr val="DC553E"/>
              </a:solidFill>
            </a:endParaRPr>
          </a:p>
          <a:p>
            <a:pPr>
              <a:buClr>
                <a:srgbClr val="DC553E"/>
              </a:buClr>
              <a:buFont typeface="Symbol" pitchFamily="18" charset="2"/>
              <a:buChar char="·"/>
            </a:pPr>
            <a:r>
              <a:rPr lang="en-US" sz="1200">
                <a:solidFill>
                  <a:srgbClr val="DC553E"/>
                </a:solidFill>
              </a:rPr>
              <a:t> Laws and civil liberties (especially freedom of speech, press, assembly, &amp; conscience)</a:t>
            </a:r>
          </a:p>
          <a:p>
            <a:pPr>
              <a:buClr>
                <a:srgbClr val="DC553E"/>
              </a:buClr>
              <a:buFont typeface="Symbol" pitchFamily="18" charset="2"/>
              <a:buChar char="·"/>
            </a:pPr>
            <a:r>
              <a:rPr lang="en-US" sz="1200">
                <a:solidFill>
                  <a:srgbClr val="DC553E"/>
                </a:solidFill>
              </a:rPr>
              <a:t> Free, plural, and independent media systems</a:t>
            </a:r>
          </a:p>
          <a:p>
            <a:pPr>
              <a:buClr>
                <a:srgbClr val="DC553E"/>
              </a:buClr>
              <a:buFont typeface="Symbol" pitchFamily="18" charset="2"/>
              <a:buChar char="·"/>
            </a:pPr>
            <a:r>
              <a:rPr lang="en-US" sz="1200">
                <a:solidFill>
                  <a:srgbClr val="DC553E"/>
                </a:solidFill>
              </a:rPr>
              <a:t> Access to public information</a:t>
            </a:r>
          </a:p>
          <a:p>
            <a:pPr>
              <a:buClr>
                <a:srgbClr val="DC553E"/>
              </a:buClr>
              <a:buFont typeface="Symbol" pitchFamily="18" charset="2"/>
              <a:buChar char="·"/>
            </a:pPr>
            <a:r>
              <a:rPr lang="en-US" sz="1200">
                <a:solidFill>
                  <a:srgbClr val="DC553E"/>
                </a:solidFill>
              </a:rPr>
              <a:t> Civil society</a:t>
            </a:r>
          </a:p>
          <a:p>
            <a:pPr>
              <a:buClr>
                <a:srgbClr val="DC553E"/>
              </a:buClr>
              <a:buFont typeface="Symbol" pitchFamily="18" charset="2"/>
              <a:buChar char="·"/>
            </a:pPr>
            <a:r>
              <a:rPr lang="en-US" sz="1200">
                <a:solidFill>
                  <a:srgbClr val="DC553E"/>
                </a:solidFill>
              </a:rPr>
              <a:t> All sites for everyday talk </a:t>
            </a:r>
          </a:p>
          <a:p>
            <a:pPr lvl="1"/>
            <a:r>
              <a:rPr lang="en-US" sz="1200">
                <a:solidFill>
                  <a:srgbClr val="DC553E"/>
                </a:solidFill>
              </a:rPr>
              <a:t>about public affairs</a:t>
            </a:r>
          </a:p>
          <a:p>
            <a:pPr algn="ctr"/>
            <a:endParaRPr lang="en-US" sz="1200" b="1">
              <a:solidFill>
                <a:srgbClr val="DC553E"/>
              </a:solidFill>
            </a:endParaRPr>
          </a:p>
          <a:p>
            <a:endParaRPr lang="en-US"/>
          </a:p>
        </p:txBody>
      </p:sp>
      <p:sp>
        <p:nvSpPr>
          <p:cNvPr id="79878" name="Text Box 10"/>
          <p:cNvSpPr txBox="1">
            <a:spLocks noChangeArrowheads="1"/>
          </p:cNvSpPr>
          <p:nvPr/>
        </p:nvSpPr>
        <p:spPr bwMode="auto">
          <a:xfrm>
            <a:off x="2362200" y="3933825"/>
            <a:ext cx="1173163" cy="423863"/>
          </a:xfrm>
          <a:prstGeom prst="rect">
            <a:avLst/>
          </a:prstGeom>
          <a:noFill/>
          <a:ln w="9525">
            <a:noFill/>
            <a:miter lim="800000"/>
            <a:headEnd/>
            <a:tailEnd/>
          </a:ln>
        </p:spPr>
        <p:txBody>
          <a:bodyPr lIns="53950" tIns="26975" rIns="53950" bIns="26975">
            <a:spAutoFit/>
          </a:bodyPr>
          <a:lstStyle/>
          <a:p>
            <a:r>
              <a:rPr lang="en-US" sz="1200">
                <a:solidFill>
                  <a:schemeClr val="accent2"/>
                </a:solidFill>
              </a:rPr>
              <a:t>Public Debate </a:t>
            </a:r>
          </a:p>
          <a:p>
            <a:r>
              <a:rPr lang="en-US" sz="1200">
                <a:solidFill>
                  <a:schemeClr val="accent2"/>
                </a:solidFill>
              </a:rPr>
              <a:t>&amp; Discussion</a:t>
            </a:r>
          </a:p>
        </p:txBody>
      </p:sp>
      <p:sp>
        <p:nvSpPr>
          <p:cNvPr id="79879" name="Text Box 11"/>
          <p:cNvSpPr txBox="1">
            <a:spLocks noChangeArrowheads="1"/>
          </p:cNvSpPr>
          <p:nvPr/>
        </p:nvSpPr>
        <p:spPr bwMode="auto">
          <a:xfrm>
            <a:off x="4013200" y="1495425"/>
            <a:ext cx="1701800" cy="423863"/>
          </a:xfrm>
          <a:prstGeom prst="rect">
            <a:avLst/>
          </a:prstGeom>
          <a:noFill/>
          <a:ln w="9525">
            <a:noFill/>
            <a:miter lim="800000"/>
            <a:headEnd/>
            <a:tailEnd/>
          </a:ln>
        </p:spPr>
        <p:txBody>
          <a:bodyPr lIns="53950" tIns="26975" rIns="53950" bIns="26975">
            <a:spAutoFit/>
          </a:bodyPr>
          <a:lstStyle/>
          <a:p>
            <a:r>
              <a:rPr lang="en-US" sz="1200">
                <a:solidFill>
                  <a:schemeClr val="accent2"/>
                </a:solidFill>
              </a:rPr>
              <a:t>Issue-Based Information Flows</a:t>
            </a:r>
          </a:p>
        </p:txBody>
      </p:sp>
      <p:sp>
        <p:nvSpPr>
          <p:cNvPr id="79880" name="Text Box 12"/>
          <p:cNvSpPr txBox="1">
            <a:spLocks noChangeArrowheads="1"/>
          </p:cNvSpPr>
          <p:nvPr/>
        </p:nvSpPr>
        <p:spPr bwMode="auto">
          <a:xfrm>
            <a:off x="6019800" y="3933825"/>
            <a:ext cx="1443038" cy="423863"/>
          </a:xfrm>
          <a:prstGeom prst="rect">
            <a:avLst/>
          </a:prstGeom>
          <a:noFill/>
          <a:ln w="9525">
            <a:noFill/>
            <a:miter lim="800000"/>
            <a:headEnd/>
            <a:tailEnd/>
          </a:ln>
        </p:spPr>
        <p:txBody>
          <a:bodyPr lIns="53950" tIns="26975" rIns="53950" bIns="26975">
            <a:spAutoFit/>
          </a:bodyPr>
          <a:lstStyle/>
          <a:p>
            <a:r>
              <a:rPr lang="en-US" sz="1200">
                <a:solidFill>
                  <a:schemeClr val="accent2"/>
                </a:solidFill>
              </a:rPr>
              <a:t>Issue-Based </a:t>
            </a:r>
          </a:p>
          <a:p>
            <a:r>
              <a:rPr lang="en-US" sz="1200">
                <a:solidFill>
                  <a:schemeClr val="accent2"/>
                </a:solidFill>
              </a:rPr>
              <a:t>Public Contestation</a:t>
            </a:r>
          </a:p>
        </p:txBody>
      </p:sp>
      <p:sp>
        <p:nvSpPr>
          <p:cNvPr id="10" name="Arc 13"/>
          <p:cNvSpPr>
            <a:spLocks/>
          </p:cNvSpPr>
          <p:nvPr/>
        </p:nvSpPr>
        <p:spPr bwMode="auto">
          <a:xfrm rot="310091" flipH="1">
            <a:off x="2824163" y="1984375"/>
            <a:ext cx="1066800" cy="1828800"/>
          </a:xfrm>
          <a:custGeom>
            <a:avLst/>
            <a:gdLst>
              <a:gd name="G0" fmla="+- 0 0 0"/>
              <a:gd name="G1" fmla="+- 21426 0 0"/>
              <a:gd name="G2" fmla="+- 21600 0 0"/>
              <a:gd name="T0" fmla="*/ 2735 w 21600"/>
              <a:gd name="T1" fmla="*/ 0 h 36876"/>
              <a:gd name="T2" fmla="*/ 15095 w 21600"/>
              <a:gd name="T3" fmla="*/ 36876 h 36876"/>
              <a:gd name="T4" fmla="*/ 0 w 21600"/>
              <a:gd name="T5" fmla="*/ 21426 h 36876"/>
            </a:gdLst>
            <a:ahLst/>
            <a:cxnLst>
              <a:cxn ang="0">
                <a:pos x="T0" y="T1"/>
              </a:cxn>
              <a:cxn ang="0">
                <a:pos x="T2" y="T3"/>
              </a:cxn>
              <a:cxn ang="0">
                <a:pos x="T4" y="T5"/>
              </a:cxn>
            </a:cxnLst>
            <a:rect l="0" t="0" r="r" b="b"/>
            <a:pathLst>
              <a:path w="21600" h="36876" fill="none" extrusionOk="0">
                <a:moveTo>
                  <a:pt x="2735" y="-1"/>
                </a:moveTo>
                <a:cubicBezTo>
                  <a:pt x="13519" y="1376"/>
                  <a:pt x="21600" y="10554"/>
                  <a:pt x="21600" y="21426"/>
                </a:cubicBezTo>
                <a:cubicBezTo>
                  <a:pt x="21600" y="27241"/>
                  <a:pt x="19254" y="32811"/>
                  <a:pt x="15094" y="36875"/>
                </a:cubicBezTo>
              </a:path>
              <a:path w="21600" h="36876" stroke="0" extrusionOk="0">
                <a:moveTo>
                  <a:pt x="2735" y="-1"/>
                </a:moveTo>
                <a:cubicBezTo>
                  <a:pt x="13519" y="1376"/>
                  <a:pt x="21600" y="10554"/>
                  <a:pt x="21600" y="21426"/>
                </a:cubicBezTo>
                <a:cubicBezTo>
                  <a:pt x="21600" y="27241"/>
                  <a:pt x="19254" y="32811"/>
                  <a:pt x="15094" y="36875"/>
                </a:cubicBezTo>
                <a:lnTo>
                  <a:pt x="0" y="21426"/>
                </a:lnTo>
                <a:close/>
              </a:path>
            </a:pathLst>
          </a:custGeom>
          <a:noFill/>
          <a:ln w="76200">
            <a:solidFill>
              <a:schemeClr val="accent6"/>
            </a:solidFill>
            <a:round/>
            <a:headEnd type="triangle" w="med" len="med"/>
            <a:tailEnd type="triangle" w="med" len="med"/>
          </a:ln>
          <a:effectLst/>
        </p:spPr>
        <p:txBody>
          <a:bodyPr wrap="none" anchor="ctr"/>
          <a:lstStyle/>
          <a:p>
            <a:pPr>
              <a:defRPr/>
            </a:pPr>
            <a:endParaRPr lang="en-US"/>
          </a:p>
        </p:txBody>
      </p:sp>
      <p:sp>
        <p:nvSpPr>
          <p:cNvPr id="11" name="Arc 14"/>
          <p:cNvSpPr>
            <a:spLocks/>
          </p:cNvSpPr>
          <p:nvPr/>
        </p:nvSpPr>
        <p:spPr bwMode="auto">
          <a:xfrm flipV="1">
            <a:off x="3429000" y="4238625"/>
            <a:ext cx="2590800" cy="762000"/>
          </a:xfrm>
          <a:custGeom>
            <a:avLst/>
            <a:gdLst>
              <a:gd name="G0" fmla="+- 20861 0 0"/>
              <a:gd name="G1" fmla="+- 21600 0 0"/>
              <a:gd name="G2" fmla="+- 21600 0 0"/>
              <a:gd name="T0" fmla="*/ 0 w 41718"/>
              <a:gd name="T1" fmla="*/ 16000 h 21600"/>
              <a:gd name="T2" fmla="*/ 41718 w 41718"/>
              <a:gd name="T3" fmla="*/ 15985 h 21600"/>
              <a:gd name="T4" fmla="*/ 20861 w 41718"/>
              <a:gd name="T5" fmla="*/ 21600 h 21600"/>
            </a:gdLst>
            <a:ahLst/>
            <a:cxnLst>
              <a:cxn ang="0">
                <a:pos x="T0" y="T1"/>
              </a:cxn>
              <a:cxn ang="0">
                <a:pos x="T2" y="T3"/>
              </a:cxn>
              <a:cxn ang="0">
                <a:pos x="T4" y="T5"/>
              </a:cxn>
            </a:cxnLst>
            <a:rect l="0" t="0" r="r" b="b"/>
            <a:pathLst>
              <a:path w="41718" h="21600" fill="none" extrusionOk="0">
                <a:moveTo>
                  <a:pt x="-1" y="15999"/>
                </a:moveTo>
                <a:cubicBezTo>
                  <a:pt x="2533" y="6561"/>
                  <a:pt x="11088" y="-1"/>
                  <a:pt x="20861" y="0"/>
                </a:cubicBezTo>
                <a:cubicBezTo>
                  <a:pt x="30627" y="0"/>
                  <a:pt x="39179" y="6553"/>
                  <a:pt x="41718" y="15984"/>
                </a:cubicBezTo>
              </a:path>
              <a:path w="41718" h="21600" stroke="0" extrusionOk="0">
                <a:moveTo>
                  <a:pt x="-1" y="15999"/>
                </a:moveTo>
                <a:cubicBezTo>
                  <a:pt x="2533" y="6561"/>
                  <a:pt x="11088" y="-1"/>
                  <a:pt x="20861" y="0"/>
                </a:cubicBezTo>
                <a:cubicBezTo>
                  <a:pt x="30627" y="0"/>
                  <a:pt x="39179" y="6553"/>
                  <a:pt x="41718" y="15984"/>
                </a:cubicBezTo>
                <a:lnTo>
                  <a:pt x="20861" y="21600"/>
                </a:lnTo>
                <a:close/>
              </a:path>
            </a:pathLst>
          </a:custGeom>
          <a:noFill/>
          <a:ln w="76200">
            <a:solidFill>
              <a:schemeClr val="accent6"/>
            </a:solidFill>
            <a:round/>
            <a:headEnd type="triangle" w="med" len="med"/>
            <a:tailEnd type="triangle" w="med" len="med"/>
          </a:ln>
          <a:effectLst/>
        </p:spPr>
        <p:txBody>
          <a:bodyPr wrap="none" anchor="ctr"/>
          <a:lstStyle/>
          <a:p>
            <a:pPr>
              <a:defRPr/>
            </a:pPr>
            <a:endParaRPr lang="en-US"/>
          </a:p>
        </p:txBody>
      </p:sp>
      <p:sp>
        <p:nvSpPr>
          <p:cNvPr id="79883" name="AutoShape 15"/>
          <p:cNvSpPr>
            <a:spLocks noChangeArrowheads="1"/>
          </p:cNvSpPr>
          <p:nvPr/>
        </p:nvSpPr>
        <p:spPr bwMode="auto">
          <a:xfrm>
            <a:off x="7486650" y="2908300"/>
            <a:ext cx="209550" cy="261938"/>
          </a:xfrm>
          <a:prstGeom prst="upDownArrow">
            <a:avLst>
              <a:gd name="adj1" fmla="val 50000"/>
              <a:gd name="adj2" fmla="val 25000"/>
            </a:avLst>
          </a:prstGeom>
          <a:solidFill>
            <a:srgbClr val="FFC000"/>
          </a:solidFill>
          <a:ln w="9525">
            <a:solidFill>
              <a:srgbClr val="DC553E"/>
            </a:solidFill>
            <a:miter lim="800000"/>
            <a:headEnd/>
            <a:tailEnd/>
          </a:ln>
        </p:spPr>
        <p:txBody>
          <a:bodyPr vert="eaVert" wrap="none" anchor="ctr"/>
          <a:lstStyle/>
          <a:p>
            <a:endParaRPr lang="en-US"/>
          </a:p>
        </p:txBody>
      </p:sp>
      <p:sp>
        <p:nvSpPr>
          <p:cNvPr id="13" name="Arc 16"/>
          <p:cNvSpPr>
            <a:spLocks/>
          </p:cNvSpPr>
          <p:nvPr/>
        </p:nvSpPr>
        <p:spPr bwMode="auto">
          <a:xfrm rot="8341401" flipH="1">
            <a:off x="5510213" y="1936750"/>
            <a:ext cx="915987" cy="1828800"/>
          </a:xfrm>
          <a:custGeom>
            <a:avLst/>
            <a:gdLst>
              <a:gd name="G0" fmla="+- 0 0 0"/>
              <a:gd name="G1" fmla="+- 21426 0 0"/>
              <a:gd name="G2" fmla="+- 21600 0 0"/>
              <a:gd name="T0" fmla="*/ 2735 w 21600"/>
              <a:gd name="T1" fmla="*/ 0 h 36876"/>
              <a:gd name="T2" fmla="*/ 15095 w 21600"/>
              <a:gd name="T3" fmla="*/ 36876 h 36876"/>
              <a:gd name="T4" fmla="*/ 0 w 21600"/>
              <a:gd name="T5" fmla="*/ 21426 h 36876"/>
            </a:gdLst>
            <a:ahLst/>
            <a:cxnLst>
              <a:cxn ang="0">
                <a:pos x="T0" y="T1"/>
              </a:cxn>
              <a:cxn ang="0">
                <a:pos x="T2" y="T3"/>
              </a:cxn>
              <a:cxn ang="0">
                <a:pos x="T4" y="T5"/>
              </a:cxn>
            </a:cxnLst>
            <a:rect l="0" t="0" r="r" b="b"/>
            <a:pathLst>
              <a:path w="21600" h="36876" fill="none" extrusionOk="0">
                <a:moveTo>
                  <a:pt x="2735" y="-1"/>
                </a:moveTo>
                <a:cubicBezTo>
                  <a:pt x="13519" y="1376"/>
                  <a:pt x="21600" y="10554"/>
                  <a:pt x="21600" y="21426"/>
                </a:cubicBezTo>
                <a:cubicBezTo>
                  <a:pt x="21600" y="27241"/>
                  <a:pt x="19254" y="32811"/>
                  <a:pt x="15094" y="36875"/>
                </a:cubicBezTo>
              </a:path>
              <a:path w="21600" h="36876" stroke="0" extrusionOk="0">
                <a:moveTo>
                  <a:pt x="2735" y="-1"/>
                </a:moveTo>
                <a:cubicBezTo>
                  <a:pt x="13519" y="1376"/>
                  <a:pt x="21600" y="10554"/>
                  <a:pt x="21600" y="21426"/>
                </a:cubicBezTo>
                <a:cubicBezTo>
                  <a:pt x="21600" y="27241"/>
                  <a:pt x="19254" y="32811"/>
                  <a:pt x="15094" y="36875"/>
                </a:cubicBezTo>
                <a:lnTo>
                  <a:pt x="0" y="21426"/>
                </a:lnTo>
                <a:close/>
              </a:path>
            </a:pathLst>
          </a:custGeom>
          <a:noFill/>
          <a:ln w="76200">
            <a:solidFill>
              <a:schemeClr val="accent6"/>
            </a:solidFill>
            <a:round/>
            <a:headEnd type="triangle" w="med" len="med"/>
            <a:tailEnd type="triangle" w="med" len="med"/>
          </a:ln>
          <a:effectLst/>
        </p:spPr>
        <p:txBody>
          <a:bodyPr wrap="none" anchor="ctr"/>
          <a:lstStyle/>
          <a:p>
            <a:pPr>
              <a:defRPr/>
            </a:pPr>
            <a:endParaRPr lang="en-US"/>
          </a:p>
        </p:txBody>
      </p:sp>
      <p:sp>
        <p:nvSpPr>
          <p:cNvPr id="79885" name="AutoShape 17"/>
          <p:cNvSpPr>
            <a:spLocks noChangeArrowheads="1"/>
          </p:cNvSpPr>
          <p:nvPr/>
        </p:nvSpPr>
        <p:spPr bwMode="auto">
          <a:xfrm>
            <a:off x="6686550" y="2552700"/>
            <a:ext cx="417513" cy="261938"/>
          </a:xfrm>
          <a:prstGeom prst="leftRightArrow">
            <a:avLst>
              <a:gd name="adj1" fmla="val 50000"/>
              <a:gd name="adj2" fmla="val 31879"/>
            </a:avLst>
          </a:prstGeom>
          <a:solidFill>
            <a:srgbClr val="FF9900"/>
          </a:solidFill>
          <a:ln w="9525">
            <a:solidFill>
              <a:srgbClr val="DC553E"/>
            </a:solidFill>
            <a:miter lim="800000"/>
            <a:headEnd/>
            <a:tailEnd/>
          </a:ln>
        </p:spPr>
        <p:txBody>
          <a:bodyPr wrap="none" anchor="ctr"/>
          <a:lstStyle/>
          <a:p>
            <a:endParaRPr lang="en-US"/>
          </a:p>
        </p:txBody>
      </p:sp>
      <p:sp>
        <p:nvSpPr>
          <p:cNvPr id="79886" name="AutoShape 18"/>
          <p:cNvSpPr>
            <a:spLocks noChangeArrowheads="1"/>
          </p:cNvSpPr>
          <p:nvPr/>
        </p:nvSpPr>
        <p:spPr bwMode="auto">
          <a:xfrm>
            <a:off x="1995488" y="2638425"/>
            <a:ext cx="522287" cy="261938"/>
          </a:xfrm>
          <a:prstGeom prst="leftRightArrow">
            <a:avLst>
              <a:gd name="adj1" fmla="val 50000"/>
              <a:gd name="adj2" fmla="val 39879"/>
            </a:avLst>
          </a:prstGeom>
          <a:solidFill>
            <a:srgbClr val="000080"/>
          </a:solidFill>
          <a:ln w="9525">
            <a:solidFill>
              <a:srgbClr val="DC553E"/>
            </a:solidFill>
            <a:miter lim="800000"/>
            <a:headEnd/>
            <a:tailEnd/>
          </a:ln>
        </p:spPr>
        <p:txBody>
          <a:bodyPr wrap="none" anchor="ctr"/>
          <a:lstStyle/>
          <a:p>
            <a:endParaRPr lang="en-US"/>
          </a:p>
        </p:txBody>
      </p:sp>
      <p:sp>
        <p:nvSpPr>
          <p:cNvPr id="79887" name="AutoShape 19"/>
          <p:cNvSpPr>
            <a:spLocks noChangeArrowheads="1"/>
          </p:cNvSpPr>
          <p:nvPr/>
        </p:nvSpPr>
        <p:spPr bwMode="auto">
          <a:xfrm>
            <a:off x="7486650" y="3968750"/>
            <a:ext cx="209550" cy="261938"/>
          </a:xfrm>
          <a:prstGeom prst="upDownArrow">
            <a:avLst>
              <a:gd name="adj1" fmla="val 50000"/>
              <a:gd name="adj2" fmla="val 25000"/>
            </a:avLst>
          </a:prstGeom>
          <a:solidFill>
            <a:srgbClr val="FFC000"/>
          </a:solidFill>
          <a:ln w="9525">
            <a:solidFill>
              <a:srgbClr val="F05B20"/>
            </a:solidFill>
            <a:miter lim="800000"/>
            <a:headEnd/>
            <a:tailEnd/>
          </a:ln>
        </p:spPr>
        <p:txBody>
          <a:bodyPr vert="eaVert" wrap="none" anchor="ctr"/>
          <a:lstStyle/>
          <a:p>
            <a:endParaRPr lang="en-US"/>
          </a:p>
        </p:txBody>
      </p:sp>
      <p:sp>
        <p:nvSpPr>
          <p:cNvPr id="79888" name="AutoShape 20"/>
          <p:cNvSpPr>
            <a:spLocks noChangeArrowheads="1"/>
          </p:cNvSpPr>
          <p:nvPr/>
        </p:nvSpPr>
        <p:spPr bwMode="auto">
          <a:xfrm>
            <a:off x="1995488" y="3449638"/>
            <a:ext cx="523875" cy="260350"/>
          </a:xfrm>
          <a:prstGeom prst="leftRightArrow">
            <a:avLst>
              <a:gd name="adj1" fmla="val 50000"/>
              <a:gd name="adj2" fmla="val 40244"/>
            </a:avLst>
          </a:prstGeom>
          <a:solidFill>
            <a:srgbClr val="000080"/>
          </a:solidFill>
          <a:ln w="9525">
            <a:solidFill>
              <a:srgbClr val="DC553E"/>
            </a:solidFill>
            <a:miter lim="800000"/>
            <a:headEnd/>
            <a:tailEnd/>
          </a:ln>
        </p:spPr>
        <p:txBody>
          <a:bodyPr wrap="none" anchor="ctr"/>
          <a:lstStyle/>
          <a:p>
            <a:endParaRPr lang="en-US"/>
          </a:p>
        </p:txBody>
      </p:sp>
      <p:sp>
        <p:nvSpPr>
          <p:cNvPr id="79889" name="AutoShape 21"/>
          <p:cNvSpPr>
            <a:spLocks noChangeArrowheads="1"/>
          </p:cNvSpPr>
          <p:nvPr/>
        </p:nvSpPr>
        <p:spPr bwMode="auto">
          <a:xfrm>
            <a:off x="1978025" y="4308475"/>
            <a:ext cx="522288" cy="261938"/>
          </a:xfrm>
          <a:prstGeom prst="leftRightArrow">
            <a:avLst>
              <a:gd name="adj1" fmla="val 50000"/>
              <a:gd name="adj2" fmla="val 39879"/>
            </a:avLst>
          </a:prstGeom>
          <a:solidFill>
            <a:srgbClr val="000080"/>
          </a:solidFill>
          <a:ln w="9525">
            <a:solidFill>
              <a:srgbClr val="DC553E"/>
            </a:solidFill>
            <a:miter lim="800000"/>
            <a:headEnd/>
            <a:tailEnd/>
          </a:ln>
        </p:spPr>
        <p:txBody>
          <a:bodyPr wrap="none" anchor="ctr"/>
          <a:lstStyle/>
          <a:p>
            <a:endParaRPr lang="en-US"/>
          </a:p>
        </p:txBody>
      </p:sp>
      <p:sp>
        <p:nvSpPr>
          <p:cNvPr id="79890" name="AutoShape 22"/>
          <p:cNvSpPr>
            <a:spLocks noChangeArrowheads="1"/>
          </p:cNvSpPr>
          <p:nvPr/>
        </p:nvSpPr>
        <p:spPr bwMode="auto">
          <a:xfrm>
            <a:off x="6669088" y="4433888"/>
            <a:ext cx="417512" cy="261937"/>
          </a:xfrm>
          <a:prstGeom prst="leftRightArrow">
            <a:avLst>
              <a:gd name="adj1" fmla="val 50000"/>
              <a:gd name="adj2" fmla="val 31879"/>
            </a:avLst>
          </a:prstGeom>
          <a:solidFill>
            <a:srgbClr val="FF9900"/>
          </a:solidFill>
          <a:ln w="9525">
            <a:solidFill>
              <a:srgbClr val="DC553E"/>
            </a:solidFill>
            <a:miter lim="800000"/>
            <a:headEnd/>
            <a:tailEnd/>
          </a:ln>
        </p:spPr>
        <p:txBody>
          <a:bodyPr wrap="none" anchor="ctr"/>
          <a:lstStyle/>
          <a:p>
            <a:endParaRPr lang="en-US"/>
          </a:p>
        </p:txBody>
      </p:sp>
      <p:sp>
        <p:nvSpPr>
          <p:cNvPr id="79891" name="AutoShape 23"/>
          <p:cNvSpPr>
            <a:spLocks noChangeArrowheads="1"/>
          </p:cNvSpPr>
          <p:nvPr/>
        </p:nvSpPr>
        <p:spPr bwMode="auto">
          <a:xfrm>
            <a:off x="6697663" y="3443288"/>
            <a:ext cx="417512" cy="261937"/>
          </a:xfrm>
          <a:prstGeom prst="leftRightArrow">
            <a:avLst>
              <a:gd name="adj1" fmla="val 50000"/>
              <a:gd name="adj2" fmla="val 31879"/>
            </a:avLst>
          </a:prstGeom>
          <a:solidFill>
            <a:srgbClr val="FF9900"/>
          </a:solidFill>
          <a:ln w="9525">
            <a:solidFill>
              <a:srgbClr val="DC553E"/>
            </a:solidFill>
            <a:miter lim="800000"/>
            <a:headEnd/>
            <a:tailEnd/>
          </a:ln>
        </p:spPr>
        <p:txBody>
          <a:bodyPr wrap="none" anchor="ctr"/>
          <a:lstStyle/>
          <a:p>
            <a:endParaRPr lang="en-US"/>
          </a:p>
        </p:txBody>
      </p:sp>
      <p:sp>
        <p:nvSpPr>
          <p:cNvPr id="79892" name="Line 24"/>
          <p:cNvSpPr>
            <a:spLocks noChangeShapeType="1"/>
          </p:cNvSpPr>
          <p:nvPr/>
        </p:nvSpPr>
        <p:spPr bwMode="auto">
          <a:xfrm flipH="1">
            <a:off x="7620000" y="1455738"/>
            <a:ext cx="0" cy="395287"/>
          </a:xfrm>
          <a:prstGeom prst="line">
            <a:avLst/>
          </a:prstGeom>
          <a:noFill/>
          <a:ln w="9525">
            <a:solidFill>
              <a:srgbClr val="DC553E"/>
            </a:solidFill>
            <a:round/>
            <a:headEnd/>
            <a:tailEnd type="triangle" w="med" len="med"/>
          </a:ln>
        </p:spPr>
        <p:txBody>
          <a:bodyPr wrap="none"/>
          <a:lstStyle/>
          <a:p>
            <a:endParaRPr lang="en-US"/>
          </a:p>
        </p:txBody>
      </p:sp>
      <p:sp>
        <p:nvSpPr>
          <p:cNvPr id="79893" name="Line 25"/>
          <p:cNvSpPr>
            <a:spLocks noChangeShapeType="1"/>
          </p:cNvSpPr>
          <p:nvPr/>
        </p:nvSpPr>
        <p:spPr bwMode="auto">
          <a:xfrm flipH="1">
            <a:off x="1579563" y="1455738"/>
            <a:ext cx="1587" cy="395287"/>
          </a:xfrm>
          <a:prstGeom prst="line">
            <a:avLst/>
          </a:prstGeom>
          <a:noFill/>
          <a:ln w="9525">
            <a:solidFill>
              <a:srgbClr val="DC553E"/>
            </a:solidFill>
            <a:round/>
            <a:headEnd/>
            <a:tailEnd type="triangle" w="med" len="med"/>
          </a:ln>
        </p:spPr>
        <p:txBody>
          <a:bodyPr wrap="none"/>
          <a:lstStyle/>
          <a:p>
            <a:endParaRPr lang="en-US"/>
          </a:p>
        </p:txBody>
      </p:sp>
      <p:sp>
        <p:nvSpPr>
          <p:cNvPr id="79894" name="Text Box 61"/>
          <p:cNvSpPr txBox="1">
            <a:spLocks noChangeArrowheads="1"/>
          </p:cNvSpPr>
          <p:nvPr/>
        </p:nvSpPr>
        <p:spPr bwMode="auto">
          <a:xfrm>
            <a:off x="990600" y="3446463"/>
            <a:ext cx="981075" cy="252412"/>
          </a:xfrm>
          <a:prstGeom prst="rect">
            <a:avLst/>
          </a:prstGeom>
          <a:noFill/>
          <a:ln w="9525">
            <a:noFill/>
            <a:miter lim="800000"/>
            <a:headEnd/>
            <a:tailEnd/>
          </a:ln>
        </p:spPr>
        <p:txBody>
          <a:bodyPr lIns="53950" tIns="26975" rIns="53950" bIns="26975">
            <a:spAutoFit/>
          </a:bodyPr>
          <a:lstStyle/>
          <a:p>
            <a:pPr algn="ctr"/>
            <a:r>
              <a:rPr lang="en-US" sz="1300">
                <a:solidFill>
                  <a:srgbClr val="DC553E"/>
                </a:solidFill>
              </a:rPr>
              <a:t>Households</a:t>
            </a:r>
            <a:endParaRPr lang="en-US" sz="1300"/>
          </a:p>
        </p:txBody>
      </p:sp>
      <p:sp>
        <p:nvSpPr>
          <p:cNvPr id="79895" name="Text Box 62"/>
          <p:cNvSpPr txBox="1">
            <a:spLocks noChangeArrowheads="1"/>
          </p:cNvSpPr>
          <p:nvPr/>
        </p:nvSpPr>
        <p:spPr bwMode="auto">
          <a:xfrm>
            <a:off x="990600" y="2640013"/>
            <a:ext cx="982663" cy="266700"/>
          </a:xfrm>
          <a:prstGeom prst="rect">
            <a:avLst/>
          </a:prstGeom>
          <a:noFill/>
          <a:ln w="9525">
            <a:noFill/>
            <a:miter lim="800000"/>
            <a:headEnd/>
            <a:tailEnd/>
          </a:ln>
        </p:spPr>
        <p:txBody>
          <a:bodyPr lIns="53950" tIns="26975" rIns="53950" bIns="26975">
            <a:spAutoFit/>
          </a:bodyPr>
          <a:lstStyle/>
          <a:p>
            <a:pPr algn="ctr"/>
            <a:r>
              <a:rPr lang="en-US" sz="1400">
                <a:solidFill>
                  <a:srgbClr val="DC553E"/>
                </a:solidFill>
              </a:rPr>
              <a:t>Citizens</a:t>
            </a:r>
            <a:endParaRPr lang="en-US" sz="1400"/>
          </a:p>
        </p:txBody>
      </p:sp>
      <p:sp>
        <p:nvSpPr>
          <p:cNvPr id="79896" name="Text Box 63"/>
          <p:cNvSpPr txBox="1">
            <a:spLocks noChangeArrowheads="1"/>
          </p:cNvSpPr>
          <p:nvPr/>
        </p:nvSpPr>
        <p:spPr bwMode="auto">
          <a:xfrm>
            <a:off x="990600" y="4265613"/>
            <a:ext cx="981075" cy="266700"/>
          </a:xfrm>
          <a:prstGeom prst="rect">
            <a:avLst/>
          </a:prstGeom>
          <a:noFill/>
          <a:ln w="9525">
            <a:noFill/>
            <a:miter lim="800000"/>
            <a:headEnd/>
            <a:tailEnd/>
          </a:ln>
        </p:spPr>
        <p:txBody>
          <a:bodyPr lIns="53950" tIns="26975" rIns="53950" bIns="26975">
            <a:spAutoFit/>
          </a:bodyPr>
          <a:lstStyle/>
          <a:p>
            <a:pPr algn="ctr"/>
            <a:r>
              <a:rPr lang="en-US" sz="1400">
                <a:solidFill>
                  <a:srgbClr val="DC553E"/>
                </a:solidFill>
              </a:rPr>
              <a:t>Firms</a:t>
            </a:r>
            <a:endParaRPr lang="en-US" sz="1400"/>
          </a:p>
        </p:txBody>
      </p:sp>
      <p:sp>
        <p:nvSpPr>
          <p:cNvPr id="79897" name="Text Box 64"/>
          <p:cNvSpPr txBox="1">
            <a:spLocks noChangeArrowheads="1"/>
          </p:cNvSpPr>
          <p:nvPr/>
        </p:nvSpPr>
        <p:spPr bwMode="auto">
          <a:xfrm>
            <a:off x="6951663" y="4383088"/>
            <a:ext cx="1201737" cy="236537"/>
          </a:xfrm>
          <a:prstGeom prst="rect">
            <a:avLst/>
          </a:prstGeom>
          <a:noFill/>
          <a:ln w="9525">
            <a:noFill/>
            <a:miter lim="800000"/>
            <a:headEnd/>
            <a:tailEnd/>
          </a:ln>
        </p:spPr>
        <p:txBody>
          <a:bodyPr lIns="53950" tIns="26975" rIns="53950" bIns="26975">
            <a:spAutoFit/>
          </a:bodyPr>
          <a:lstStyle/>
          <a:p>
            <a:pPr algn="ctr"/>
            <a:r>
              <a:rPr lang="en-US" sz="1200">
                <a:solidFill>
                  <a:srgbClr val="DC553E"/>
                </a:solidFill>
              </a:rPr>
              <a:t>Judiciary </a:t>
            </a:r>
            <a:endParaRPr lang="en-US" sz="1200"/>
          </a:p>
        </p:txBody>
      </p:sp>
      <p:sp>
        <p:nvSpPr>
          <p:cNvPr id="79898" name="Text Box 65"/>
          <p:cNvSpPr txBox="1">
            <a:spLocks noChangeArrowheads="1"/>
          </p:cNvSpPr>
          <p:nvPr/>
        </p:nvSpPr>
        <p:spPr bwMode="auto">
          <a:xfrm>
            <a:off x="7007225" y="3475038"/>
            <a:ext cx="1146175" cy="236537"/>
          </a:xfrm>
          <a:prstGeom prst="rect">
            <a:avLst/>
          </a:prstGeom>
          <a:noFill/>
          <a:ln w="9525">
            <a:noFill/>
            <a:miter lim="800000"/>
            <a:headEnd/>
            <a:tailEnd/>
          </a:ln>
        </p:spPr>
        <p:txBody>
          <a:bodyPr lIns="53950" tIns="26975" rIns="53950" bIns="26975">
            <a:spAutoFit/>
          </a:bodyPr>
          <a:lstStyle/>
          <a:p>
            <a:pPr algn="ctr"/>
            <a:r>
              <a:rPr lang="en-US" sz="1200">
                <a:solidFill>
                  <a:srgbClr val="DC553E"/>
                </a:solidFill>
              </a:rPr>
              <a:t>Legislative </a:t>
            </a:r>
            <a:endParaRPr lang="en-US" sz="1200"/>
          </a:p>
        </p:txBody>
      </p:sp>
      <p:sp>
        <p:nvSpPr>
          <p:cNvPr id="79899" name="Text Box 66"/>
          <p:cNvSpPr txBox="1">
            <a:spLocks noChangeArrowheads="1"/>
          </p:cNvSpPr>
          <p:nvPr/>
        </p:nvSpPr>
        <p:spPr bwMode="auto">
          <a:xfrm>
            <a:off x="7007225" y="2551113"/>
            <a:ext cx="1146175" cy="225425"/>
          </a:xfrm>
          <a:prstGeom prst="rect">
            <a:avLst/>
          </a:prstGeom>
          <a:noFill/>
          <a:ln w="9525">
            <a:noFill/>
            <a:miter lim="800000"/>
            <a:headEnd/>
            <a:tailEnd/>
          </a:ln>
        </p:spPr>
        <p:txBody>
          <a:bodyPr lIns="53950" tIns="26975" rIns="53950" bIns="26975"/>
          <a:lstStyle/>
          <a:p>
            <a:pPr algn="ctr"/>
            <a:r>
              <a:rPr lang="en-US" sz="1200">
                <a:solidFill>
                  <a:srgbClr val="DC553E"/>
                </a:solidFill>
              </a:rPr>
              <a:t>Executive </a:t>
            </a:r>
            <a:endParaRPr lang="en-US" sz="1200"/>
          </a:p>
        </p:txBody>
      </p:sp>
      <p:sp>
        <p:nvSpPr>
          <p:cNvPr id="79900" name="Text Box 67"/>
          <p:cNvSpPr txBox="1">
            <a:spLocks noChangeArrowheads="1"/>
          </p:cNvSpPr>
          <p:nvPr/>
        </p:nvSpPr>
        <p:spPr bwMode="auto">
          <a:xfrm>
            <a:off x="1066800" y="1876425"/>
            <a:ext cx="1066800" cy="479425"/>
          </a:xfrm>
          <a:prstGeom prst="rect">
            <a:avLst/>
          </a:prstGeom>
          <a:noFill/>
          <a:ln w="9525">
            <a:noFill/>
            <a:miter lim="800000"/>
            <a:headEnd/>
            <a:tailEnd/>
          </a:ln>
        </p:spPr>
        <p:txBody>
          <a:bodyPr lIns="53950" tIns="26975" rIns="53950" bIns="26975">
            <a:spAutoFit/>
          </a:bodyPr>
          <a:lstStyle/>
          <a:p>
            <a:pPr algn="ctr"/>
            <a:r>
              <a:rPr lang="en-US" sz="1400" b="1">
                <a:solidFill>
                  <a:srgbClr val="DC553E"/>
                </a:solidFill>
              </a:rPr>
              <a:t>The Private Sphere:</a:t>
            </a:r>
            <a:endParaRPr lang="en-US" sz="1400" b="1"/>
          </a:p>
        </p:txBody>
      </p:sp>
      <p:sp>
        <p:nvSpPr>
          <p:cNvPr id="79901" name="Line 68"/>
          <p:cNvSpPr>
            <a:spLocks noChangeShapeType="1"/>
          </p:cNvSpPr>
          <p:nvPr/>
        </p:nvSpPr>
        <p:spPr bwMode="auto">
          <a:xfrm>
            <a:off x="1600200" y="1460500"/>
            <a:ext cx="6019800" cy="0"/>
          </a:xfrm>
          <a:prstGeom prst="line">
            <a:avLst/>
          </a:prstGeom>
          <a:noFill/>
          <a:ln w="9525">
            <a:solidFill>
              <a:srgbClr val="C00000"/>
            </a:solidFill>
            <a:round/>
            <a:headEnd/>
            <a:tailEnd/>
          </a:ln>
        </p:spPr>
        <p:txBody>
          <a:bodyPr wrap="none"/>
          <a:lstStyle/>
          <a:p>
            <a:endParaRPr lang="en-US"/>
          </a:p>
        </p:txBody>
      </p:sp>
      <p:cxnSp>
        <p:nvCxnSpPr>
          <p:cNvPr id="79902" name="Straight Arrow Connector 37"/>
          <p:cNvCxnSpPr>
            <a:cxnSpLocks noChangeShapeType="1"/>
          </p:cNvCxnSpPr>
          <p:nvPr/>
        </p:nvCxnSpPr>
        <p:spPr bwMode="auto">
          <a:xfrm rot="5400000" flipH="1">
            <a:off x="1181101" y="4962525"/>
            <a:ext cx="684212" cy="1587"/>
          </a:xfrm>
          <a:prstGeom prst="straightConnector1">
            <a:avLst/>
          </a:prstGeom>
          <a:noFill/>
          <a:ln w="12700" cap="sq" algn="ctr">
            <a:solidFill>
              <a:srgbClr val="C00000"/>
            </a:solidFill>
            <a:round/>
            <a:headEnd type="none" w="sm" len="sm"/>
            <a:tailEnd type="arrow" w="med" len="med"/>
          </a:ln>
        </p:spPr>
      </p:cxnSp>
      <p:cxnSp>
        <p:nvCxnSpPr>
          <p:cNvPr id="79903" name="Straight Connector 43"/>
          <p:cNvCxnSpPr>
            <a:cxnSpLocks noChangeShapeType="1"/>
          </p:cNvCxnSpPr>
          <p:nvPr/>
        </p:nvCxnSpPr>
        <p:spPr bwMode="auto">
          <a:xfrm>
            <a:off x="1524000" y="5305425"/>
            <a:ext cx="6096000" cy="1588"/>
          </a:xfrm>
          <a:prstGeom prst="line">
            <a:avLst/>
          </a:prstGeom>
          <a:noFill/>
          <a:ln w="12700" cap="sq" algn="ctr">
            <a:solidFill>
              <a:srgbClr val="C00000"/>
            </a:solidFill>
            <a:round/>
            <a:headEnd type="none" w="sm" len="sm"/>
            <a:tailEnd type="none" w="sm" len="sm"/>
          </a:ln>
        </p:spPr>
      </p:cxnSp>
      <p:cxnSp>
        <p:nvCxnSpPr>
          <p:cNvPr id="79904" name="Straight Arrow Connector 45"/>
          <p:cNvCxnSpPr>
            <a:cxnSpLocks noChangeShapeType="1"/>
          </p:cNvCxnSpPr>
          <p:nvPr/>
        </p:nvCxnSpPr>
        <p:spPr bwMode="auto">
          <a:xfrm rot="5400000" flipH="1" flipV="1">
            <a:off x="7315201" y="5000625"/>
            <a:ext cx="609600" cy="3175"/>
          </a:xfrm>
          <a:prstGeom prst="straightConnector1">
            <a:avLst/>
          </a:prstGeom>
          <a:noFill/>
          <a:ln w="12700" cap="sq" algn="ctr">
            <a:solidFill>
              <a:srgbClr val="C00000"/>
            </a:solidFill>
            <a:round/>
            <a:headEnd type="none" w="sm" len="sm"/>
            <a:tailEnd type="arrow" w="med" len="med"/>
          </a:ln>
        </p:spPr>
      </p:cxnSp>
      <p:sp>
        <p:nvSpPr>
          <p:cNvPr id="79905" name="AutoShape 6"/>
          <p:cNvSpPr>
            <a:spLocks noChangeArrowheads="1"/>
          </p:cNvSpPr>
          <p:nvPr/>
        </p:nvSpPr>
        <p:spPr bwMode="auto">
          <a:xfrm>
            <a:off x="4495800" y="5076825"/>
            <a:ext cx="366713" cy="609600"/>
          </a:xfrm>
          <a:prstGeom prst="upDownArrow">
            <a:avLst>
              <a:gd name="adj1" fmla="val 50000"/>
              <a:gd name="adj2" fmla="val 43375"/>
            </a:avLst>
          </a:prstGeom>
          <a:solidFill>
            <a:srgbClr val="CCFFFF"/>
          </a:solidFill>
          <a:ln w="9525">
            <a:solidFill>
              <a:srgbClr val="DC553E"/>
            </a:solidFill>
            <a:miter lim="800000"/>
            <a:headEnd/>
            <a:tailEnd/>
          </a:ln>
        </p:spPr>
        <p:txBody>
          <a:bodyPr vert="eaVert" wrap="none" anchor="ctr"/>
          <a:lstStyle/>
          <a:p>
            <a:endParaRPr lang="en-US"/>
          </a:p>
        </p:txBody>
      </p:sp>
      <p:sp>
        <p:nvSpPr>
          <p:cNvPr id="79906" name="Text Box 28"/>
          <p:cNvSpPr txBox="1">
            <a:spLocks noChangeArrowheads="1"/>
          </p:cNvSpPr>
          <p:nvPr/>
        </p:nvSpPr>
        <p:spPr bwMode="auto">
          <a:xfrm>
            <a:off x="3124200" y="5762625"/>
            <a:ext cx="3124200" cy="485775"/>
          </a:xfrm>
          <a:prstGeom prst="rect">
            <a:avLst/>
          </a:prstGeom>
          <a:noFill/>
          <a:ln w="9525">
            <a:noFill/>
            <a:miter lim="800000"/>
            <a:headEnd/>
            <a:tailEnd/>
          </a:ln>
        </p:spPr>
        <p:txBody>
          <a:bodyPr lIns="53950" tIns="26975" rIns="53950" bIns="26975">
            <a:spAutoFit/>
          </a:bodyPr>
          <a:lstStyle/>
          <a:p>
            <a:pPr algn="ctr"/>
            <a:r>
              <a:rPr lang="en-US" sz="1600" b="1">
                <a:solidFill>
                  <a:srgbClr val="003399"/>
                </a:solidFill>
              </a:rPr>
              <a:t>INFORMED PUBLIC OPINION </a:t>
            </a:r>
            <a:r>
              <a:rPr lang="en-US" sz="1200" b="1">
                <a:solidFill>
                  <a:srgbClr val="003399"/>
                </a:solidFill>
              </a:rPr>
              <a:t>(HOPEFULLY)</a:t>
            </a:r>
            <a:endParaRPr lang="en-US" sz="1200"/>
          </a:p>
        </p:txBody>
      </p:sp>
      <p:sp>
        <p:nvSpPr>
          <p:cNvPr id="79907" name="Text Box 27"/>
          <p:cNvSpPr txBox="1">
            <a:spLocks noChangeArrowheads="1"/>
          </p:cNvSpPr>
          <p:nvPr/>
        </p:nvSpPr>
        <p:spPr bwMode="auto">
          <a:xfrm>
            <a:off x="6867525" y="1884363"/>
            <a:ext cx="1514475" cy="609600"/>
          </a:xfrm>
          <a:prstGeom prst="rect">
            <a:avLst/>
          </a:prstGeom>
          <a:noFill/>
          <a:ln w="9525">
            <a:noFill/>
            <a:miter lim="800000"/>
            <a:headEnd/>
            <a:tailEnd/>
          </a:ln>
        </p:spPr>
        <p:txBody>
          <a:bodyPr lIns="53950" tIns="26975" rIns="53950" bIns="26975">
            <a:spAutoFit/>
          </a:bodyPr>
          <a:lstStyle/>
          <a:p>
            <a:pPr algn="ctr"/>
            <a:r>
              <a:rPr lang="en-US" sz="1200" b="1">
                <a:solidFill>
                  <a:srgbClr val="DC553E"/>
                </a:solidFill>
              </a:rPr>
              <a:t>The State (national, state, local):</a:t>
            </a:r>
            <a:endParaRPr lang="en-US" sz="12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9899"/>
                                        </p:tgtEl>
                                        <p:attrNameLst>
                                          <p:attrName>style.visibility</p:attrName>
                                        </p:attrNameLst>
                                      </p:cBhvr>
                                      <p:to>
                                        <p:strVal val="visible"/>
                                      </p:to>
                                    </p:set>
                                    <p:animEffect transition="in" filter="fade">
                                      <p:cBhvr>
                                        <p:cTn id="7" dur="2000"/>
                                        <p:tgtEl>
                                          <p:spTgt spid="7989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9898"/>
                                        </p:tgtEl>
                                        <p:attrNameLst>
                                          <p:attrName>style.visibility</p:attrName>
                                        </p:attrNameLst>
                                      </p:cBhvr>
                                      <p:to>
                                        <p:strVal val="visible"/>
                                      </p:to>
                                    </p:set>
                                    <p:animEffect transition="in" filter="fade">
                                      <p:cBhvr>
                                        <p:cTn id="10" dur="2000"/>
                                        <p:tgtEl>
                                          <p:spTgt spid="7989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9887"/>
                                        </p:tgtEl>
                                        <p:attrNameLst>
                                          <p:attrName>style.visibility</p:attrName>
                                        </p:attrNameLst>
                                      </p:cBhvr>
                                      <p:to>
                                        <p:strVal val="visible"/>
                                      </p:to>
                                    </p:set>
                                    <p:animEffect transition="in" filter="fade">
                                      <p:cBhvr>
                                        <p:cTn id="13" dur="2000"/>
                                        <p:tgtEl>
                                          <p:spTgt spid="7988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9897"/>
                                        </p:tgtEl>
                                        <p:attrNameLst>
                                          <p:attrName>style.visibility</p:attrName>
                                        </p:attrNameLst>
                                      </p:cBhvr>
                                      <p:to>
                                        <p:strVal val="visible"/>
                                      </p:to>
                                    </p:set>
                                    <p:animEffect transition="in" filter="fade">
                                      <p:cBhvr>
                                        <p:cTn id="16" dur="2000"/>
                                        <p:tgtEl>
                                          <p:spTgt spid="7989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9883"/>
                                        </p:tgtEl>
                                        <p:attrNameLst>
                                          <p:attrName>style.visibility</p:attrName>
                                        </p:attrNameLst>
                                      </p:cBhvr>
                                      <p:to>
                                        <p:strVal val="visible"/>
                                      </p:to>
                                    </p:set>
                                    <p:animEffect transition="in" filter="fade">
                                      <p:cBhvr>
                                        <p:cTn id="19" dur="2000"/>
                                        <p:tgtEl>
                                          <p:spTgt spid="7988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9907"/>
                                        </p:tgtEl>
                                        <p:attrNameLst>
                                          <p:attrName>style.visibility</p:attrName>
                                        </p:attrNameLst>
                                      </p:cBhvr>
                                      <p:to>
                                        <p:strVal val="visible"/>
                                      </p:to>
                                    </p:set>
                                    <p:animEffect transition="in" filter="fade">
                                      <p:cBhvr>
                                        <p:cTn id="22" dur="2000"/>
                                        <p:tgtEl>
                                          <p:spTgt spid="7990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9900"/>
                                        </p:tgtEl>
                                        <p:attrNameLst>
                                          <p:attrName>style.visibility</p:attrName>
                                        </p:attrNameLst>
                                      </p:cBhvr>
                                      <p:to>
                                        <p:strVal val="visible"/>
                                      </p:to>
                                    </p:set>
                                    <p:animEffect transition="in" filter="fade">
                                      <p:cBhvr>
                                        <p:cTn id="27" dur="2000"/>
                                        <p:tgtEl>
                                          <p:spTgt spid="7990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9895"/>
                                        </p:tgtEl>
                                        <p:attrNameLst>
                                          <p:attrName>style.visibility</p:attrName>
                                        </p:attrNameLst>
                                      </p:cBhvr>
                                      <p:to>
                                        <p:strVal val="visible"/>
                                      </p:to>
                                    </p:set>
                                    <p:animEffect transition="in" filter="fade">
                                      <p:cBhvr>
                                        <p:cTn id="30" dur="2000"/>
                                        <p:tgtEl>
                                          <p:spTgt spid="7989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9894"/>
                                        </p:tgtEl>
                                        <p:attrNameLst>
                                          <p:attrName>style.visibility</p:attrName>
                                        </p:attrNameLst>
                                      </p:cBhvr>
                                      <p:to>
                                        <p:strVal val="visible"/>
                                      </p:to>
                                    </p:set>
                                    <p:animEffect transition="in" filter="fade">
                                      <p:cBhvr>
                                        <p:cTn id="33" dur="2000"/>
                                        <p:tgtEl>
                                          <p:spTgt spid="7989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79896"/>
                                        </p:tgtEl>
                                        <p:attrNameLst>
                                          <p:attrName>style.visibility</p:attrName>
                                        </p:attrNameLst>
                                      </p:cBhvr>
                                      <p:to>
                                        <p:strVal val="visible"/>
                                      </p:to>
                                    </p:set>
                                    <p:animEffect transition="in" filter="fade">
                                      <p:cBhvr>
                                        <p:cTn id="36" dur="2000"/>
                                        <p:tgtEl>
                                          <p:spTgt spid="7989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79903"/>
                                        </p:tgtEl>
                                        <p:attrNameLst>
                                          <p:attrName>style.visibility</p:attrName>
                                        </p:attrNameLst>
                                      </p:cBhvr>
                                      <p:to>
                                        <p:strVal val="visible"/>
                                      </p:to>
                                    </p:set>
                                    <p:animEffect transition="in" filter="fade">
                                      <p:cBhvr>
                                        <p:cTn id="41" dur="2000"/>
                                        <p:tgtEl>
                                          <p:spTgt spid="79903"/>
                                        </p:tgtEl>
                                      </p:cBhvr>
                                    </p:animEffect>
                                  </p:childTnLst>
                                </p:cTn>
                              </p:par>
                              <p:par>
                                <p:cTn id="42" presetID="10" presetClass="entr" presetSubtype="0" fill="hold" nodeType="withEffect">
                                  <p:stCondLst>
                                    <p:cond delay="0"/>
                                  </p:stCondLst>
                                  <p:childTnLst>
                                    <p:set>
                                      <p:cBhvr>
                                        <p:cTn id="43" dur="1" fill="hold">
                                          <p:stCondLst>
                                            <p:cond delay="0"/>
                                          </p:stCondLst>
                                        </p:cTn>
                                        <p:tgtEl>
                                          <p:spTgt spid="79902"/>
                                        </p:tgtEl>
                                        <p:attrNameLst>
                                          <p:attrName>style.visibility</p:attrName>
                                        </p:attrNameLst>
                                      </p:cBhvr>
                                      <p:to>
                                        <p:strVal val="visible"/>
                                      </p:to>
                                    </p:set>
                                    <p:animEffect transition="in" filter="fade">
                                      <p:cBhvr>
                                        <p:cTn id="44" dur="2000"/>
                                        <p:tgtEl>
                                          <p:spTgt spid="79902"/>
                                        </p:tgtEl>
                                      </p:cBhvr>
                                    </p:animEffect>
                                  </p:childTnLst>
                                </p:cTn>
                              </p:par>
                              <p:par>
                                <p:cTn id="45" presetID="10" presetClass="entr" presetSubtype="0" fill="hold" nodeType="withEffect">
                                  <p:stCondLst>
                                    <p:cond delay="0"/>
                                  </p:stCondLst>
                                  <p:childTnLst>
                                    <p:set>
                                      <p:cBhvr>
                                        <p:cTn id="46" dur="1" fill="hold">
                                          <p:stCondLst>
                                            <p:cond delay="0"/>
                                          </p:stCondLst>
                                        </p:cTn>
                                        <p:tgtEl>
                                          <p:spTgt spid="79904"/>
                                        </p:tgtEl>
                                        <p:attrNameLst>
                                          <p:attrName>style.visibility</p:attrName>
                                        </p:attrNameLst>
                                      </p:cBhvr>
                                      <p:to>
                                        <p:strVal val="visible"/>
                                      </p:to>
                                    </p:set>
                                    <p:animEffect transition="in" filter="fade">
                                      <p:cBhvr>
                                        <p:cTn id="47" dur="2000"/>
                                        <p:tgtEl>
                                          <p:spTgt spid="7990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79892"/>
                                        </p:tgtEl>
                                        <p:attrNameLst>
                                          <p:attrName>style.visibility</p:attrName>
                                        </p:attrNameLst>
                                      </p:cBhvr>
                                      <p:to>
                                        <p:strVal val="visible"/>
                                      </p:to>
                                    </p:set>
                                    <p:animEffect transition="in" filter="fade">
                                      <p:cBhvr>
                                        <p:cTn id="50" dur="2000"/>
                                        <p:tgtEl>
                                          <p:spTgt spid="79892"/>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79901"/>
                                        </p:tgtEl>
                                        <p:attrNameLst>
                                          <p:attrName>style.visibility</p:attrName>
                                        </p:attrNameLst>
                                      </p:cBhvr>
                                      <p:to>
                                        <p:strVal val="visible"/>
                                      </p:to>
                                    </p:set>
                                    <p:animEffect transition="in" filter="fade">
                                      <p:cBhvr>
                                        <p:cTn id="53" dur="2000"/>
                                        <p:tgtEl>
                                          <p:spTgt spid="79901"/>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79893"/>
                                        </p:tgtEl>
                                        <p:attrNameLst>
                                          <p:attrName>style.visibility</p:attrName>
                                        </p:attrNameLst>
                                      </p:cBhvr>
                                      <p:to>
                                        <p:strVal val="visible"/>
                                      </p:to>
                                    </p:set>
                                    <p:animEffect transition="in" filter="fade">
                                      <p:cBhvr>
                                        <p:cTn id="56" dur="2000"/>
                                        <p:tgtEl>
                                          <p:spTgt spid="79893"/>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9876"/>
                                        </p:tgtEl>
                                        <p:attrNameLst>
                                          <p:attrName>style.visibility</p:attrName>
                                        </p:attrNameLst>
                                      </p:cBhvr>
                                      <p:to>
                                        <p:strVal val="visible"/>
                                      </p:to>
                                    </p:set>
                                    <p:animEffect transition="in" filter="fade">
                                      <p:cBhvr>
                                        <p:cTn id="61" dur="2000"/>
                                        <p:tgtEl>
                                          <p:spTgt spid="7987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79877"/>
                                        </p:tgtEl>
                                        <p:attrNameLst>
                                          <p:attrName>style.visibility</p:attrName>
                                        </p:attrNameLst>
                                      </p:cBhvr>
                                      <p:to>
                                        <p:strVal val="visible"/>
                                      </p:to>
                                    </p:set>
                                    <p:animEffect transition="in" filter="fade">
                                      <p:cBhvr>
                                        <p:cTn id="64" dur="2000"/>
                                        <p:tgtEl>
                                          <p:spTgt spid="79877"/>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79890"/>
                                        </p:tgtEl>
                                        <p:attrNameLst>
                                          <p:attrName>style.visibility</p:attrName>
                                        </p:attrNameLst>
                                      </p:cBhvr>
                                      <p:to>
                                        <p:strVal val="visible"/>
                                      </p:to>
                                    </p:set>
                                    <p:animEffect transition="in" filter="fade">
                                      <p:cBhvr>
                                        <p:cTn id="69" dur="2000"/>
                                        <p:tgtEl>
                                          <p:spTgt spid="79890"/>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79891"/>
                                        </p:tgtEl>
                                        <p:attrNameLst>
                                          <p:attrName>style.visibility</p:attrName>
                                        </p:attrNameLst>
                                      </p:cBhvr>
                                      <p:to>
                                        <p:strVal val="visible"/>
                                      </p:to>
                                    </p:set>
                                    <p:animEffect transition="in" filter="fade">
                                      <p:cBhvr>
                                        <p:cTn id="72" dur="2000"/>
                                        <p:tgtEl>
                                          <p:spTgt spid="7989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79885"/>
                                        </p:tgtEl>
                                        <p:attrNameLst>
                                          <p:attrName>style.visibility</p:attrName>
                                        </p:attrNameLst>
                                      </p:cBhvr>
                                      <p:to>
                                        <p:strVal val="visible"/>
                                      </p:to>
                                    </p:set>
                                    <p:animEffect transition="in" filter="fade">
                                      <p:cBhvr>
                                        <p:cTn id="75" dur="2000"/>
                                        <p:tgtEl>
                                          <p:spTgt spid="79885"/>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79886"/>
                                        </p:tgtEl>
                                        <p:attrNameLst>
                                          <p:attrName>style.visibility</p:attrName>
                                        </p:attrNameLst>
                                      </p:cBhvr>
                                      <p:to>
                                        <p:strVal val="visible"/>
                                      </p:to>
                                    </p:set>
                                    <p:animEffect transition="in" filter="fade">
                                      <p:cBhvr>
                                        <p:cTn id="78" dur="2000"/>
                                        <p:tgtEl>
                                          <p:spTgt spid="79886"/>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79888"/>
                                        </p:tgtEl>
                                        <p:attrNameLst>
                                          <p:attrName>style.visibility</p:attrName>
                                        </p:attrNameLst>
                                      </p:cBhvr>
                                      <p:to>
                                        <p:strVal val="visible"/>
                                      </p:to>
                                    </p:set>
                                    <p:animEffect transition="in" filter="fade">
                                      <p:cBhvr>
                                        <p:cTn id="81" dur="2000"/>
                                        <p:tgtEl>
                                          <p:spTgt spid="79888"/>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79889"/>
                                        </p:tgtEl>
                                        <p:attrNameLst>
                                          <p:attrName>style.visibility</p:attrName>
                                        </p:attrNameLst>
                                      </p:cBhvr>
                                      <p:to>
                                        <p:strVal val="visible"/>
                                      </p:to>
                                    </p:set>
                                    <p:animEffect transition="in" filter="fade">
                                      <p:cBhvr>
                                        <p:cTn id="84" dur="2000"/>
                                        <p:tgtEl>
                                          <p:spTgt spid="79889"/>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79879"/>
                                        </p:tgtEl>
                                        <p:attrNameLst>
                                          <p:attrName>style.visibility</p:attrName>
                                        </p:attrNameLst>
                                      </p:cBhvr>
                                      <p:to>
                                        <p:strVal val="visible"/>
                                      </p:to>
                                    </p:set>
                                    <p:animEffect transition="in" filter="fade">
                                      <p:cBhvr>
                                        <p:cTn id="89" dur="2000"/>
                                        <p:tgtEl>
                                          <p:spTgt spid="79879"/>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79878"/>
                                        </p:tgtEl>
                                        <p:attrNameLst>
                                          <p:attrName>style.visibility</p:attrName>
                                        </p:attrNameLst>
                                      </p:cBhvr>
                                      <p:to>
                                        <p:strVal val="visible"/>
                                      </p:to>
                                    </p:set>
                                    <p:animEffect transition="in" filter="fade">
                                      <p:cBhvr>
                                        <p:cTn id="92" dur="2000"/>
                                        <p:tgtEl>
                                          <p:spTgt spid="79878"/>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79880"/>
                                        </p:tgtEl>
                                        <p:attrNameLst>
                                          <p:attrName>style.visibility</p:attrName>
                                        </p:attrNameLst>
                                      </p:cBhvr>
                                      <p:to>
                                        <p:strVal val="visible"/>
                                      </p:to>
                                    </p:set>
                                    <p:animEffect transition="in" filter="fade">
                                      <p:cBhvr>
                                        <p:cTn id="95" dur="2000"/>
                                        <p:tgtEl>
                                          <p:spTgt spid="79880"/>
                                        </p:tgtEl>
                                      </p:cBhvr>
                                    </p:animEffect>
                                  </p:childTnLst>
                                </p:cTn>
                              </p:par>
                              <p:par>
                                <p:cTn id="96" presetID="10" presetClass="entr" presetSubtype="0" fill="hold" nodeType="withEffect">
                                  <p:stCondLst>
                                    <p:cond delay="0"/>
                                  </p:stCondLst>
                                  <p:childTnLst>
                                    <p:set>
                                      <p:cBhvr>
                                        <p:cTn id="97" dur="1" fill="hold">
                                          <p:stCondLst>
                                            <p:cond delay="0"/>
                                          </p:stCondLst>
                                        </p:cTn>
                                        <p:tgtEl>
                                          <p:spTgt spid="10"/>
                                        </p:tgtEl>
                                        <p:attrNameLst>
                                          <p:attrName>style.visibility</p:attrName>
                                        </p:attrNameLst>
                                      </p:cBhvr>
                                      <p:to>
                                        <p:strVal val="visible"/>
                                      </p:to>
                                    </p:set>
                                    <p:animEffect transition="in" filter="fade">
                                      <p:cBhvr>
                                        <p:cTn id="98" dur="2000"/>
                                        <p:tgtEl>
                                          <p:spTgt spid="10"/>
                                        </p:tgtEl>
                                      </p:cBhvr>
                                    </p:animEffect>
                                  </p:childTnLst>
                                </p:cTn>
                              </p:par>
                              <p:par>
                                <p:cTn id="99" presetID="10" presetClass="entr" presetSubtype="0" fill="hold" nodeType="withEffect">
                                  <p:stCondLst>
                                    <p:cond delay="0"/>
                                  </p:stCondLst>
                                  <p:childTnLst>
                                    <p:set>
                                      <p:cBhvr>
                                        <p:cTn id="100" dur="1" fill="hold">
                                          <p:stCondLst>
                                            <p:cond delay="0"/>
                                          </p:stCondLst>
                                        </p:cTn>
                                        <p:tgtEl>
                                          <p:spTgt spid="11"/>
                                        </p:tgtEl>
                                        <p:attrNameLst>
                                          <p:attrName>style.visibility</p:attrName>
                                        </p:attrNameLst>
                                      </p:cBhvr>
                                      <p:to>
                                        <p:strVal val="visible"/>
                                      </p:to>
                                    </p:set>
                                    <p:animEffect transition="in" filter="fade">
                                      <p:cBhvr>
                                        <p:cTn id="101" dur="2000"/>
                                        <p:tgtEl>
                                          <p:spTgt spid="11"/>
                                        </p:tgtEl>
                                      </p:cBhvr>
                                    </p:animEffect>
                                  </p:childTnLst>
                                </p:cTn>
                              </p:par>
                              <p:par>
                                <p:cTn id="102" presetID="10" presetClass="entr" presetSubtype="0" fill="hold" nodeType="withEffect">
                                  <p:stCondLst>
                                    <p:cond delay="0"/>
                                  </p:stCondLst>
                                  <p:childTnLst>
                                    <p:set>
                                      <p:cBhvr>
                                        <p:cTn id="103" dur="1" fill="hold">
                                          <p:stCondLst>
                                            <p:cond delay="0"/>
                                          </p:stCondLst>
                                        </p:cTn>
                                        <p:tgtEl>
                                          <p:spTgt spid="13"/>
                                        </p:tgtEl>
                                        <p:attrNameLst>
                                          <p:attrName>style.visibility</p:attrName>
                                        </p:attrNameLst>
                                      </p:cBhvr>
                                      <p:to>
                                        <p:strVal val="visible"/>
                                      </p:to>
                                    </p:set>
                                    <p:animEffect transition="in" filter="fade">
                                      <p:cBhvr>
                                        <p:cTn id="104" dur="2000"/>
                                        <p:tgtEl>
                                          <p:spTgt spid="13"/>
                                        </p:tgtEl>
                                      </p:cBhvr>
                                    </p:animEffect>
                                  </p:childTnLst>
                                </p:cTn>
                              </p:par>
                            </p:childTnLst>
                          </p:cTn>
                        </p:par>
                      </p:childTnLst>
                    </p:cTn>
                  </p:par>
                  <p:par>
                    <p:cTn id="105" fill="hold">
                      <p:stCondLst>
                        <p:cond delay="indefinite"/>
                      </p:stCondLst>
                      <p:childTnLst>
                        <p:par>
                          <p:cTn id="106" fill="hold">
                            <p:stCondLst>
                              <p:cond delay="0"/>
                            </p:stCondLst>
                            <p:childTnLst>
                              <p:par>
                                <p:cTn id="107" presetID="8" presetClass="entr" presetSubtype="16" fill="hold" grpId="0" nodeType="clickEffect">
                                  <p:stCondLst>
                                    <p:cond delay="0"/>
                                  </p:stCondLst>
                                  <p:childTnLst>
                                    <p:set>
                                      <p:cBhvr>
                                        <p:cTn id="108" dur="1" fill="hold">
                                          <p:stCondLst>
                                            <p:cond delay="0"/>
                                          </p:stCondLst>
                                        </p:cTn>
                                        <p:tgtEl>
                                          <p:spTgt spid="79905"/>
                                        </p:tgtEl>
                                        <p:attrNameLst>
                                          <p:attrName>style.visibility</p:attrName>
                                        </p:attrNameLst>
                                      </p:cBhvr>
                                      <p:to>
                                        <p:strVal val="visible"/>
                                      </p:to>
                                    </p:set>
                                    <p:animEffect transition="in" filter="diamond(in)">
                                      <p:cBhvr>
                                        <p:cTn id="109" dur="2000"/>
                                        <p:tgtEl>
                                          <p:spTgt spid="79905"/>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79906"/>
                                        </p:tgtEl>
                                        <p:attrNameLst>
                                          <p:attrName>style.visibility</p:attrName>
                                        </p:attrNameLst>
                                      </p:cBhvr>
                                      <p:to>
                                        <p:strVal val="visible"/>
                                      </p:to>
                                    </p:set>
                                    <p:animEffect transition="in" filter="fade">
                                      <p:cBhvr>
                                        <p:cTn id="112" dur="2000"/>
                                        <p:tgtEl>
                                          <p:spTgt spid="799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animBg="1"/>
      <p:bldP spid="79877" grpId="0"/>
      <p:bldP spid="79878" grpId="0"/>
      <p:bldP spid="79879" grpId="0"/>
      <p:bldP spid="79880" grpId="0"/>
      <p:bldP spid="79883" grpId="0" animBg="1"/>
      <p:bldP spid="79885" grpId="0" animBg="1"/>
      <p:bldP spid="79886" grpId="0" animBg="1"/>
      <p:bldP spid="79887" grpId="0" animBg="1"/>
      <p:bldP spid="79888" grpId="0" animBg="1"/>
      <p:bldP spid="79889" grpId="0" animBg="1"/>
      <p:bldP spid="79890" grpId="0" animBg="1"/>
      <p:bldP spid="79891" grpId="0" animBg="1"/>
      <p:bldP spid="79892" grpId="0" animBg="1"/>
      <p:bldP spid="79893" grpId="0" animBg="1"/>
      <p:bldP spid="79894" grpId="0"/>
      <p:bldP spid="79895" grpId="0"/>
      <p:bldP spid="79896" grpId="0"/>
      <p:bldP spid="79897" grpId="0"/>
      <p:bldP spid="79898" grpId="0"/>
      <p:bldP spid="79899" grpId="0"/>
      <p:bldP spid="79900" grpId="0"/>
      <p:bldP spid="79901" grpId="0" animBg="1"/>
      <p:bldP spid="79905" grpId="0" animBg="1"/>
      <p:bldP spid="79906" grpId="0"/>
      <p:bldP spid="7990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685800" y="2971800"/>
            <a:ext cx="7772400" cy="3124200"/>
          </a:xfrm>
        </p:spPr>
        <p:txBody>
          <a:bodyPr/>
          <a:lstStyle/>
          <a:p>
            <a:pPr>
              <a:buFont typeface="Times" pitchFamily="-28" charset="0"/>
              <a:buNone/>
              <a:defRPr/>
            </a:pPr>
            <a:r>
              <a:rPr lang="en-US" sz="2000" b="0" dirty="0" smtClean="0">
                <a:solidFill>
                  <a:schemeClr val="tx1"/>
                </a:solidFill>
              </a:rPr>
              <a:t>“…little political change happens without the dissemination and adoption of ideas and opinions in the public sphere. </a:t>
            </a:r>
            <a:r>
              <a:rPr lang="en-US" sz="2000" dirty="0" smtClean="0">
                <a:solidFill>
                  <a:schemeClr val="tx1"/>
                </a:solidFill>
              </a:rPr>
              <a:t>Access to information is far less important, politically, then access to conversation</a:t>
            </a:r>
            <a:r>
              <a:rPr lang="en-US" sz="2000" b="0" dirty="0" smtClean="0">
                <a:solidFill>
                  <a:schemeClr val="tx1"/>
                </a:solidFill>
              </a:rPr>
              <a:t>.”</a:t>
            </a:r>
          </a:p>
          <a:p>
            <a:pPr algn="r">
              <a:buFont typeface="Times" pitchFamily="-28" charset="0"/>
              <a:buNone/>
              <a:defRPr/>
            </a:pPr>
            <a:endParaRPr lang="en-US" sz="1400" b="0" dirty="0" smtClean="0">
              <a:solidFill>
                <a:schemeClr val="tx1"/>
              </a:solidFill>
            </a:endParaRPr>
          </a:p>
          <a:p>
            <a:pPr algn="r">
              <a:buFont typeface="Times" pitchFamily="-28" charset="0"/>
              <a:buNone/>
              <a:defRPr/>
            </a:pPr>
            <a:r>
              <a:rPr lang="en-US" sz="1400" b="0" dirty="0" smtClean="0">
                <a:solidFill>
                  <a:schemeClr val="tx1"/>
                </a:solidFill>
              </a:rPr>
              <a:t>Clay </a:t>
            </a:r>
            <a:r>
              <a:rPr lang="en-US" sz="1400" b="0" dirty="0" err="1" smtClean="0">
                <a:solidFill>
                  <a:schemeClr val="tx1"/>
                </a:solidFill>
              </a:rPr>
              <a:t>Shirky</a:t>
            </a:r>
            <a:r>
              <a:rPr lang="en-US" sz="1400" b="0" dirty="0" smtClean="0">
                <a:solidFill>
                  <a:schemeClr val="tx1"/>
                </a:solidFill>
              </a:rPr>
              <a:t>, 2011, p. 35</a:t>
            </a:r>
          </a:p>
          <a:p>
            <a:pPr>
              <a:defRPr/>
            </a:pPr>
            <a:endParaRPr lang="en-US" sz="1800" b="0" dirty="0" smtClean="0">
              <a:solidFill>
                <a:schemeClr val="tx1"/>
              </a:solidFill>
            </a:endParaRPr>
          </a:p>
          <a:p>
            <a:pPr>
              <a:defRPr/>
            </a:pPr>
            <a:endParaRPr lang="en-US" sz="1800" b="0" dirty="0" smtClean="0">
              <a:solidFill>
                <a:schemeClr val="tx1"/>
              </a:solidFill>
            </a:endParaRPr>
          </a:p>
          <a:p>
            <a:pPr marL="0" indent="0" algn="ctr">
              <a:buFont typeface="Times" pitchFamily="-28" charset="0"/>
              <a:buNone/>
              <a:defRPr/>
            </a:pPr>
            <a:r>
              <a:rPr lang="en-US" sz="2000" dirty="0" smtClean="0">
                <a:solidFill>
                  <a:schemeClr val="tx1"/>
                </a:solidFill>
              </a:rPr>
              <a:t>Seize every opportunity to improve the public sphere where you are</a:t>
            </a:r>
          </a:p>
        </p:txBody>
      </p:sp>
      <p:sp>
        <p:nvSpPr>
          <p:cNvPr id="18435" name="Title 1"/>
          <p:cNvSpPr>
            <a:spLocks noGrp="1"/>
          </p:cNvSpPr>
          <p:nvPr>
            <p:ph type="title"/>
          </p:nvPr>
        </p:nvSpPr>
        <p:spPr>
          <a:xfrm>
            <a:off x="2057400" y="152400"/>
            <a:ext cx="6934200" cy="1143000"/>
          </a:xfrm>
        </p:spPr>
        <p:txBody>
          <a:bodyPr/>
          <a:lstStyle/>
          <a:p>
            <a:r>
              <a:rPr lang="en-US" sz="2800" smtClean="0"/>
              <a:t>The Democratic Public Sphere</a:t>
            </a:r>
          </a:p>
        </p:txBody>
      </p:sp>
      <p:sp>
        <p:nvSpPr>
          <p:cNvPr id="5" name="Content Placeholder 2"/>
          <p:cNvSpPr txBox="1">
            <a:spLocks/>
          </p:cNvSpPr>
          <p:nvPr/>
        </p:nvSpPr>
        <p:spPr bwMode="auto">
          <a:xfrm>
            <a:off x="685800" y="1524000"/>
            <a:ext cx="7772400" cy="838200"/>
          </a:xfrm>
          <a:prstGeom prst="rect">
            <a:avLst/>
          </a:prstGeom>
          <a:noFill/>
          <a:ln w="9525">
            <a:noFill/>
            <a:miter lim="800000"/>
            <a:headEnd/>
            <a:tailEnd/>
          </a:ln>
        </p:spPr>
        <p:txBody>
          <a:bodyPr/>
          <a:lstStyle/>
          <a:p>
            <a:pPr marL="342900" indent="-342900" eaLnBrk="0" hangingPunct="0">
              <a:spcBef>
                <a:spcPct val="20000"/>
              </a:spcBef>
              <a:buClr>
                <a:schemeClr val="tx1"/>
              </a:buClr>
              <a:buFont typeface="Times" pitchFamily="-28" charset="0"/>
              <a:buChar char="•"/>
              <a:defRPr/>
            </a:pPr>
            <a:r>
              <a:rPr lang="en-US" sz="2000" kern="0" dirty="0">
                <a:latin typeface="+mn-lt"/>
              </a:rPr>
              <a:t>On a structural level, a democratic public sphere is fundamental to achieving good governance outcomes</a:t>
            </a:r>
          </a:p>
          <a:p>
            <a:pPr marL="342900" indent="-342900" eaLnBrk="0" hangingPunct="0">
              <a:spcBef>
                <a:spcPct val="20000"/>
              </a:spcBef>
              <a:buClr>
                <a:schemeClr val="tx1"/>
              </a:buClr>
              <a:buFont typeface="Times" pitchFamily="-28" charset="0"/>
              <a:buChar char="•"/>
              <a:defRPr/>
            </a:pPr>
            <a:endParaRPr lang="en-US" sz="2000" kern="0" dirty="0">
              <a:latin typeface="+mn-lt"/>
            </a:endParaRPr>
          </a:p>
          <a:p>
            <a:pPr marL="342900" indent="-342900" eaLnBrk="0" hangingPunct="0">
              <a:spcBef>
                <a:spcPct val="20000"/>
              </a:spcBef>
              <a:buClr>
                <a:schemeClr val="tx1"/>
              </a:buClr>
              <a:buFont typeface="Times" pitchFamily="-28" charset="0"/>
              <a:buChar char="•"/>
              <a:defRPr/>
            </a:pPr>
            <a:endParaRPr lang="en-US" sz="1200" b="1" kern="0" dirty="0">
              <a:solidFill>
                <a:schemeClr val="bg2"/>
              </a:solidFill>
              <a:latin typeface="+mn-lt"/>
            </a:endParaRPr>
          </a:p>
        </p:txBody>
      </p:sp>
      <p:sp>
        <p:nvSpPr>
          <p:cNvPr id="18437" name="Rectangle 5"/>
          <p:cNvSpPr>
            <a:spLocks noChangeArrowheads="1"/>
          </p:cNvSpPr>
          <p:nvPr/>
        </p:nvSpPr>
        <p:spPr bwMode="auto">
          <a:xfrm>
            <a:off x="914400" y="5334000"/>
            <a:ext cx="7543800" cy="838200"/>
          </a:xfrm>
          <a:prstGeom prst="rect">
            <a:avLst/>
          </a:prstGeom>
          <a:noFill/>
          <a:ln w="25400" cap="sq" algn="ctr">
            <a:solidFill>
              <a:srgbClr val="FF0000"/>
            </a:solidFill>
            <a:round/>
            <a:headEnd type="none" w="sm" len="sm"/>
            <a:tailEnd type="none" w="sm" len="sm"/>
          </a:ln>
        </p:spPr>
        <p:txBody>
          <a:bodyPr wrap="none"/>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057400" y="0"/>
            <a:ext cx="6934200" cy="1066800"/>
          </a:xfrm>
        </p:spPr>
        <p:txBody>
          <a:bodyPr/>
          <a:lstStyle/>
          <a:p>
            <a:r>
              <a:rPr lang="en-US" sz="2800" smtClean="0"/>
              <a:t>The Democratic Public Sphere</a:t>
            </a:r>
          </a:p>
        </p:txBody>
      </p:sp>
      <p:pic>
        <p:nvPicPr>
          <p:cNvPr id="19459" name="Picture 2" descr="http://www.cbsnews.com/i/tim/2011/02/01/tahrir_square_108693217_620x350.jpg"/>
          <p:cNvPicPr>
            <a:picLocks noChangeAspect="1" noChangeArrowheads="1"/>
          </p:cNvPicPr>
          <p:nvPr/>
        </p:nvPicPr>
        <p:blipFill>
          <a:blip r:embed="rId2" cstate="print"/>
          <a:srcRect/>
          <a:stretch>
            <a:fillRect/>
          </a:stretch>
        </p:blipFill>
        <p:spPr bwMode="auto">
          <a:xfrm>
            <a:off x="1219200" y="1981200"/>
            <a:ext cx="6715125" cy="3790950"/>
          </a:xfrm>
          <a:prstGeom prst="rect">
            <a:avLst/>
          </a:prstGeom>
          <a:noFill/>
          <a:ln w="9525">
            <a:noFill/>
            <a:miter lim="800000"/>
            <a:headEnd/>
            <a:tailEnd/>
          </a:ln>
        </p:spPr>
      </p:pic>
      <p:pic>
        <p:nvPicPr>
          <p:cNvPr id="19460" name="Picture 8" descr="http://decorating.visitacasas.com/wp-content/uploads/2009/03/satellite-receiver.jpg"/>
          <p:cNvPicPr>
            <a:picLocks noChangeAspect="1" noChangeArrowheads="1"/>
          </p:cNvPicPr>
          <p:nvPr/>
        </p:nvPicPr>
        <p:blipFill>
          <a:blip r:embed="rId3" cstate="print"/>
          <a:srcRect/>
          <a:stretch>
            <a:fillRect/>
          </a:stretch>
        </p:blipFill>
        <p:spPr bwMode="auto">
          <a:xfrm>
            <a:off x="3429000" y="1219200"/>
            <a:ext cx="1066800" cy="1066800"/>
          </a:xfrm>
          <a:prstGeom prst="rect">
            <a:avLst/>
          </a:prstGeom>
          <a:noFill/>
          <a:ln w="9525">
            <a:noFill/>
            <a:miter lim="800000"/>
            <a:headEnd/>
            <a:tailEnd/>
          </a:ln>
        </p:spPr>
      </p:pic>
      <p:sp>
        <p:nvSpPr>
          <p:cNvPr id="7" name="TextBox 6"/>
          <p:cNvSpPr txBox="1"/>
          <p:nvPr/>
        </p:nvSpPr>
        <p:spPr>
          <a:xfrm>
            <a:off x="4191000" y="1143000"/>
            <a:ext cx="1371600" cy="646113"/>
          </a:xfrm>
          <a:prstGeom prst="rect">
            <a:avLst/>
          </a:prstGeom>
          <a:noFill/>
        </p:spPr>
        <p:txBody>
          <a:bodyPr>
            <a:spAutoFit/>
          </a:bodyPr>
          <a:lstStyle/>
          <a:p>
            <a:pPr algn="ctr">
              <a:defRPr/>
            </a:pPr>
            <a:r>
              <a:rPr lang="en-US" b="1" dirty="0">
                <a:latin typeface="+mn-lt"/>
              </a:rPr>
              <a:t>Satellite media</a:t>
            </a:r>
          </a:p>
        </p:txBody>
      </p:sp>
      <p:pic>
        <p:nvPicPr>
          <p:cNvPr id="19462" name="Picture 2" descr="http://t0.gstatic.com/images?q=tbn:ANd9GcTpqHRY-jH97ystUhxKk5CZldPDZe6nMg_QmivzjlySxrWdaAezQW_SpjA">
            <a:hlinkClick r:id="rId4"/>
          </p:cNvPr>
          <p:cNvPicPr>
            <a:picLocks noChangeAspect="1" noChangeArrowheads="1"/>
          </p:cNvPicPr>
          <p:nvPr/>
        </p:nvPicPr>
        <p:blipFill>
          <a:blip r:embed="rId5" cstate="print"/>
          <a:srcRect/>
          <a:stretch>
            <a:fillRect/>
          </a:stretch>
        </p:blipFill>
        <p:spPr bwMode="auto">
          <a:xfrm>
            <a:off x="1143000" y="1905000"/>
            <a:ext cx="1057275" cy="1057275"/>
          </a:xfrm>
          <a:prstGeom prst="rect">
            <a:avLst/>
          </a:prstGeom>
          <a:noFill/>
          <a:ln w="9525">
            <a:noFill/>
            <a:miter lim="800000"/>
            <a:headEnd/>
            <a:tailEnd/>
          </a:ln>
        </p:spPr>
      </p:pic>
      <p:sp>
        <p:nvSpPr>
          <p:cNvPr id="5" name="TextBox 4"/>
          <p:cNvSpPr txBox="1"/>
          <p:nvPr/>
        </p:nvSpPr>
        <p:spPr>
          <a:xfrm rot="20197088">
            <a:off x="1071563" y="2105025"/>
            <a:ext cx="1143000" cy="646113"/>
          </a:xfrm>
          <a:prstGeom prst="rect">
            <a:avLst/>
          </a:prstGeom>
          <a:noFill/>
        </p:spPr>
        <p:txBody>
          <a:bodyPr>
            <a:spAutoFit/>
          </a:bodyPr>
          <a:lstStyle/>
          <a:p>
            <a:pPr algn="ctr">
              <a:defRPr/>
            </a:pPr>
            <a:r>
              <a:rPr lang="en-US" b="1" dirty="0">
                <a:latin typeface="+mn-lt"/>
              </a:rPr>
              <a:t>New media</a:t>
            </a:r>
          </a:p>
        </p:txBody>
      </p:sp>
      <p:pic>
        <p:nvPicPr>
          <p:cNvPr id="19464" name="Picture 6" descr="http://www.blogcdn.com/www.bloggingstocks.com/media/2007/04/newspapers.jpg"/>
          <p:cNvPicPr>
            <a:picLocks noChangeAspect="1" noChangeArrowheads="1"/>
          </p:cNvPicPr>
          <p:nvPr/>
        </p:nvPicPr>
        <p:blipFill>
          <a:blip r:embed="rId6" cstate="print"/>
          <a:srcRect/>
          <a:stretch>
            <a:fillRect/>
          </a:stretch>
        </p:blipFill>
        <p:spPr bwMode="auto">
          <a:xfrm>
            <a:off x="7391400" y="3983038"/>
            <a:ext cx="1219200" cy="1825625"/>
          </a:xfrm>
          <a:prstGeom prst="rect">
            <a:avLst/>
          </a:prstGeom>
          <a:noFill/>
          <a:ln w="9525">
            <a:noFill/>
            <a:miter lim="800000"/>
            <a:headEnd/>
            <a:tailEnd/>
          </a:ln>
        </p:spPr>
      </p:pic>
      <p:sp>
        <p:nvSpPr>
          <p:cNvPr id="6" name="TextBox 5"/>
          <p:cNvSpPr txBox="1"/>
          <p:nvPr/>
        </p:nvSpPr>
        <p:spPr>
          <a:xfrm rot="1361479">
            <a:off x="7167563" y="5133975"/>
            <a:ext cx="1371600" cy="646113"/>
          </a:xfrm>
          <a:prstGeom prst="rect">
            <a:avLst/>
          </a:prstGeom>
          <a:noFill/>
        </p:spPr>
        <p:txBody>
          <a:bodyPr>
            <a:spAutoFit/>
          </a:bodyPr>
          <a:lstStyle/>
          <a:p>
            <a:pPr algn="ctr">
              <a:defRPr/>
            </a:pPr>
            <a:r>
              <a:rPr lang="en-US" b="1" dirty="0">
                <a:latin typeface="+mn-lt"/>
              </a:rPr>
              <a:t>Legacy media</a:t>
            </a:r>
          </a:p>
        </p:txBody>
      </p:sp>
      <p:pic>
        <p:nvPicPr>
          <p:cNvPr id="19466" name="Picture 10" descr="http://bizrelationships.files.wordpress.com/2011/03/conversation.jpg"/>
          <p:cNvPicPr>
            <a:picLocks noChangeAspect="1" noChangeArrowheads="1"/>
          </p:cNvPicPr>
          <p:nvPr/>
        </p:nvPicPr>
        <p:blipFill>
          <a:blip r:embed="rId7" cstate="print"/>
          <a:srcRect/>
          <a:stretch>
            <a:fillRect/>
          </a:stretch>
        </p:blipFill>
        <p:spPr bwMode="auto">
          <a:xfrm rot="1628628">
            <a:off x="6862763" y="1133475"/>
            <a:ext cx="990600" cy="987425"/>
          </a:xfrm>
          <a:prstGeom prst="rect">
            <a:avLst/>
          </a:prstGeom>
          <a:noFill/>
          <a:ln w="9525">
            <a:noFill/>
            <a:miter lim="800000"/>
            <a:headEnd/>
            <a:tailEnd/>
          </a:ln>
        </p:spPr>
      </p:pic>
      <p:sp>
        <p:nvSpPr>
          <p:cNvPr id="19" name="TextBox 18"/>
          <p:cNvSpPr txBox="1"/>
          <p:nvPr/>
        </p:nvSpPr>
        <p:spPr>
          <a:xfrm rot="1628628">
            <a:off x="6710363" y="1895475"/>
            <a:ext cx="1371600" cy="646113"/>
          </a:xfrm>
          <a:prstGeom prst="rect">
            <a:avLst/>
          </a:prstGeom>
          <a:noFill/>
        </p:spPr>
        <p:txBody>
          <a:bodyPr>
            <a:spAutoFit/>
          </a:bodyPr>
          <a:lstStyle/>
          <a:p>
            <a:pPr algn="ctr">
              <a:defRPr/>
            </a:pPr>
            <a:r>
              <a:rPr lang="en-US" b="1" dirty="0">
                <a:latin typeface="+mn-lt"/>
              </a:rPr>
              <a:t>Everyday talk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20483" name="Rectangle 4"/>
          <p:cNvSpPr>
            <a:spLocks noChangeArrowheads="1"/>
          </p:cNvSpPr>
          <p:nvPr/>
        </p:nvSpPr>
        <p:spPr bwMode="auto">
          <a:xfrm>
            <a:off x="1647825" y="2676525"/>
            <a:ext cx="6781800" cy="3429000"/>
          </a:xfrm>
          <a:prstGeom prst="rect">
            <a:avLst/>
          </a:prstGeom>
          <a:noFill/>
          <a:ln w="9525">
            <a:noFill/>
            <a:miter lim="800000"/>
            <a:headEnd/>
            <a:tailEnd/>
          </a:ln>
        </p:spPr>
        <p:txBody>
          <a:bodyPr/>
          <a:lstStyle/>
          <a:p>
            <a:pPr marL="742950" lvl="1" indent="-285750">
              <a:spcBef>
                <a:spcPct val="20000"/>
              </a:spcBef>
              <a:buClr>
                <a:schemeClr val="tx1"/>
              </a:buClr>
              <a:buFont typeface="Times" pitchFamily="-28" charset="0"/>
              <a:buChar char="•"/>
            </a:pPr>
            <a:endParaRPr lang="en-US" sz="2400">
              <a:solidFill>
                <a:schemeClr val="bg2"/>
              </a:solidFill>
              <a:latin typeface="Verdana" pitchFamily="34" charset="0"/>
            </a:endParaRPr>
          </a:p>
        </p:txBody>
      </p:sp>
      <p:sp>
        <p:nvSpPr>
          <p:cNvPr id="20484" name="Rectangle 6"/>
          <p:cNvSpPr>
            <a:spLocks noChangeArrowheads="1"/>
          </p:cNvSpPr>
          <p:nvPr/>
        </p:nvSpPr>
        <p:spPr bwMode="auto">
          <a:xfrm>
            <a:off x="1295400" y="2405063"/>
            <a:ext cx="7620000" cy="1938337"/>
          </a:xfrm>
          <a:prstGeom prst="rect">
            <a:avLst/>
          </a:prstGeom>
          <a:noFill/>
          <a:ln w="9525">
            <a:noFill/>
            <a:miter lim="800000"/>
            <a:headEnd/>
            <a:tailEnd/>
          </a:ln>
        </p:spPr>
        <p:txBody>
          <a:bodyPr>
            <a:spAutoFit/>
          </a:bodyPr>
          <a:lstStyle/>
          <a:p>
            <a:pPr algn="ctr"/>
            <a:r>
              <a:rPr lang="en-US" sz="2400" i="1">
                <a:solidFill>
                  <a:schemeClr val="accent2"/>
                </a:solidFill>
              </a:rPr>
              <a:t>Political, organizational, or public will?</a:t>
            </a:r>
          </a:p>
          <a:p>
            <a:pPr algn="ctr"/>
            <a:r>
              <a:rPr lang="en-US" sz="2400">
                <a:solidFill>
                  <a:schemeClr val="accent2"/>
                </a:solidFill>
              </a:rPr>
              <a:t/>
            </a:r>
            <a:br>
              <a:rPr lang="en-US" sz="2400">
                <a:solidFill>
                  <a:schemeClr val="accent2"/>
                </a:solidFill>
              </a:rPr>
            </a:br>
            <a:r>
              <a:rPr lang="en-US" sz="2400" i="1">
                <a:solidFill>
                  <a:schemeClr val="accent2"/>
                </a:solidFill>
              </a:rPr>
              <a:t>What’s communication’s contribution?</a:t>
            </a:r>
          </a:p>
          <a:p>
            <a:pPr algn="ctr"/>
            <a:endParaRPr lang="en-US" sz="2400" i="1">
              <a:solidFill>
                <a:schemeClr val="accent2"/>
              </a:solidFill>
            </a:endParaRPr>
          </a:p>
          <a:p>
            <a:pPr algn="ctr"/>
            <a:endParaRPr lang="en-US" sz="2400" i="1">
              <a:solidFill>
                <a:schemeClr val="accent2"/>
              </a:solidFill>
            </a:endParaRPr>
          </a:p>
        </p:txBody>
      </p:sp>
      <p:sp>
        <p:nvSpPr>
          <p:cNvPr id="20485" name="Rectangle 3"/>
          <p:cNvSpPr>
            <a:spLocks noChangeArrowheads="1"/>
          </p:cNvSpPr>
          <p:nvPr/>
        </p:nvSpPr>
        <p:spPr bwMode="auto">
          <a:xfrm>
            <a:off x="533400" y="1295400"/>
            <a:ext cx="8610600" cy="990600"/>
          </a:xfrm>
          <a:prstGeom prst="rect">
            <a:avLst/>
          </a:prstGeom>
          <a:noFill/>
          <a:ln w="9525">
            <a:noFill/>
            <a:miter lim="800000"/>
            <a:headEnd/>
            <a:tailEnd/>
          </a:ln>
        </p:spPr>
        <p:txBody>
          <a:bodyPr anchor="ctr"/>
          <a:lstStyle/>
          <a:p>
            <a:pPr algn="ctr"/>
            <a:r>
              <a:rPr lang="en-US" sz="3200" b="1">
                <a:solidFill>
                  <a:schemeClr val="bg2"/>
                </a:solidFill>
              </a:rPr>
              <a:t>Table Exercise:</a:t>
            </a:r>
          </a:p>
          <a:p>
            <a:pPr algn="ctr"/>
            <a:r>
              <a:rPr lang="en-US" sz="3200" b="1">
                <a:solidFill>
                  <a:schemeClr val="bg2"/>
                </a:solidFill>
              </a:rPr>
              <a:t>Communication-Based Solutions</a:t>
            </a:r>
          </a:p>
        </p:txBody>
      </p:sp>
      <p:sp>
        <p:nvSpPr>
          <p:cNvPr id="11270" name="Rectangle 8"/>
          <p:cNvSpPr>
            <a:spLocks noChangeArrowheads="1"/>
          </p:cNvSpPr>
          <p:nvPr/>
        </p:nvSpPr>
        <p:spPr bwMode="auto">
          <a:xfrm>
            <a:off x="1295400" y="3735388"/>
            <a:ext cx="7391400" cy="3046412"/>
          </a:xfrm>
          <a:prstGeom prst="rect">
            <a:avLst/>
          </a:prstGeom>
          <a:noFill/>
          <a:ln w="9525">
            <a:noFill/>
            <a:miter lim="800000"/>
            <a:headEnd/>
            <a:tailEnd/>
          </a:ln>
        </p:spPr>
        <p:txBody>
          <a:bodyPr>
            <a:spAutoFit/>
          </a:bodyPr>
          <a:lstStyle/>
          <a:p>
            <a:pPr algn="ctr"/>
            <a:r>
              <a:rPr lang="en-US" sz="2400"/>
              <a:t>Examples:</a:t>
            </a:r>
          </a:p>
          <a:p>
            <a:pPr algn="ctr"/>
            <a:endParaRPr lang="en-US" sz="2400" i="1"/>
          </a:p>
          <a:p>
            <a:pPr>
              <a:buFont typeface="Arial" charset="0"/>
              <a:buChar char="•"/>
            </a:pPr>
            <a:r>
              <a:rPr lang="en-US" sz="2400" i="1"/>
              <a:t>  Orissa, India: Public Enterprise Reform</a:t>
            </a:r>
          </a:p>
          <a:p>
            <a:pPr>
              <a:buFont typeface="Arial" charset="0"/>
              <a:buChar char="•"/>
            </a:pPr>
            <a:r>
              <a:rPr lang="en-US" sz="2400" i="1"/>
              <a:t>  Bulgaria: Tax Administration Reform</a:t>
            </a:r>
          </a:p>
          <a:p>
            <a:pPr>
              <a:buFont typeface="Arial" charset="0"/>
              <a:buChar char="•"/>
            </a:pPr>
            <a:r>
              <a:rPr lang="en-US" sz="2400" i="1"/>
              <a:t>  Wenling City, China: Infrastructure Reform</a:t>
            </a:r>
          </a:p>
          <a:p>
            <a:pPr algn="ctr"/>
            <a:endParaRPr lang="en-US" sz="2400" i="1">
              <a:solidFill>
                <a:schemeClr val="accent2"/>
              </a:solidFill>
            </a:endParaRPr>
          </a:p>
          <a:p>
            <a:pPr algn="ctr"/>
            <a:endParaRPr lang="en-US" sz="2400" i="1">
              <a:solidFill>
                <a:schemeClr val="accent2"/>
              </a:solidFill>
            </a:endParaRPr>
          </a:p>
          <a:p>
            <a:pPr algn="ctr"/>
            <a:endParaRPr lang="en-US" sz="2400" i="1">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70">
                                            <p:txEl>
                                              <p:pRg st="0" end="0"/>
                                            </p:txEl>
                                          </p:spTgt>
                                        </p:tgtEl>
                                        <p:attrNameLst>
                                          <p:attrName>style.visibility</p:attrName>
                                        </p:attrNameLst>
                                      </p:cBhvr>
                                      <p:to>
                                        <p:strVal val="visible"/>
                                      </p:to>
                                    </p:set>
                                    <p:animEffect transition="in" filter="fade">
                                      <p:cBhvr>
                                        <p:cTn id="7" dur="2000"/>
                                        <p:tgtEl>
                                          <p:spTgt spid="112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70">
                                            <p:txEl>
                                              <p:pRg st="2" end="2"/>
                                            </p:txEl>
                                          </p:spTgt>
                                        </p:tgtEl>
                                        <p:attrNameLst>
                                          <p:attrName>style.visibility</p:attrName>
                                        </p:attrNameLst>
                                      </p:cBhvr>
                                      <p:to>
                                        <p:strVal val="visible"/>
                                      </p:to>
                                    </p:set>
                                    <p:animEffect transition="in" filter="fade">
                                      <p:cBhvr>
                                        <p:cTn id="12" dur="2000"/>
                                        <p:tgtEl>
                                          <p:spTgt spid="1127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70">
                                            <p:txEl>
                                              <p:pRg st="3" end="3"/>
                                            </p:txEl>
                                          </p:spTgt>
                                        </p:tgtEl>
                                        <p:attrNameLst>
                                          <p:attrName>style.visibility</p:attrName>
                                        </p:attrNameLst>
                                      </p:cBhvr>
                                      <p:to>
                                        <p:strVal val="visible"/>
                                      </p:to>
                                    </p:set>
                                    <p:animEffect transition="in" filter="fade">
                                      <p:cBhvr>
                                        <p:cTn id="17" dur="2000"/>
                                        <p:tgtEl>
                                          <p:spTgt spid="1127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70">
                                            <p:txEl>
                                              <p:pRg st="4" end="4"/>
                                            </p:txEl>
                                          </p:spTgt>
                                        </p:tgtEl>
                                        <p:attrNameLst>
                                          <p:attrName>style.visibility</p:attrName>
                                        </p:attrNameLst>
                                      </p:cBhvr>
                                      <p:to>
                                        <p:strVal val="visible"/>
                                      </p:to>
                                    </p:set>
                                    <p:animEffect transition="in" filter="fade">
                                      <p:cBhvr>
                                        <p:cTn id="22" dur="2000"/>
                                        <p:tgtEl>
                                          <p:spTgt spid="112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14400" y="1600200"/>
            <a:ext cx="7620000" cy="4572000"/>
          </a:xfrm>
        </p:spPr>
        <p:txBody>
          <a:bodyPr/>
          <a:lstStyle/>
          <a:p>
            <a:r>
              <a:rPr lang="en-US" sz="3600" b="0" smtClean="0">
                <a:solidFill>
                  <a:schemeClr val="accent2"/>
                </a:solidFill>
              </a:rPr>
              <a:t>Successful and sustainable reform requires addressing both technical and adaptive challenges.</a:t>
            </a:r>
            <a:r>
              <a:rPr lang="en-US" sz="3600" b="0" i="1" smtClean="0"/>
              <a:t/>
            </a:r>
            <a:br>
              <a:rPr lang="en-US" sz="3600" b="0" i="1" smtClean="0"/>
            </a:br>
            <a:r>
              <a:rPr lang="en-US" sz="3600" b="0" i="1" smtClean="0">
                <a:solidFill>
                  <a:schemeClr val="tx1"/>
                </a:solidFill>
              </a:rPr>
              <a:t/>
            </a:r>
            <a:br>
              <a:rPr lang="en-US" sz="3600" b="0" i="1" smtClean="0">
                <a:solidFill>
                  <a:schemeClr val="tx1"/>
                </a:solidFill>
              </a:rPr>
            </a:br>
            <a:r>
              <a:rPr lang="en-US" sz="3200" b="0" i="1" smtClean="0">
                <a:solidFill>
                  <a:schemeClr val="tx1"/>
                </a:solidFill>
                <a:latin typeface="Verdana" pitchFamily="34" charset="0"/>
              </a:rPr>
              <a:t>Adaptive challenges </a:t>
            </a:r>
            <a:r>
              <a:rPr lang="en-US" sz="3200" b="0" smtClean="0">
                <a:solidFill>
                  <a:schemeClr val="tx1"/>
                </a:solidFill>
                <a:latin typeface="Verdana" pitchFamily="34" charset="0"/>
              </a:rPr>
              <a:t>are amenable to </a:t>
            </a:r>
            <a:r>
              <a:rPr lang="en-US" sz="3200" b="0" i="1" smtClean="0">
                <a:solidFill>
                  <a:schemeClr val="tx1"/>
                </a:solidFill>
                <a:latin typeface="Verdana" pitchFamily="34" charset="0"/>
              </a:rPr>
              <a:t>communication based-solutions.</a:t>
            </a:r>
            <a:br>
              <a:rPr lang="en-US" sz="3200" b="0" i="1" smtClean="0">
                <a:solidFill>
                  <a:schemeClr val="tx1"/>
                </a:solidFill>
                <a:latin typeface="Verdana" pitchFamily="34" charset="0"/>
              </a:rPr>
            </a:br>
            <a:r>
              <a:rPr lang="en-US" sz="3200" b="0" smtClean="0"/>
              <a:t/>
            </a:r>
            <a:br>
              <a:rPr lang="en-US" sz="3200" b="0" smtClean="0"/>
            </a:b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4099" name="Rectangle 3"/>
          <p:cNvSpPr>
            <a:spLocks noChangeArrowheads="1"/>
          </p:cNvSpPr>
          <p:nvPr/>
        </p:nvSpPr>
        <p:spPr bwMode="auto">
          <a:xfrm>
            <a:off x="533400" y="381000"/>
            <a:ext cx="8610600" cy="1066800"/>
          </a:xfrm>
          <a:prstGeom prst="rect">
            <a:avLst/>
          </a:prstGeom>
          <a:noFill/>
          <a:ln w="9525">
            <a:noFill/>
            <a:miter lim="800000"/>
            <a:headEnd/>
            <a:tailEnd/>
          </a:ln>
        </p:spPr>
        <p:txBody>
          <a:bodyPr anchor="ctr"/>
          <a:lstStyle/>
          <a:p>
            <a:pPr algn="ctr"/>
            <a:r>
              <a:rPr lang="en-US" altLang="ja-JP" sz="3200" b="1">
                <a:solidFill>
                  <a:schemeClr val="bg2"/>
                </a:solidFill>
                <a:ea typeface="MS PGothic" pitchFamily="34" charset="-128"/>
              </a:rPr>
              <a:t>Overview </a:t>
            </a:r>
            <a:endParaRPr lang="en-US" sz="3200" b="1">
              <a:solidFill>
                <a:schemeClr val="bg2"/>
              </a:solidFill>
            </a:endParaRPr>
          </a:p>
        </p:txBody>
      </p:sp>
      <p:sp>
        <p:nvSpPr>
          <p:cNvPr id="4100" name="Rectangle 4"/>
          <p:cNvSpPr>
            <a:spLocks noChangeArrowheads="1"/>
          </p:cNvSpPr>
          <p:nvPr/>
        </p:nvSpPr>
        <p:spPr bwMode="auto">
          <a:xfrm>
            <a:off x="1676400" y="1676400"/>
            <a:ext cx="6781800" cy="3810000"/>
          </a:xfrm>
          <a:prstGeom prst="rect">
            <a:avLst/>
          </a:prstGeom>
          <a:noFill/>
          <a:ln w="9525">
            <a:noFill/>
            <a:miter lim="800000"/>
            <a:headEnd/>
            <a:tailEnd/>
          </a:ln>
        </p:spPr>
        <p:txBody>
          <a:bodyPr/>
          <a:lstStyle/>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Adaptive vs. Technical Challenges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Table Work – Governance Challenges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Communication and Governance</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Obstacles to Reform – 3 W’s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Mobilization Interventions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Public Opinion and the Public Sphere</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Table Exercise: 3 W’s</a:t>
            </a:r>
            <a:endParaRPr lang="en-US" altLang="ja-JP" sz="1000">
              <a:solidFill>
                <a:schemeClr val="accent2"/>
              </a:solidFill>
              <a:latin typeface="Verdana" pitchFamily="34" charset="0"/>
              <a:ea typeface="MS PGothic" pitchFamily="34" charset="-128"/>
            </a:endParaRPr>
          </a:p>
          <a:p>
            <a:pPr marL="342900" indent="-342900">
              <a:spcBef>
                <a:spcPct val="20000"/>
              </a:spcBef>
              <a:buClr>
                <a:schemeClr val="tx1"/>
              </a:buClr>
            </a:pPr>
            <a:endParaRPr lang="en-US" altLang="ja-JP" sz="1000">
              <a:solidFill>
                <a:schemeClr val="bg2"/>
              </a:solidFill>
              <a:latin typeface="Verdana" pitchFamily="34" charset="0"/>
              <a:ea typeface="MS PGothic" pitchFamily="34" charset="-128"/>
            </a:endParaRPr>
          </a:p>
          <a:p>
            <a:pPr marL="342900" indent="-342900">
              <a:spcBef>
                <a:spcPct val="20000"/>
              </a:spcBef>
              <a:buClr>
                <a:schemeClr val="tx1"/>
              </a:buClr>
            </a:pPr>
            <a:endParaRPr lang="en-US" altLang="ja-JP" sz="2400">
              <a:solidFill>
                <a:schemeClr val="bg2"/>
              </a:solidFill>
              <a:latin typeface="Verdana" pitchFamily="34" charset="0"/>
              <a:ea typeface="MS PGothic" pitchFamily="34" charset="-128"/>
            </a:endParaRPr>
          </a:p>
          <a:p>
            <a:pPr marL="342900" indent="-342900">
              <a:spcBef>
                <a:spcPct val="20000"/>
              </a:spcBef>
              <a:buClr>
                <a:schemeClr val="tx1"/>
              </a:buClr>
              <a:buFontTx/>
              <a:buChar cha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1200">
              <a:solidFill>
                <a:schemeClr val="bg2"/>
              </a:solidFill>
              <a:latin typeface="Verdana"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22531" name="Rectangle 3"/>
          <p:cNvSpPr>
            <a:spLocks noChangeArrowheads="1"/>
          </p:cNvSpPr>
          <p:nvPr/>
        </p:nvSpPr>
        <p:spPr bwMode="auto">
          <a:xfrm>
            <a:off x="533400" y="381000"/>
            <a:ext cx="8610600" cy="1066800"/>
          </a:xfrm>
          <a:prstGeom prst="rect">
            <a:avLst/>
          </a:prstGeom>
          <a:noFill/>
          <a:ln w="9525">
            <a:noFill/>
            <a:miter lim="800000"/>
            <a:headEnd/>
            <a:tailEnd/>
          </a:ln>
        </p:spPr>
        <p:txBody>
          <a:bodyPr anchor="ctr"/>
          <a:lstStyle/>
          <a:p>
            <a:pPr algn="ctr"/>
            <a:r>
              <a:rPr lang="en-US" altLang="ja-JP" sz="3200" b="1">
                <a:solidFill>
                  <a:schemeClr val="bg2"/>
                </a:solidFill>
                <a:ea typeface="MS PGothic" pitchFamily="34" charset="-128"/>
              </a:rPr>
              <a:t>Overview </a:t>
            </a:r>
            <a:endParaRPr lang="en-US" sz="3200" b="1">
              <a:solidFill>
                <a:schemeClr val="bg2"/>
              </a:solidFill>
            </a:endParaRPr>
          </a:p>
        </p:txBody>
      </p:sp>
      <p:sp>
        <p:nvSpPr>
          <p:cNvPr id="22532" name="Rectangle 4"/>
          <p:cNvSpPr>
            <a:spLocks noChangeArrowheads="1"/>
          </p:cNvSpPr>
          <p:nvPr/>
        </p:nvSpPr>
        <p:spPr bwMode="auto">
          <a:xfrm>
            <a:off x="1676400" y="1676400"/>
            <a:ext cx="6781800" cy="3810000"/>
          </a:xfrm>
          <a:prstGeom prst="rect">
            <a:avLst/>
          </a:prstGeom>
          <a:noFill/>
          <a:ln w="9525">
            <a:noFill/>
            <a:miter lim="800000"/>
            <a:headEnd/>
            <a:tailEnd/>
          </a:ln>
        </p:spPr>
        <p:txBody>
          <a:bodyPr/>
          <a:lstStyle/>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Adaptive vs. Technical Challenges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Table Work – Governance Challenges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Communication and Governance</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Obstacles to Reform – 3 W’s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Mobilization Interventions</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Public Opinion and the Public Sphere</a:t>
            </a:r>
          </a:p>
          <a:p>
            <a:pPr marL="342900" indent="-342900">
              <a:spcBef>
                <a:spcPct val="20000"/>
              </a:spcBef>
              <a:buClr>
                <a:srgbClr val="2D2D8A"/>
              </a:buClr>
              <a:buFont typeface="Wingdings" pitchFamily="2" charset="2"/>
              <a:buChar char="§"/>
            </a:pPr>
            <a:endParaRPr lang="en-US" altLang="ja-JP" sz="9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r>
              <a:rPr lang="en-US" altLang="ja-JP" sz="2400">
                <a:solidFill>
                  <a:schemeClr val="accent2"/>
                </a:solidFill>
                <a:latin typeface="Verdana" pitchFamily="34" charset="0"/>
                <a:ea typeface="MS PGothic" pitchFamily="34" charset="-128"/>
              </a:rPr>
              <a:t>Table Exercise: 3 W’s</a:t>
            </a:r>
            <a:endParaRPr lang="en-US" altLang="ja-JP" sz="1000">
              <a:solidFill>
                <a:schemeClr val="accent2"/>
              </a:solidFill>
              <a:latin typeface="Verdana" pitchFamily="34" charset="0"/>
              <a:ea typeface="MS PGothic" pitchFamily="34" charset="-128"/>
            </a:endParaRPr>
          </a:p>
          <a:p>
            <a:pPr marL="342900" indent="-342900">
              <a:spcBef>
                <a:spcPct val="20000"/>
              </a:spcBef>
              <a:buClr>
                <a:schemeClr val="tx1"/>
              </a:buClr>
            </a:pPr>
            <a:endParaRPr lang="en-US" altLang="ja-JP" sz="1000">
              <a:solidFill>
                <a:schemeClr val="bg2"/>
              </a:solidFill>
              <a:latin typeface="Verdana" pitchFamily="34" charset="0"/>
              <a:ea typeface="MS PGothic" pitchFamily="34" charset="-128"/>
            </a:endParaRPr>
          </a:p>
          <a:p>
            <a:pPr marL="342900" indent="-342900">
              <a:spcBef>
                <a:spcPct val="20000"/>
              </a:spcBef>
              <a:buClr>
                <a:schemeClr val="tx1"/>
              </a:buClr>
            </a:pPr>
            <a:endParaRPr lang="en-US" altLang="ja-JP" sz="2400">
              <a:solidFill>
                <a:schemeClr val="bg2"/>
              </a:solidFill>
              <a:latin typeface="Verdana" pitchFamily="34" charset="0"/>
              <a:ea typeface="MS PGothic" pitchFamily="34" charset="-128"/>
            </a:endParaRPr>
          </a:p>
          <a:p>
            <a:pPr marL="342900" indent="-342900">
              <a:spcBef>
                <a:spcPct val="20000"/>
              </a:spcBef>
              <a:buClr>
                <a:schemeClr val="tx1"/>
              </a:buClr>
              <a:buFontTx/>
              <a:buChar cha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1200">
              <a:solidFill>
                <a:schemeClr val="bg2"/>
              </a:solidFill>
              <a:latin typeface="Verdana" pitchFamily="34"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7"/>
          <p:cNvSpPr txBox="1">
            <a:spLocks noChangeArrowheads="1"/>
          </p:cNvSpPr>
          <p:nvPr/>
        </p:nvSpPr>
        <p:spPr bwMode="auto">
          <a:xfrm>
            <a:off x="685800" y="2286000"/>
            <a:ext cx="7848600" cy="1446213"/>
          </a:xfrm>
          <a:prstGeom prst="rect">
            <a:avLst/>
          </a:prstGeom>
          <a:noFill/>
          <a:ln w="12700" cap="sq">
            <a:noFill/>
            <a:miter lim="800000"/>
            <a:headEnd type="none" w="sm" len="sm"/>
            <a:tailEnd type="none" w="sm" len="sm"/>
          </a:ln>
        </p:spPr>
        <p:txBody>
          <a:bodyPr>
            <a:spAutoFit/>
          </a:bodyPr>
          <a:lstStyle/>
          <a:p>
            <a:pPr algn="ctr">
              <a:spcBef>
                <a:spcPct val="50000"/>
              </a:spcBef>
            </a:pPr>
            <a:r>
              <a:rPr lang="en-US" altLang="ja-JP" sz="4400">
                <a:solidFill>
                  <a:schemeClr val="accent2"/>
                </a:solidFill>
                <a:latin typeface="Verdana" pitchFamily="34" charset="0"/>
                <a:ea typeface="MS PGothic" pitchFamily="34" charset="-128"/>
              </a:rPr>
              <a:t>Linking Communication and Governance</a:t>
            </a:r>
            <a:endParaRPr lang="en-US" sz="3000">
              <a:solidFill>
                <a:schemeClr val="accent2"/>
              </a:solidFill>
            </a:endParaRPr>
          </a:p>
        </p:txBody>
      </p:sp>
      <p:sp>
        <p:nvSpPr>
          <p:cNvPr id="23555" name="Text Box 10"/>
          <p:cNvSpPr txBox="1">
            <a:spLocks noChangeArrowheads="1"/>
          </p:cNvSpPr>
          <p:nvPr/>
        </p:nvSpPr>
        <p:spPr bwMode="auto">
          <a:xfrm>
            <a:off x="0" y="4191000"/>
            <a:ext cx="9144000" cy="461963"/>
          </a:xfrm>
          <a:prstGeom prst="rect">
            <a:avLst/>
          </a:prstGeom>
          <a:noFill/>
          <a:ln w="12700" cap="sq">
            <a:noFill/>
            <a:miter lim="800000"/>
            <a:headEnd type="none" w="sm" len="sm"/>
            <a:tailEnd type="none" w="sm" len="sm"/>
          </a:ln>
        </p:spPr>
        <p:txBody>
          <a:bodyPr>
            <a:spAutoFit/>
          </a:bodyPr>
          <a:lstStyle/>
          <a:p>
            <a:pPr algn="ctr"/>
            <a:r>
              <a:rPr lang="en-US" altLang="ja-JP" sz="2400">
                <a:solidFill>
                  <a:schemeClr val="bg2"/>
                </a:solidFill>
                <a:ea typeface="MS PGothic" pitchFamily="34" charset="-128"/>
              </a:rPr>
              <a:t>Caby Verzosa and Sina Odugbemi</a:t>
            </a:r>
          </a:p>
        </p:txBody>
      </p:sp>
      <p:sp>
        <p:nvSpPr>
          <p:cNvPr id="23556" name="Text Box 13"/>
          <p:cNvSpPr txBox="1">
            <a:spLocks noChangeArrowheads="1"/>
          </p:cNvSpPr>
          <p:nvPr/>
        </p:nvSpPr>
        <p:spPr bwMode="auto">
          <a:xfrm>
            <a:off x="3886200" y="5256213"/>
            <a:ext cx="5105400" cy="923925"/>
          </a:xfrm>
          <a:prstGeom prst="rect">
            <a:avLst/>
          </a:prstGeom>
          <a:noFill/>
          <a:ln w="12700" cap="sq">
            <a:noFill/>
            <a:miter lim="800000"/>
            <a:headEnd type="none" w="sm" len="sm"/>
            <a:tailEnd type="none" w="sm" len="sm"/>
          </a:ln>
        </p:spPr>
        <p:txBody>
          <a:bodyPr>
            <a:spAutoFit/>
          </a:bodyPr>
          <a:lstStyle/>
          <a:p>
            <a:r>
              <a:rPr lang="en-US" altLang="ja-JP" i="1">
                <a:solidFill>
                  <a:schemeClr val="bg2"/>
                </a:solidFill>
                <a:ea typeface="MS PGothic" pitchFamily="34" charset="-128"/>
              </a:rPr>
              <a:t>Executive Course in </a:t>
            </a:r>
          </a:p>
          <a:p>
            <a:r>
              <a:rPr lang="en-US" altLang="ja-JP" i="1">
                <a:solidFill>
                  <a:schemeClr val="bg2"/>
                </a:solidFill>
                <a:ea typeface="MS PGothic" pitchFamily="34" charset="-128"/>
              </a:rPr>
              <a:t>Communication and Governance Reform</a:t>
            </a:r>
          </a:p>
          <a:p>
            <a:r>
              <a:rPr lang="en-US" altLang="ja-JP" i="1">
                <a:solidFill>
                  <a:schemeClr val="bg2"/>
                </a:solidFill>
                <a:ea typeface="MS PGothic" pitchFamily="34" charset="-128"/>
              </a:rPr>
              <a:t>Washington, D.C., July 18, 2011</a:t>
            </a:r>
            <a:endParaRPr lang="en-US" altLang="ja-JP" sz="1000" i="1">
              <a:solidFill>
                <a:schemeClr val="bg2"/>
              </a:solidFill>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4099" name="Rectangle 3"/>
          <p:cNvSpPr>
            <a:spLocks noChangeArrowheads="1"/>
          </p:cNvSpPr>
          <p:nvPr/>
        </p:nvSpPr>
        <p:spPr bwMode="auto">
          <a:xfrm>
            <a:off x="533400" y="1295400"/>
            <a:ext cx="8610600" cy="1066800"/>
          </a:xfrm>
          <a:prstGeom prst="rect">
            <a:avLst/>
          </a:prstGeom>
          <a:noFill/>
          <a:ln w="9525">
            <a:noFill/>
            <a:miter lim="800000"/>
            <a:headEnd/>
            <a:tailEnd/>
          </a:ln>
        </p:spPr>
        <p:txBody>
          <a:bodyPr anchor="ctr"/>
          <a:lstStyle/>
          <a:p>
            <a:pPr algn="ctr">
              <a:defRPr/>
            </a:pPr>
            <a:r>
              <a:rPr lang="en-US" sz="3200" dirty="0">
                <a:solidFill>
                  <a:schemeClr val="bg2">
                    <a:lumMod val="75000"/>
                  </a:schemeClr>
                </a:solidFill>
              </a:rPr>
              <a:t>Orissa, India: Public Enterprise Reform</a:t>
            </a:r>
          </a:p>
          <a:p>
            <a:pPr algn="ctr">
              <a:defRPr/>
            </a:pPr>
            <a:endParaRPr lang="en-US" sz="3200" b="1" dirty="0">
              <a:solidFill>
                <a:schemeClr val="bg2"/>
              </a:solidFill>
            </a:endParaRPr>
          </a:p>
        </p:txBody>
      </p:sp>
      <p:sp>
        <p:nvSpPr>
          <p:cNvPr id="24580" name="Rectangle 4"/>
          <p:cNvSpPr>
            <a:spLocks noChangeArrowheads="1"/>
          </p:cNvSpPr>
          <p:nvPr/>
        </p:nvSpPr>
        <p:spPr bwMode="auto">
          <a:xfrm>
            <a:off x="990600" y="1981200"/>
            <a:ext cx="7848600" cy="4648200"/>
          </a:xfrm>
          <a:prstGeom prst="rect">
            <a:avLst/>
          </a:prstGeom>
          <a:noFill/>
          <a:ln w="9525">
            <a:noFill/>
            <a:miter lim="800000"/>
            <a:headEnd/>
            <a:tailEnd/>
          </a:ln>
        </p:spPr>
        <p:txBody>
          <a:bodyPr/>
          <a:lstStyle/>
          <a:p>
            <a:pPr marL="742950" lvl="1" indent="-285750">
              <a:spcBef>
                <a:spcPct val="20000"/>
              </a:spcBef>
              <a:buClr>
                <a:srgbClr val="2D2D8A"/>
              </a:buClr>
              <a:buFont typeface="Wingdings" pitchFamily="2" charset="2"/>
              <a:buChar char="§"/>
            </a:pPr>
            <a:endParaRPr lang="en-US" altLang="ja-JP" sz="2000" i="1">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chemeClr val="tx1"/>
              </a:buCl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2400">
              <a:solidFill>
                <a:schemeClr val="bg2"/>
              </a:solidFill>
              <a:latin typeface="Verdana" pitchFamily="34" charset="0"/>
            </a:endParaRPr>
          </a:p>
        </p:txBody>
      </p:sp>
      <p:sp>
        <p:nvSpPr>
          <p:cNvPr id="24581" name="Rectangle 7"/>
          <p:cNvSpPr>
            <a:spLocks noChangeArrowheads="1"/>
          </p:cNvSpPr>
          <p:nvPr/>
        </p:nvSpPr>
        <p:spPr bwMode="auto">
          <a:xfrm>
            <a:off x="762000" y="2062163"/>
            <a:ext cx="8001000" cy="4400550"/>
          </a:xfrm>
          <a:prstGeom prst="rect">
            <a:avLst/>
          </a:prstGeom>
          <a:noFill/>
          <a:ln w="9525">
            <a:noFill/>
            <a:miter lim="800000"/>
            <a:headEnd/>
            <a:tailEnd/>
          </a:ln>
        </p:spPr>
        <p:txBody>
          <a:bodyPr>
            <a:spAutoFit/>
          </a:bodyPr>
          <a:lstStyle/>
          <a:p>
            <a:r>
              <a:rPr lang="en-US" sz="1400"/>
              <a:t>Orissa is one of India’s poorer states.  It is located on the east coast just south of West Bengal and north of Andhra Pradesh.  On the eve of the new millennium, the state government’s financial woes and the condition of its public enterprises were sources of great concern.  The new chief minister, Naveen Patnaik, inherited a political machine that lacked discipline.  Even among Orissa state legislators and many senior civil servants, there was neither an appreciation of the size and scope of the public enterprise problem nor the resolve to confront it.  Yet the new chief minister, together with a small group of senior civil servants, championed needed reforms, took the debate to the people, and built a statewide consensus.  </a:t>
            </a:r>
          </a:p>
          <a:p>
            <a:endParaRPr lang="en-US" sz="1400"/>
          </a:p>
          <a:p>
            <a:r>
              <a:rPr lang="en-US" sz="1400"/>
              <a:t>Orissa  published white papers on state finances in 1999 and 2001, which admitted that government’s indiscriminate borrowing had not yielded expected results in terms of development, growth, and poverty alleviation.  Instead, the state was in a debt trap and at a crisis point.  The papers called for immediate and drastic steps to turn the fiscal situation around and proposed public debate on the issue.  The need for enterprise reform, part of a much broader government drive toward solvency, began to resonate inside and outside government.  One Indian economist commented: “The fact that Naveen Patnaik is among the few chief ministers to be returned to power after a state election is a testament to the fact that the people supported the tough approach taken by his government in its previous tenure”.  That success was, first and foremost, the result of competent communication.</a:t>
            </a:r>
          </a:p>
          <a:p>
            <a:r>
              <a:rPr lang="en-US" sz="1400"/>
              <a:t>					- Masty (2008), </a:t>
            </a:r>
            <a:r>
              <a:rPr lang="en-US" sz="1400" i="1"/>
              <a:t>Governance Reform…</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4099" name="Rectangle 3"/>
          <p:cNvSpPr>
            <a:spLocks noChangeArrowheads="1"/>
          </p:cNvSpPr>
          <p:nvPr/>
        </p:nvSpPr>
        <p:spPr bwMode="auto">
          <a:xfrm>
            <a:off x="533400" y="1143000"/>
            <a:ext cx="8610600" cy="1066800"/>
          </a:xfrm>
          <a:prstGeom prst="rect">
            <a:avLst/>
          </a:prstGeom>
          <a:noFill/>
          <a:ln w="9525">
            <a:noFill/>
            <a:miter lim="800000"/>
            <a:headEnd/>
            <a:tailEnd/>
          </a:ln>
        </p:spPr>
        <p:txBody>
          <a:bodyPr anchor="ctr"/>
          <a:lstStyle/>
          <a:p>
            <a:pPr algn="ctr">
              <a:defRPr/>
            </a:pPr>
            <a:r>
              <a:rPr lang="en-US" sz="3200" dirty="0">
                <a:solidFill>
                  <a:schemeClr val="bg2">
                    <a:lumMod val="75000"/>
                  </a:schemeClr>
                </a:solidFill>
              </a:rPr>
              <a:t>Bulgaria: Tax Reform</a:t>
            </a:r>
          </a:p>
          <a:p>
            <a:pPr algn="ctr">
              <a:defRPr/>
            </a:pPr>
            <a:endParaRPr lang="en-US" sz="3200" b="1" dirty="0">
              <a:solidFill>
                <a:schemeClr val="bg2"/>
              </a:solidFill>
            </a:endParaRPr>
          </a:p>
        </p:txBody>
      </p:sp>
      <p:sp>
        <p:nvSpPr>
          <p:cNvPr id="25604" name="Rectangle 4"/>
          <p:cNvSpPr>
            <a:spLocks noChangeArrowheads="1"/>
          </p:cNvSpPr>
          <p:nvPr/>
        </p:nvSpPr>
        <p:spPr bwMode="auto">
          <a:xfrm>
            <a:off x="990600" y="1981200"/>
            <a:ext cx="7848600" cy="4648200"/>
          </a:xfrm>
          <a:prstGeom prst="rect">
            <a:avLst/>
          </a:prstGeom>
          <a:noFill/>
          <a:ln w="9525">
            <a:noFill/>
            <a:miter lim="800000"/>
            <a:headEnd/>
            <a:tailEnd/>
          </a:ln>
        </p:spPr>
        <p:txBody>
          <a:bodyPr/>
          <a:lstStyle/>
          <a:p>
            <a:pPr marL="742950" lvl="1" indent="-285750">
              <a:spcBef>
                <a:spcPct val="20000"/>
              </a:spcBef>
              <a:buClr>
                <a:srgbClr val="2D2D8A"/>
              </a:buClr>
              <a:buFont typeface="Wingdings" pitchFamily="2" charset="2"/>
              <a:buChar char="§"/>
            </a:pPr>
            <a:endParaRPr lang="en-US" altLang="ja-JP" sz="2000" i="1">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chemeClr val="tx1"/>
              </a:buCl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2400">
              <a:solidFill>
                <a:schemeClr val="bg2"/>
              </a:solidFill>
              <a:latin typeface="Verdana" pitchFamily="34" charset="0"/>
            </a:endParaRPr>
          </a:p>
        </p:txBody>
      </p:sp>
      <p:sp>
        <p:nvSpPr>
          <p:cNvPr id="25605" name="Rectangle 7"/>
          <p:cNvSpPr>
            <a:spLocks noChangeArrowheads="1"/>
          </p:cNvSpPr>
          <p:nvPr/>
        </p:nvSpPr>
        <p:spPr bwMode="auto">
          <a:xfrm>
            <a:off x="838200" y="1828800"/>
            <a:ext cx="8001000" cy="4616450"/>
          </a:xfrm>
          <a:prstGeom prst="rect">
            <a:avLst/>
          </a:prstGeom>
          <a:noFill/>
          <a:ln w="9525">
            <a:noFill/>
            <a:miter lim="800000"/>
            <a:headEnd/>
            <a:tailEnd/>
          </a:ln>
        </p:spPr>
        <p:txBody>
          <a:bodyPr>
            <a:spAutoFit/>
          </a:bodyPr>
          <a:lstStyle/>
          <a:p>
            <a:r>
              <a:rPr lang="en-US" sz="1400"/>
              <a:t>The Bulgarian government decided to unify and modernize its tax collection facilities by combining the revenue-collection function (NSSI) and the General Tax Directorate (GTD) into a new, single tax authority: the National Revenue Agency (NRA).  The need for change was enormous.  Bulgaria’s tax system deterred foreign investors and citizen-taxpayers alike.  </a:t>
            </a:r>
          </a:p>
          <a:p>
            <a:endParaRPr lang="en-US" sz="1400"/>
          </a:p>
          <a:p>
            <a:r>
              <a:rPr lang="en-US" sz="1400"/>
              <a:t>Initially, technocratic and bureaucratic reluctance to internal and external communication was high. To address this challenge, the NRA devised an internal communication strategy.  In a span of three months, the NRA held 25 half-day meetings, each with 100 to 300 participants from NSSI and GDT.  All local agency employees were invited to the meetings.  Senior NRA officials, together with participants from the two merging agencies, made presentations summarizing public opinion survey data on attitudes about taxes, discussed the need for enhanced revenue collection, and sketched out how the government planned to unite the two agencies.  Time was also spent discussing opportunities for career advancement and benefits for the small number of employees who would lose their jobs in the merger.  New procedures for answering employee questions via the newly created NRA Intranet were also announced.   Follow-up letters were sent to all 8,000 employees of both agencies, recapping information disseminated during the meetings, highlighting issues raised by employees, and restating the intranet system through which queries would be answered.  Internal transparency and dialogue have been credited for building support among the people on whom rigorous and unfamiliar demands would soon be placed. </a:t>
            </a:r>
          </a:p>
          <a:p>
            <a:endParaRPr lang="en-US" sz="1400"/>
          </a:p>
          <a:p>
            <a:r>
              <a:rPr lang="en-US" sz="1400"/>
              <a:t>				- CommGAP (2008), </a:t>
            </a:r>
            <a:r>
              <a:rPr lang="en-US" sz="1400" i="1"/>
              <a:t>Governance  Reform…</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4099" name="Rectangle 3"/>
          <p:cNvSpPr>
            <a:spLocks noChangeArrowheads="1"/>
          </p:cNvSpPr>
          <p:nvPr/>
        </p:nvSpPr>
        <p:spPr bwMode="auto">
          <a:xfrm>
            <a:off x="533400" y="1295400"/>
            <a:ext cx="8610600" cy="1066800"/>
          </a:xfrm>
          <a:prstGeom prst="rect">
            <a:avLst/>
          </a:prstGeom>
          <a:noFill/>
          <a:ln w="9525">
            <a:noFill/>
            <a:miter lim="800000"/>
            <a:headEnd/>
            <a:tailEnd/>
          </a:ln>
        </p:spPr>
        <p:txBody>
          <a:bodyPr anchor="ctr"/>
          <a:lstStyle/>
          <a:p>
            <a:pPr algn="ctr">
              <a:defRPr/>
            </a:pPr>
            <a:r>
              <a:rPr lang="en-US" sz="3200" dirty="0">
                <a:solidFill>
                  <a:schemeClr val="bg2">
                    <a:lumMod val="75000"/>
                  </a:schemeClr>
                </a:solidFill>
              </a:rPr>
              <a:t>Wenling City, China: Infrastructure Reform</a:t>
            </a:r>
          </a:p>
          <a:p>
            <a:pPr algn="ctr">
              <a:defRPr/>
            </a:pPr>
            <a:endParaRPr lang="en-US" sz="3200" b="1" dirty="0">
              <a:solidFill>
                <a:schemeClr val="bg2"/>
              </a:solidFill>
            </a:endParaRPr>
          </a:p>
        </p:txBody>
      </p:sp>
      <p:sp>
        <p:nvSpPr>
          <p:cNvPr id="26628" name="Rectangle 4"/>
          <p:cNvSpPr>
            <a:spLocks noChangeArrowheads="1"/>
          </p:cNvSpPr>
          <p:nvPr/>
        </p:nvSpPr>
        <p:spPr bwMode="auto">
          <a:xfrm>
            <a:off x="990600" y="1981200"/>
            <a:ext cx="7848600" cy="4648200"/>
          </a:xfrm>
          <a:prstGeom prst="rect">
            <a:avLst/>
          </a:prstGeom>
          <a:noFill/>
          <a:ln w="9525">
            <a:noFill/>
            <a:miter lim="800000"/>
            <a:headEnd/>
            <a:tailEnd/>
          </a:ln>
        </p:spPr>
        <p:txBody>
          <a:bodyPr/>
          <a:lstStyle/>
          <a:p>
            <a:pPr marL="742950" lvl="1" indent="-285750">
              <a:spcBef>
                <a:spcPct val="20000"/>
              </a:spcBef>
              <a:buClr>
                <a:srgbClr val="2D2D8A"/>
              </a:buClr>
              <a:buFont typeface="Wingdings" pitchFamily="2" charset="2"/>
              <a:buChar char="§"/>
            </a:pPr>
            <a:endParaRPr lang="en-US" altLang="ja-JP" sz="2000" i="1">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rgbClr val="2D2D8A"/>
              </a:buClr>
              <a:buFont typeface="Wingdings" pitchFamily="2" charset="2"/>
              <a:buChar char="§"/>
            </a:pPr>
            <a:endParaRPr lang="en-US" altLang="ja-JP" sz="2400">
              <a:solidFill>
                <a:schemeClr val="accent2"/>
              </a:solidFill>
              <a:latin typeface="Verdana" pitchFamily="34" charset="0"/>
              <a:ea typeface="MS PGothic" pitchFamily="34" charset="-128"/>
            </a:endParaRPr>
          </a:p>
          <a:p>
            <a:pPr marL="342900" indent="-342900">
              <a:spcBef>
                <a:spcPct val="20000"/>
              </a:spcBef>
              <a:buClr>
                <a:schemeClr val="tx1"/>
              </a:buCl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2400">
              <a:solidFill>
                <a:schemeClr val="bg2"/>
              </a:solidFill>
              <a:latin typeface="Verdana" pitchFamily="34" charset="0"/>
            </a:endParaRPr>
          </a:p>
        </p:txBody>
      </p:sp>
      <p:sp>
        <p:nvSpPr>
          <p:cNvPr id="26629" name="Rectangle 7"/>
          <p:cNvSpPr>
            <a:spLocks noChangeArrowheads="1"/>
          </p:cNvSpPr>
          <p:nvPr/>
        </p:nvSpPr>
        <p:spPr bwMode="auto">
          <a:xfrm>
            <a:off x="762000" y="2057400"/>
            <a:ext cx="8001000" cy="4400550"/>
          </a:xfrm>
          <a:prstGeom prst="rect">
            <a:avLst/>
          </a:prstGeom>
          <a:noFill/>
          <a:ln w="9525">
            <a:noFill/>
            <a:miter lim="800000"/>
            <a:headEnd/>
            <a:tailEnd/>
          </a:ln>
        </p:spPr>
        <p:txBody>
          <a:bodyPr>
            <a:spAutoFit/>
          </a:bodyPr>
          <a:lstStyle/>
          <a:p>
            <a:r>
              <a:rPr lang="en-US" sz="1400"/>
              <a:t>In Zeguo township, Wenling City, about 300 km south of Shanghai, citizen deliberation was used to help select 10 infrastructure projects from a list of 30 possible options.  For local officials, the deliberative method used -- Deliberative Polls, developed at Stanford University -- offered a transparent, balanced, and representative way to provide public input into the decision-making process.  Like many other municipalities, they had previously held </a:t>
            </a:r>
            <a:r>
              <a:rPr lang="en-US" sz="1400" i="1"/>
              <a:t>Kentan, </a:t>
            </a:r>
            <a:r>
              <a:rPr lang="en-US" sz="1400"/>
              <a:t>or “heart to heart,” discussion meetings as a form of local consultation.  But these open meetings were dominated by the intensely interested, the self-selected, and the local notables, and they lacked a decision process.  The Deliberative Poll, which draws on a random sample of the population, added to perceptions of transparency and legitimacy.  As local party leader Jiang Zhaugua observed, “I gave up some power and found that I had more.”</a:t>
            </a:r>
          </a:p>
          <a:p>
            <a:endParaRPr lang="en-US" sz="1400"/>
          </a:p>
          <a:p>
            <a:r>
              <a:rPr lang="en-US" sz="1400"/>
              <a:t>During the Deliberative Polls, all the possible infrastructure projects were represented by experts on panels, and the briefing materials, which provided the agenda for discussion, had arguments for and against each project.  When the resulting preferred projects were classified in terms of their contribution to the entire city rather than just one village or another, there was a clear pattern of increasing support for projects of wider collective benefit.  In addition, the results have actually been implemented; the public’s preference for sewage treatment plants rather than for more highways and for a people’s park for recreation rather than for a fancy town square have changed the city’s priorities of development. </a:t>
            </a:r>
          </a:p>
          <a:p>
            <a:r>
              <a:rPr lang="en-US" sz="1400"/>
              <a:t>				</a:t>
            </a:r>
            <a:r>
              <a:rPr lang="en-US" sz="1400" i="1"/>
              <a:t>- </a:t>
            </a:r>
            <a:r>
              <a:rPr lang="en-US" sz="1400"/>
              <a:t>Fishkin et al. (2008), </a:t>
            </a:r>
            <a:r>
              <a:rPr lang="en-US" sz="1400" i="1"/>
              <a:t>Govenance Reform…</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5123" name="Rectangle 3"/>
          <p:cNvSpPr>
            <a:spLocks noChangeArrowheads="1"/>
          </p:cNvSpPr>
          <p:nvPr/>
        </p:nvSpPr>
        <p:spPr bwMode="auto">
          <a:xfrm>
            <a:off x="1371600" y="457200"/>
            <a:ext cx="7010400" cy="838200"/>
          </a:xfrm>
          <a:prstGeom prst="rect">
            <a:avLst/>
          </a:prstGeom>
          <a:noFill/>
          <a:ln w="9525">
            <a:noFill/>
            <a:miter lim="800000"/>
            <a:headEnd/>
            <a:tailEnd/>
          </a:ln>
        </p:spPr>
        <p:txBody>
          <a:bodyPr anchor="ctr"/>
          <a:lstStyle/>
          <a:p>
            <a:pPr algn="ctr"/>
            <a:endParaRPr lang="en-US" sz="2800" b="1">
              <a:solidFill>
                <a:srgbClr val="095DC3"/>
              </a:solidFill>
            </a:endParaRPr>
          </a:p>
        </p:txBody>
      </p:sp>
      <p:sp>
        <p:nvSpPr>
          <p:cNvPr id="5124" name="Text Box 4"/>
          <p:cNvSpPr txBox="1">
            <a:spLocks noChangeArrowheads="1"/>
          </p:cNvSpPr>
          <p:nvPr/>
        </p:nvSpPr>
        <p:spPr bwMode="auto">
          <a:xfrm>
            <a:off x="2590800" y="533400"/>
            <a:ext cx="5638800" cy="1066800"/>
          </a:xfrm>
          <a:prstGeom prst="rect">
            <a:avLst/>
          </a:prstGeom>
          <a:noFill/>
          <a:ln w="12700" cap="sq">
            <a:noFill/>
            <a:miter lim="800000"/>
            <a:headEnd type="none" w="sm" len="sm"/>
            <a:tailEnd type="none" w="sm" len="sm"/>
          </a:ln>
        </p:spPr>
        <p:txBody>
          <a:bodyPr>
            <a:spAutoFit/>
          </a:bodyPr>
          <a:lstStyle/>
          <a:p>
            <a:pPr algn="ctr">
              <a:spcBef>
                <a:spcPct val="50000"/>
              </a:spcBef>
            </a:pPr>
            <a:r>
              <a:rPr lang="en-US" sz="3200" b="1">
                <a:solidFill>
                  <a:schemeClr val="bg2"/>
                </a:solidFill>
              </a:rPr>
              <a:t>Adaptive vs. Technical Challenges</a:t>
            </a:r>
          </a:p>
        </p:txBody>
      </p:sp>
      <p:sp>
        <p:nvSpPr>
          <p:cNvPr id="5125" name="Rectangle 5"/>
          <p:cNvSpPr>
            <a:spLocks noChangeArrowheads="1"/>
          </p:cNvSpPr>
          <p:nvPr/>
        </p:nvSpPr>
        <p:spPr bwMode="auto">
          <a:xfrm>
            <a:off x="1295400" y="1524000"/>
            <a:ext cx="5867400" cy="396875"/>
          </a:xfrm>
          <a:prstGeom prst="rect">
            <a:avLst/>
          </a:prstGeom>
          <a:noFill/>
          <a:ln w="12700" cap="sq">
            <a:noFill/>
            <a:miter lim="800000"/>
            <a:headEnd type="none" w="sm" len="sm"/>
            <a:tailEnd type="none" w="sm" len="sm"/>
          </a:ln>
        </p:spPr>
        <p:txBody>
          <a:bodyPr>
            <a:spAutoFit/>
          </a:bodyPr>
          <a:lstStyle/>
          <a:p>
            <a:pPr>
              <a:spcBef>
                <a:spcPct val="50000"/>
              </a:spcBef>
            </a:pPr>
            <a:endParaRPr lang="en-US" sz="2000" b="1" i="1"/>
          </a:p>
        </p:txBody>
      </p:sp>
      <p:sp>
        <p:nvSpPr>
          <p:cNvPr id="5126" name="Rectangle 6"/>
          <p:cNvSpPr>
            <a:spLocks noGrp="1" noChangeArrowheads="1"/>
          </p:cNvSpPr>
          <p:nvPr>
            <p:ph type="body" idx="4294967295"/>
          </p:nvPr>
        </p:nvSpPr>
        <p:spPr>
          <a:xfrm>
            <a:off x="1219200" y="1143000"/>
            <a:ext cx="7620000" cy="5334000"/>
          </a:xfrm>
        </p:spPr>
        <p:txBody>
          <a:bodyPr/>
          <a:lstStyle/>
          <a:p>
            <a:pPr>
              <a:buClr>
                <a:srgbClr val="FFC000"/>
              </a:buClr>
              <a:buFont typeface="Times" pitchFamily="-28" charset="0"/>
              <a:buNone/>
            </a:pPr>
            <a:endParaRPr lang="en-US" sz="2400" b="0" smtClean="0">
              <a:solidFill>
                <a:srgbClr val="003366"/>
              </a:solidFill>
            </a:endParaRPr>
          </a:p>
          <a:p>
            <a:pPr>
              <a:buClr>
                <a:schemeClr val="accent2"/>
              </a:buClr>
              <a:buFont typeface="Wingdings" pitchFamily="2" charset="2"/>
              <a:buChar char="§"/>
            </a:pPr>
            <a:r>
              <a:rPr lang="en-US" sz="2400" smtClean="0">
                <a:solidFill>
                  <a:srgbClr val="0070C0"/>
                </a:solidFill>
              </a:rPr>
              <a:t>Technical problems</a:t>
            </a:r>
            <a:r>
              <a:rPr lang="en-US" sz="2400" b="0" smtClean="0">
                <a:solidFill>
                  <a:srgbClr val="0070C0"/>
                </a:solidFill>
              </a:rPr>
              <a:t>: </a:t>
            </a:r>
          </a:p>
          <a:p>
            <a:pPr>
              <a:buClr>
                <a:schemeClr val="accent2"/>
              </a:buClr>
              <a:buFont typeface="Wingdings" pitchFamily="2" charset="2"/>
              <a:buNone/>
            </a:pPr>
            <a:r>
              <a:rPr lang="en-US" sz="2400" b="0" smtClean="0">
                <a:solidFill>
                  <a:schemeClr val="tx1"/>
                </a:solidFill>
              </a:rPr>
              <a:t>		can be defined clearly;</a:t>
            </a:r>
          </a:p>
          <a:p>
            <a:pPr>
              <a:buClr>
                <a:schemeClr val="accent2"/>
              </a:buClr>
              <a:buFont typeface="Wingdings" pitchFamily="2" charset="2"/>
              <a:buNone/>
            </a:pPr>
            <a:r>
              <a:rPr lang="en-US" sz="2400" b="0" smtClean="0">
                <a:solidFill>
                  <a:schemeClr val="tx1"/>
                </a:solidFill>
              </a:rPr>
              <a:t>		known solutions exist.</a:t>
            </a:r>
          </a:p>
          <a:p>
            <a:pPr>
              <a:buClr>
                <a:schemeClr val="accent2"/>
              </a:buClr>
              <a:buFont typeface="Wingdings" pitchFamily="2" charset="2"/>
              <a:buChar char="§"/>
            </a:pPr>
            <a:endParaRPr lang="en-US" sz="1800" b="0" smtClean="0">
              <a:solidFill>
                <a:schemeClr val="tx1"/>
              </a:solidFill>
            </a:endParaRPr>
          </a:p>
          <a:p>
            <a:pPr>
              <a:buClr>
                <a:schemeClr val="accent2"/>
              </a:buClr>
              <a:buFont typeface="Wingdings" pitchFamily="2" charset="2"/>
              <a:buChar char="§"/>
            </a:pPr>
            <a:r>
              <a:rPr lang="en-US" sz="2400" smtClean="0">
                <a:solidFill>
                  <a:srgbClr val="0070C0"/>
                </a:solidFill>
              </a:rPr>
              <a:t>Adaptive challenges</a:t>
            </a:r>
            <a:r>
              <a:rPr lang="en-US" sz="2400" b="0" smtClean="0">
                <a:solidFill>
                  <a:srgbClr val="0070C0"/>
                </a:solidFill>
              </a:rPr>
              <a:t>: </a:t>
            </a:r>
            <a:r>
              <a:rPr lang="en-US" sz="2400" b="0" smtClean="0">
                <a:solidFill>
                  <a:schemeClr val="tx1"/>
                </a:solidFill>
              </a:rPr>
              <a:t>hard to identify clearly; involve changing hearts and minds; imply having to choose between contradictory values. </a:t>
            </a:r>
          </a:p>
          <a:p>
            <a:pPr>
              <a:buClr>
                <a:schemeClr val="accent2"/>
              </a:buClr>
              <a:buFont typeface="Wingdings" pitchFamily="2" charset="2"/>
              <a:buChar char="§"/>
            </a:pPr>
            <a:endParaRPr lang="en-US" sz="1800" b="0" smtClean="0">
              <a:solidFill>
                <a:schemeClr val="tx1"/>
              </a:solidFill>
            </a:endParaRPr>
          </a:p>
          <a:p>
            <a:pPr>
              <a:buClr>
                <a:schemeClr val="accent2"/>
              </a:buClr>
              <a:buFont typeface="Wingdings" pitchFamily="2" charset="2"/>
              <a:buChar char="§"/>
            </a:pPr>
            <a:r>
              <a:rPr lang="en-US" sz="2400" b="0" smtClean="0">
                <a:solidFill>
                  <a:schemeClr val="tx1"/>
                </a:solidFill>
              </a:rPr>
              <a:t>Successful and sustainable reform requires addressing both</a:t>
            </a:r>
            <a:r>
              <a:rPr lang="en-US" sz="2400" b="0" smtClean="0"/>
              <a:t>.</a:t>
            </a:r>
          </a:p>
        </p:txBody>
      </p:sp>
      <p:pic>
        <p:nvPicPr>
          <p:cNvPr id="23554" name="Picture 2"/>
          <p:cNvPicPr>
            <a:picLocks noChangeAspect="1" noChangeArrowheads="1"/>
          </p:cNvPicPr>
          <p:nvPr/>
        </p:nvPicPr>
        <p:blipFill>
          <a:blip r:embed="rId3" cstate="print"/>
          <a:srcRect/>
          <a:stretch>
            <a:fillRect/>
          </a:stretch>
        </p:blipFill>
        <p:spPr bwMode="auto">
          <a:xfrm>
            <a:off x="6858000" y="1219200"/>
            <a:ext cx="1371600" cy="2009775"/>
          </a:xfrm>
          <a:prstGeom prst="rect">
            <a:avLst/>
          </a:prstGeom>
          <a:noFill/>
          <a:ln w="12700" cap="sq" cmpd="sng">
            <a:noFill/>
            <a:prstDash val="solid"/>
            <a:miter lim="800000"/>
            <a:headEnd type="none" w="sm" len="sm"/>
            <a:tailEnd type="none" w="sm" len="sm"/>
          </a:ln>
          <a:effectLst>
            <a:outerShdw blurRad="50800" dist="38100" dir="18900000" algn="bl" rotWithShape="0">
              <a:prstClr val="black">
                <a:alpha val="40000"/>
              </a:prstClr>
            </a:outerShdw>
          </a:effectLst>
        </p:spPr>
      </p:pic>
      <p:sp>
        <p:nvSpPr>
          <p:cNvPr id="5128" name="Rectangle 7"/>
          <p:cNvSpPr>
            <a:spLocks noChangeArrowheads="1"/>
          </p:cNvSpPr>
          <p:nvPr/>
        </p:nvSpPr>
        <p:spPr bwMode="auto">
          <a:xfrm>
            <a:off x="5867400" y="4414838"/>
            <a:ext cx="3200400" cy="461962"/>
          </a:xfrm>
          <a:prstGeom prst="rect">
            <a:avLst/>
          </a:prstGeom>
          <a:noFill/>
          <a:ln w="9525">
            <a:noFill/>
            <a:miter lim="800000"/>
            <a:headEnd/>
            <a:tailEnd/>
          </a:ln>
        </p:spPr>
        <p:txBody>
          <a:bodyPr>
            <a:spAutoFit/>
          </a:bodyPr>
          <a:lstStyle/>
          <a:p>
            <a:r>
              <a:rPr lang="en-US" sz="1200"/>
              <a:t>Source: http://www.cambridge-leadership.com/adaptive/index.php4</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6147" name="Rectangle 3"/>
          <p:cNvSpPr>
            <a:spLocks noChangeArrowheads="1"/>
          </p:cNvSpPr>
          <p:nvPr/>
        </p:nvSpPr>
        <p:spPr bwMode="auto">
          <a:xfrm>
            <a:off x="1371600" y="457200"/>
            <a:ext cx="7010400" cy="838200"/>
          </a:xfrm>
          <a:prstGeom prst="rect">
            <a:avLst/>
          </a:prstGeom>
          <a:noFill/>
          <a:ln w="9525">
            <a:noFill/>
            <a:miter lim="800000"/>
            <a:headEnd/>
            <a:tailEnd/>
          </a:ln>
        </p:spPr>
        <p:txBody>
          <a:bodyPr anchor="ctr"/>
          <a:lstStyle/>
          <a:p>
            <a:pPr algn="ctr"/>
            <a:endParaRPr lang="en-US" sz="2800" b="1">
              <a:solidFill>
                <a:srgbClr val="095DC3"/>
              </a:solidFill>
            </a:endParaRPr>
          </a:p>
        </p:txBody>
      </p:sp>
      <p:sp>
        <p:nvSpPr>
          <p:cNvPr id="6148" name="Text Box 4"/>
          <p:cNvSpPr txBox="1">
            <a:spLocks noChangeArrowheads="1"/>
          </p:cNvSpPr>
          <p:nvPr/>
        </p:nvSpPr>
        <p:spPr bwMode="auto">
          <a:xfrm>
            <a:off x="1828800" y="1219200"/>
            <a:ext cx="5791200" cy="1066800"/>
          </a:xfrm>
          <a:prstGeom prst="rect">
            <a:avLst/>
          </a:prstGeom>
          <a:noFill/>
          <a:ln w="12700" cap="sq">
            <a:noFill/>
            <a:miter lim="800000"/>
            <a:headEnd type="none" w="sm" len="sm"/>
            <a:tailEnd type="none" w="sm" len="sm"/>
          </a:ln>
        </p:spPr>
        <p:txBody>
          <a:bodyPr>
            <a:spAutoFit/>
          </a:bodyPr>
          <a:lstStyle/>
          <a:p>
            <a:pPr algn="ctr">
              <a:spcBef>
                <a:spcPct val="50000"/>
              </a:spcBef>
            </a:pPr>
            <a:r>
              <a:rPr lang="en-US" sz="3200" b="1">
                <a:solidFill>
                  <a:schemeClr val="bg2"/>
                </a:solidFill>
              </a:rPr>
              <a:t>Adaptive Challenges and Communication</a:t>
            </a:r>
          </a:p>
        </p:txBody>
      </p:sp>
      <p:sp>
        <p:nvSpPr>
          <p:cNvPr id="6149" name="Rectangle 5"/>
          <p:cNvSpPr>
            <a:spLocks noChangeArrowheads="1"/>
          </p:cNvSpPr>
          <p:nvPr/>
        </p:nvSpPr>
        <p:spPr bwMode="auto">
          <a:xfrm>
            <a:off x="1295400" y="1524000"/>
            <a:ext cx="5867400" cy="396875"/>
          </a:xfrm>
          <a:prstGeom prst="rect">
            <a:avLst/>
          </a:prstGeom>
          <a:noFill/>
          <a:ln w="12700" cap="sq">
            <a:noFill/>
            <a:miter lim="800000"/>
            <a:headEnd type="none" w="sm" len="sm"/>
            <a:tailEnd type="none" w="sm" len="sm"/>
          </a:ln>
        </p:spPr>
        <p:txBody>
          <a:bodyPr>
            <a:spAutoFit/>
          </a:bodyPr>
          <a:lstStyle/>
          <a:p>
            <a:pPr>
              <a:spcBef>
                <a:spcPct val="50000"/>
              </a:spcBef>
            </a:pPr>
            <a:endParaRPr lang="en-US" sz="2000" b="1" i="1"/>
          </a:p>
        </p:txBody>
      </p:sp>
      <p:sp>
        <p:nvSpPr>
          <p:cNvPr id="8" name="Rectangle 9"/>
          <p:cNvSpPr txBox="1">
            <a:spLocks noChangeArrowheads="1"/>
          </p:cNvSpPr>
          <p:nvPr/>
        </p:nvSpPr>
        <p:spPr bwMode="auto">
          <a:xfrm>
            <a:off x="914400" y="2438400"/>
            <a:ext cx="7772400" cy="2971800"/>
          </a:xfrm>
          <a:prstGeom prst="rect">
            <a:avLst/>
          </a:prstGeom>
          <a:noFill/>
          <a:ln w="9525">
            <a:noFill/>
            <a:miter lim="800000"/>
            <a:headEnd/>
            <a:tailEnd/>
          </a:ln>
        </p:spPr>
        <p:txBody>
          <a:bodyPr/>
          <a:lstStyle/>
          <a:p>
            <a:pPr marL="280988" indent="-280988" eaLnBrk="0" hangingPunct="0">
              <a:lnSpc>
                <a:spcPct val="150000"/>
              </a:lnSpc>
              <a:spcBef>
                <a:spcPct val="20000"/>
              </a:spcBef>
              <a:buClr>
                <a:schemeClr val="accent2"/>
              </a:buClr>
              <a:buFont typeface="Wingdings" pitchFamily="2" charset="2"/>
              <a:buChar char="§"/>
            </a:pPr>
            <a:r>
              <a:rPr lang="en-US" sz="2000" i="1">
                <a:latin typeface="Verdana" pitchFamily="34" charset="0"/>
              </a:rPr>
              <a:t>Adaptive challenges </a:t>
            </a:r>
            <a:r>
              <a:rPr lang="en-US" sz="2000">
                <a:latin typeface="Verdana" pitchFamily="34" charset="0"/>
              </a:rPr>
              <a:t>are amenable to </a:t>
            </a:r>
            <a:r>
              <a:rPr lang="en-US" sz="2000" i="1">
                <a:latin typeface="Verdana" pitchFamily="34" charset="0"/>
              </a:rPr>
              <a:t>communication based-solutions.</a:t>
            </a:r>
          </a:p>
          <a:p>
            <a:pPr marL="280988" indent="-280988" eaLnBrk="0" hangingPunct="0">
              <a:lnSpc>
                <a:spcPct val="150000"/>
              </a:lnSpc>
              <a:spcBef>
                <a:spcPct val="20000"/>
              </a:spcBef>
              <a:buClr>
                <a:schemeClr val="accent2"/>
              </a:buClr>
              <a:buFont typeface="Wingdings" pitchFamily="2" charset="2"/>
              <a:buChar char="§"/>
            </a:pPr>
            <a:endParaRPr lang="en-US" sz="1000" i="1">
              <a:latin typeface="Verdana" pitchFamily="34" charset="0"/>
            </a:endParaRPr>
          </a:p>
          <a:p>
            <a:pPr marL="280988" indent="-280988" eaLnBrk="0" hangingPunct="0">
              <a:lnSpc>
                <a:spcPct val="150000"/>
              </a:lnSpc>
              <a:spcBef>
                <a:spcPct val="20000"/>
              </a:spcBef>
              <a:buClr>
                <a:schemeClr val="accent2"/>
              </a:buClr>
              <a:buFont typeface="Wingdings" pitchFamily="2" charset="2"/>
              <a:buChar char="§"/>
            </a:pPr>
            <a:r>
              <a:rPr lang="en-US" sz="2000">
                <a:latin typeface="Verdana" pitchFamily="34" charset="0"/>
              </a:rPr>
              <a:t>Technical experts usually find these challenges messy and difficult to deal with; prefer “reform by stealth”</a:t>
            </a:r>
          </a:p>
          <a:p>
            <a:pPr marL="280988" indent="-280988" eaLnBrk="0" hangingPunct="0">
              <a:lnSpc>
                <a:spcPct val="150000"/>
              </a:lnSpc>
              <a:spcBef>
                <a:spcPct val="20000"/>
              </a:spcBef>
              <a:buClr>
                <a:srgbClr val="FF6600"/>
              </a:buClr>
              <a:buFontTx/>
              <a:buChar char="•"/>
            </a:pPr>
            <a:endParaRPr lang="en-US" sz="2000" i="1">
              <a:solidFill>
                <a:schemeClr val="accent2"/>
              </a:solidFill>
              <a:latin typeface="Verdana" pitchFamily="34" charset="0"/>
            </a:endParaRPr>
          </a:p>
          <a:p>
            <a:pPr marL="280988" indent="-280988" eaLnBrk="0" hangingPunct="0">
              <a:spcBef>
                <a:spcPct val="20000"/>
              </a:spcBef>
              <a:buClr>
                <a:srgbClr val="FF6600"/>
              </a:buClr>
            </a:pPr>
            <a:endParaRPr lang="en-US">
              <a:solidFill>
                <a:srgbClr val="0066FF"/>
              </a:solidFill>
              <a:latin typeface="Verdana" pitchFamily="34" charset="0"/>
            </a:endParaRPr>
          </a:p>
          <a:p>
            <a:pPr marL="280988" indent="-280988" eaLnBrk="0" hangingPunct="0">
              <a:spcBef>
                <a:spcPct val="20000"/>
              </a:spcBef>
              <a:buClr>
                <a:srgbClr val="FF6600"/>
              </a:buClr>
            </a:pPr>
            <a:endParaRPr lang="en-US">
              <a:solidFill>
                <a:srgbClr val="095DC3"/>
              </a:solidFill>
              <a:latin typeface="Verdana" pitchFamily="34" charset="0"/>
            </a:endParaRPr>
          </a:p>
          <a:p>
            <a:pPr marL="280988" indent="-280988" eaLnBrk="0" hangingPunct="0">
              <a:spcBef>
                <a:spcPct val="20000"/>
              </a:spcBef>
              <a:buClr>
                <a:schemeClr val="tx1"/>
              </a:buClr>
              <a:buFont typeface="Times" pitchFamily="-28" charset="0"/>
              <a:buChar char="•"/>
            </a:pPr>
            <a:endParaRPr lang="en-US" sz="1200" b="1">
              <a:solidFill>
                <a:schemeClr val="bg2"/>
              </a:solidFill>
              <a:latin typeface="Verdana" pitchFamily="34" charset="0"/>
            </a:endParaRPr>
          </a:p>
          <a:p>
            <a:pPr marL="280988" indent="-280988" eaLnBrk="0" hangingPunct="0">
              <a:spcBef>
                <a:spcPct val="20000"/>
              </a:spcBef>
              <a:buClr>
                <a:schemeClr val="tx1"/>
              </a:buClr>
              <a:buFont typeface="Wingdings" pitchFamily="2" charset="2"/>
              <a:buNone/>
            </a:pPr>
            <a:r>
              <a:rPr lang="en-US" sz="1200" b="1">
                <a:solidFill>
                  <a:schemeClr val="bg2"/>
                </a:solidFill>
                <a:latin typeface="Verdana"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906588" y="1431925"/>
            <a:ext cx="184150" cy="366713"/>
          </a:xfrm>
          <a:prstGeom prst="rect">
            <a:avLst/>
          </a:prstGeom>
          <a:noFill/>
          <a:ln w="12700" cap="sq">
            <a:noFill/>
            <a:miter lim="800000"/>
            <a:headEnd type="none" w="sm" len="sm"/>
            <a:tailEnd type="none" w="sm" len="sm"/>
          </a:ln>
        </p:spPr>
        <p:txBody>
          <a:bodyPr wrap="none">
            <a:spAutoFit/>
          </a:bodyPr>
          <a:lstStyle/>
          <a:p>
            <a:endParaRPr lang="en-US"/>
          </a:p>
        </p:txBody>
      </p:sp>
      <p:sp>
        <p:nvSpPr>
          <p:cNvPr id="7171" name="Rectangle 3"/>
          <p:cNvSpPr>
            <a:spLocks noChangeArrowheads="1"/>
          </p:cNvSpPr>
          <p:nvPr/>
        </p:nvSpPr>
        <p:spPr bwMode="auto">
          <a:xfrm>
            <a:off x="533400" y="990600"/>
            <a:ext cx="8610600" cy="1066800"/>
          </a:xfrm>
          <a:prstGeom prst="rect">
            <a:avLst/>
          </a:prstGeom>
          <a:noFill/>
          <a:ln w="9525">
            <a:noFill/>
            <a:miter lim="800000"/>
            <a:headEnd/>
            <a:tailEnd/>
          </a:ln>
        </p:spPr>
        <p:txBody>
          <a:bodyPr anchor="ctr"/>
          <a:lstStyle/>
          <a:p>
            <a:pPr algn="ctr"/>
            <a:r>
              <a:rPr lang="en-US" altLang="ja-JP" sz="3200" b="1">
                <a:solidFill>
                  <a:schemeClr val="bg2"/>
                </a:solidFill>
                <a:ea typeface="MS PGothic" pitchFamily="34" charset="-128"/>
              </a:rPr>
              <a:t>Table Work </a:t>
            </a:r>
            <a:endParaRPr lang="en-US" sz="3200" b="1">
              <a:solidFill>
                <a:schemeClr val="bg2"/>
              </a:solidFill>
            </a:endParaRPr>
          </a:p>
        </p:txBody>
      </p:sp>
      <p:sp>
        <p:nvSpPr>
          <p:cNvPr id="7172" name="Rectangle 4"/>
          <p:cNvSpPr>
            <a:spLocks noChangeArrowheads="1"/>
          </p:cNvSpPr>
          <p:nvPr/>
        </p:nvSpPr>
        <p:spPr bwMode="auto">
          <a:xfrm>
            <a:off x="1676400" y="2057400"/>
            <a:ext cx="6781800" cy="3733800"/>
          </a:xfrm>
          <a:prstGeom prst="rect">
            <a:avLst/>
          </a:prstGeom>
          <a:noFill/>
          <a:ln w="9525">
            <a:noFill/>
            <a:miter lim="800000"/>
            <a:headEnd/>
            <a:tailEnd/>
          </a:ln>
        </p:spPr>
        <p:txBody>
          <a:bodyPr/>
          <a:lstStyle/>
          <a:p>
            <a:pPr marL="342900" indent="-342900">
              <a:spcBef>
                <a:spcPct val="20000"/>
              </a:spcBef>
              <a:buClr>
                <a:srgbClr val="2D2D8A"/>
              </a:buClr>
            </a:pPr>
            <a:r>
              <a:rPr lang="en-US" altLang="ja-JP" sz="2400">
                <a:solidFill>
                  <a:schemeClr val="accent2"/>
                </a:solidFill>
                <a:latin typeface="Verdana" pitchFamily="34" charset="0"/>
                <a:ea typeface="MS PGothic" pitchFamily="34" charset="-128"/>
              </a:rPr>
              <a:t>	</a:t>
            </a:r>
          </a:p>
          <a:p>
            <a:pPr marL="342900" indent="-342900">
              <a:spcBef>
                <a:spcPct val="20000"/>
              </a:spcBef>
              <a:buClr>
                <a:srgbClr val="2D2D8A"/>
              </a:buClr>
            </a:pPr>
            <a:r>
              <a:rPr lang="en-US" altLang="ja-JP" sz="2400" i="1">
                <a:solidFill>
                  <a:schemeClr val="accent2"/>
                </a:solidFill>
                <a:latin typeface="Verdana" pitchFamily="34" charset="0"/>
                <a:ea typeface="MS PGothic" pitchFamily="34" charset="-128"/>
              </a:rPr>
              <a:t>	</a:t>
            </a:r>
            <a:r>
              <a:rPr lang="en-US" altLang="ja-JP" sz="2400" i="1">
                <a:latin typeface="Verdana" pitchFamily="34" charset="0"/>
                <a:ea typeface="MS PGothic" pitchFamily="34" charset="-128"/>
              </a:rPr>
              <a:t>Based on what’s been discussed today and from your own experience, what are the governance reform challenges in your own country?</a:t>
            </a:r>
          </a:p>
          <a:p>
            <a:pPr marL="342900" indent="-342900">
              <a:spcBef>
                <a:spcPct val="20000"/>
              </a:spcBef>
              <a:buClr>
                <a:srgbClr val="2D2D8A"/>
              </a:buClr>
            </a:pPr>
            <a:endParaRPr lang="en-US" altLang="ja-JP" sz="2400" i="1">
              <a:latin typeface="Verdana" pitchFamily="34" charset="0"/>
              <a:ea typeface="MS PGothic" pitchFamily="34" charset="-128"/>
            </a:endParaRPr>
          </a:p>
          <a:p>
            <a:pPr marL="342900" indent="-342900">
              <a:spcBef>
                <a:spcPct val="20000"/>
              </a:spcBef>
              <a:buClr>
                <a:srgbClr val="2D2D8A"/>
              </a:buClr>
            </a:pPr>
            <a:r>
              <a:rPr lang="en-US" altLang="ja-JP" sz="2400" i="1">
                <a:latin typeface="Verdana" pitchFamily="34" charset="0"/>
                <a:ea typeface="MS PGothic" pitchFamily="34" charset="-128"/>
              </a:rPr>
              <a:t>	Among these challenges, which are amenable to communication-based solutions?</a:t>
            </a:r>
          </a:p>
          <a:p>
            <a:pPr marL="342900" indent="-342900">
              <a:spcBef>
                <a:spcPct val="20000"/>
              </a:spcBef>
              <a:buClr>
                <a:schemeClr val="tx1"/>
              </a:buClr>
            </a:pPr>
            <a:endParaRPr lang="en-US" altLang="ja-JP" sz="1000">
              <a:solidFill>
                <a:schemeClr val="bg2"/>
              </a:solidFill>
              <a:latin typeface="Verdana" pitchFamily="34" charset="0"/>
              <a:ea typeface="MS PGothic" pitchFamily="34" charset="-128"/>
            </a:endParaRPr>
          </a:p>
          <a:p>
            <a:pPr marL="342900" indent="-342900">
              <a:spcBef>
                <a:spcPct val="20000"/>
              </a:spcBef>
              <a:buClr>
                <a:schemeClr val="tx1"/>
              </a:buClr>
            </a:pPr>
            <a:endParaRPr lang="en-US" altLang="ja-JP" sz="2400">
              <a:solidFill>
                <a:schemeClr val="bg2"/>
              </a:solidFill>
              <a:latin typeface="Verdana" pitchFamily="34" charset="0"/>
              <a:ea typeface="MS PGothic" pitchFamily="34" charset="-128"/>
            </a:endParaRPr>
          </a:p>
          <a:p>
            <a:pPr marL="342900" indent="-342900">
              <a:spcBef>
                <a:spcPct val="20000"/>
              </a:spcBef>
              <a:buClr>
                <a:schemeClr val="tx1"/>
              </a:buClr>
              <a:buFontTx/>
              <a:buChar char="•"/>
            </a:pPr>
            <a:endParaRPr lang="en-US" sz="2400" b="1">
              <a:solidFill>
                <a:schemeClr val="bg2"/>
              </a:solidFill>
              <a:latin typeface="Verdana" pitchFamily="34" charset="0"/>
            </a:endParaRPr>
          </a:p>
          <a:p>
            <a:pPr marL="742950" lvl="1" indent="-285750">
              <a:spcBef>
                <a:spcPct val="20000"/>
              </a:spcBef>
              <a:buClr>
                <a:schemeClr val="tx1"/>
              </a:buClr>
              <a:buFont typeface="Times" pitchFamily="-28" charset="0"/>
              <a:buChar char="•"/>
            </a:pPr>
            <a:endParaRPr lang="en-US" sz="1200">
              <a:solidFill>
                <a:schemeClr val="bg2"/>
              </a:solidFill>
              <a:latin typeface="Verdana"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5181600" y="1219200"/>
            <a:ext cx="3962400" cy="5638800"/>
          </a:xfrm>
          <a:prstGeom prst="rect">
            <a:avLst/>
          </a:prstGeom>
          <a:blipFill dpi="0" rotWithShape="1">
            <a:blip r:embed="rId3" cstate="print">
              <a:alphaModFix amt="15000"/>
            </a:blip>
            <a:srcRect/>
            <a:stretch>
              <a:fillRect r="-86207"/>
            </a:stretch>
          </a:blipFill>
          <a:ln w="12700" cap="sq" cmpd="sng" algn="ctr">
            <a:noFill/>
            <a:prstDash val="solid"/>
            <a:round/>
            <a:headEnd type="none" w="sm" len="sm"/>
            <a:tailEnd type="none" w="sm" len="sm"/>
          </a:ln>
          <a:effectLst/>
        </p:spPr>
        <p:txBody>
          <a:bodyPr wrap="none"/>
          <a:lstStyle/>
          <a:p>
            <a:pPr>
              <a:defRPr/>
            </a:pPr>
            <a:endParaRPr lang="en-US" dirty="0"/>
          </a:p>
        </p:txBody>
      </p:sp>
      <p:sp>
        <p:nvSpPr>
          <p:cNvPr id="8197" name="Title 1"/>
          <p:cNvSpPr>
            <a:spLocks noGrp="1"/>
          </p:cNvSpPr>
          <p:nvPr>
            <p:ph type="title"/>
          </p:nvPr>
        </p:nvSpPr>
        <p:spPr>
          <a:xfrm>
            <a:off x="2057400" y="152400"/>
            <a:ext cx="6934200" cy="1143000"/>
          </a:xfrm>
        </p:spPr>
        <p:txBody>
          <a:bodyPr/>
          <a:lstStyle/>
          <a:p>
            <a:r>
              <a:rPr lang="en-US" sz="2800" smtClean="0"/>
              <a:t>Communication and Governance</a:t>
            </a:r>
          </a:p>
        </p:txBody>
      </p:sp>
      <p:sp>
        <p:nvSpPr>
          <p:cNvPr id="8198" name="Content Placeholder 2"/>
          <p:cNvSpPr>
            <a:spLocks noGrp="1"/>
          </p:cNvSpPr>
          <p:nvPr>
            <p:ph idx="1"/>
          </p:nvPr>
        </p:nvSpPr>
        <p:spPr>
          <a:xfrm>
            <a:off x="685800" y="1676400"/>
            <a:ext cx="7772400" cy="4495800"/>
          </a:xfrm>
        </p:spPr>
        <p:txBody>
          <a:bodyPr/>
          <a:lstStyle/>
          <a:p>
            <a:pPr>
              <a:buFont typeface="Times" pitchFamily="-28" charset="0"/>
              <a:buNone/>
            </a:pPr>
            <a:r>
              <a:rPr lang="en-US" sz="2000" smtClean="0">
                <a:solidFill>
                  <a:srgbClr val="0070C0"/>
                </a:solidFill>
              </a:rPr>
              <a:t>The challenge of policy change and governance reform</a:t>
            </a:r>
          </a:p>
          <a:p>
            <a:r>
              <a:rPr lang="en-US" sz="2000" b="0" smtClean="0">
                <a:solidFill>
                  <a:schemeClr val="tx1"/>
                </a:solidFill>
              </a:rPr>
              <a:t>Technocratic preferences vs. realities of change processes</a:t>
            </a:r>
          </a:p>
          <a:p>
            <a:endParaRPr lang="en-US" sz="2000" b="0" smtClean="0">
              <a:solidFill>
                <a:schemeClr val="tx1"/>
              </a:solidFill>
            </a:endParaRPr>
          </a:p>
          <a:p>
            <a:r>
              <a:rPr lang="en-US" sz="2000" b="0" smtClean="0">
                <a:solidFill>
                  <a:schemeClr val="tx1"/>
                </a:solidFill>
              </a:rPr>
              <a:t>How do you get people to do what you want?</a:t>
            </a:r>
          </a:p>
          <a:p>
            <a:pPr lvl="1"/>
            <a:r>
              <a:rPr lang="en-US" sz="1800" b="1" smtClean="0">
                <a:solidFill>
                  <a:schemeClr val="tx1"/>
                </a:solidFill>
              </a:rPr>
              <a:t>Coercion</a:t>
            </a:r>
          </a:p>
          <a:p>
            <a:pPr lvl="1"/>
            <a:r>
              <a:rPr lang="en-US" sz="1800" b="1" smtClean="0">
                <a:solidFill>
                  <a:schemeClr val="tx1"/>
                </a:solidFill>
              </a:rPr>
              <a:t>Manipulation of incentives</a:t>
            </a:r>
          </a:p>
          <a:p>
            <a:pPr lvl="1"/>
            <a:r>
              <a:rPr lang="en-US" sz="1800" b="1" smtClean="0">
                <a:solidFill>
                  <a:schemeClr val="tx1"/>
                </a:solidFill>
              </a:rPr>
              <a:t>Persuasion</a:t>
            </a:r>
            <a:endParaRPr lang="en-US" sz="1800" smtClean="0">
              <a:solidFill>
                <a:schemeClr val="tx1"/>
              </a:solidFill>
            </a:endParaRPr>
          </a:p>
          <a:p>
            <a:endParaRPr lang="en-US" sz="2000" b="0" smtClean="0">
              <a:solidFill>
                <a:schemeClr val="tx1"/>
              </a:solidFill>
            </a:endParaRPr>
          </a:p>
          <a:p>
            <a:r>
              <a:rPr lang="en-US" sz="2000" b="0" smtClean="0">
                <a:solidFill>
                  <a:schemeClr val="tx1"/>
                </a:solidFill>
              </a:rPr>
              <a:t>Decentered governance almost everywhere</a:t>
            </a:r>
          </a:p>
          <a:p>
            <a:endParaRPr lang="en-US" sz="2000" b="0" smtClean="0">
              <a:solidFill>
                <a:schemeClr val="tx1"/>
              </a:solidFill>
            </a:endParaRPr>
          </a:p>
          <a:p>
            <a:endParaRPr lang="en-US" sz="2000" b="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8" descr="missing middle.png"/>
          <p:cNvPicPr>
            <a:picLocks noChangeAspect="1"/>
          </p:cNvPicPr>
          <p:nvPr/>
        </p:nvPicPr>
        <p:blipFill>
          <a:blip r:embed="rId2" cstate="print"/>
          <a:srcRect/>
          <a:stretch>
            <a:fillRect/>
          </a:stretch>
        </p:blipFill>
        <p:spPr bwMode="auto">
          <a:xfrm>
            <a:off x="1752600" y="1355725"/>
            <a:ext cx="6400800" cy="5045075"/>
          </a:xfrm>
          <a:prstGeom prst="rect">
            <a:avLst/>
          </a:prstGeom>
          <a:noFill/>
          <a:ln w="9525">
            <a:noFill/>
            <a:miter lim="800000"/>
            <a:headEnd/>
            <a:tailEnd/>
          </a:ln>
        </p:spPr>
      </p:pic>
      <p:sp>
        <p:nvSpPr>
          <p:cNvPr id="9219" name="Title 1"/>
          <p:cNvSpPr>
            <a:spLocks noGrp="1"/>
          </p:cNvSpPr>
          <p:nvPr>
            <p:ph type="title"/>
          </p:nvPr>
        </p:nvSpPr>
        <p:spPr>
          <a:xfrm>
            <a:off x="2057400" y="152400"/>
            <a:ext cx="6934200" cy="1143000"/>
          </a:xfrm>
        </p:spPr>
        <p:txBody>
          <a:bodyPr/>
          <a:lstStyle/>
          <a:p>
            <a:r>
              <a:rPr lang="en-US" sz="2800" smtClean="0"/>
              <a:t>The Missing Middle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685800" y="1676400"/>
            <a:ext cx="7772400" cy="4419600"/>
          </a:xfrm>
        </p:spPr>
        <p:txBody>
          <a:bodyPr/>
          <a:lstStyle/>
          <a:p>
            <a:pPr>
              <a:buFont typeface="Times" pitchFamily="-28" charset="0"/>
              <a:buNone/>
            </a:pPr>
            <a:r>
              <a:rPr lang="en-US" sz="2000" smtClean="0">
                <a:solidFill>
                  <a:srgbClr val="0070C0"/>
                </a:solidFill>
              </a:rPr>
              <a:t>Political Will</a:t>
            </a:r>
          </a:p>
          <a:p>
            <a:pPr>
              <a:buFont typeface="Times" pitchFamily="-28" charset="0"/>
              <a:buNone/>
            </a:pPr>
            <a:endParaRPr lang="en-US" sz="2000" smtClean="0">
              <a:solidFill>
                <a:srgbClr val="0070C0"/>
              </a:solidFill>
            </a:endParaRPr>
          </a:p>
          <a:p>
            <a:pPr>
              <a:lnSpc>
                <a:spcPct val="90000"/>
              </a:lnSpc>
            </a:pPr>
            <a:r>
              <a:rPr lang="en-US" sz="2000" b="0" smtClean="0">
                <a:solidFill>
                  <a:schemeClr val="tx1"/>
                </a:solidFill>
              </a:rPr>
              <a:t>Support from </a:t>
            </a:r>
            <a:r>
              <a:rPr lang="en-US" sz="2000" b="0" i="1" smtClean="0">
                <a:solidFill>
                  <a:schemeClr val="tx1"/>
                </a:solidFill>
              </a:rPr>
              <a:t>enough</a:t>
            </a:r>
            <a:r>
              <a:rPr lang="en-US" sz="2000" b="0" smtClean="0">
                <a:solidFill>
                  <a:schemeClr val="tx1"/>
                </a:solidFill>
              </a:rPr>
              <a:t> political leaders that results in policy change</a:t>
            </a:r>
          </a:p>
          <a:p>
            <a:pPr>
              <a:lnSpc>
                <a:spcPct val="90000"/>
              </a:lnSpc>
            </a:pPr>
            <a:endParaRPr lang="en-US" sz="2000" b="0" smtClean="0">
              <a:solidFill>
                <a:schemeClr val="tx1"/>
              </a:solidFill>
            </a:endParaRPr>
          </a:p>
          <a:p>
            <a:pPr>
              <a:lnSpc>
                <a:spcPct val="90000"/>
              </a:lnSpc>
            </a:pPr>
            <a:r>
              <a:rPr lang="en-US" sz="2000" b="0" smtClean="0">
                <a:solidFill>
                  <a:schemeClr val="tx1"/>
                </a:solidFill>
              </a:rPr>
              <a:t>Necessary conditions:</a:t>
            </a:r>
          </a:p>
          <a:p>
            <a:pPr lvl="1">
              <a:lnSpc>
                <a:spcPct val="90000"/>
              </a:lnSpc>
            </a:pPr>
            <a:r>
              <a:rPr lang="en-US" sz="1800" smtClean="0">
                <a:solidFill>
                  <a:schemeClr val="tx1"/>
                </a:solidFill>
              </a:rPr>
              <a:t>A sufficient set of political actors</a:t>
            </a:r>
          </a:p>
          <a:p>
            <a:pPr lvl="1">
              <a:lnSpc>
                <a:spcPct val="90000"/>
              </a:lnSpc>
            </a:pPr>
            <a:r>
              <a:rPr lang="en-US" sz="1800" smtClean="0">
                <a:solidFill>
                  <a:schemeClr val="tx1"/>
                </a:solidFill>
              </a:rPr>
              <a:t>Common understanding of a particular problem on the public agenda</a:t>
            </a:r>
          </a:p>
          <a:p>
            <a:pPr lvl="1">
              <a:lnSpc>
                <a:spcPct val="90000"/>
              </a:lnSpc>
            </a:pPr>
            <a:r>
              <a:rPr lang="en-US" sz="1800" smtClean="0">
                <a:solidFill>
                  <a:schemeClr val="tx1"/>
                </a:solidFill>
              </a:rPr>
              <a:t>Genuine intent to support</a:t>
            </a:r>
          </a:p>
          <a:p>
            <a:pPr lvl="1">
              <a:lnSpc>
                <a:spcPct val="90000"/>
              </a:lnSpc>
            </a:pPr>
            <a:r>
              <a:rPr lang="en-US" sz="1800" smtClean="0">
                <a:solidFill>
                  <a:schemeClr val="tx1"/>
                </a:solidFill>
              </a:rPr>
              <a:t>Commonly perceived potentially effective policy solution</a:t>
            </a:r>
          </a:p>
          <a:p>
            <a:endParaRPr lang="en-US" sz="2000" smtClean="0">
              <a:solidFill>
                <a:schemeClr val="tx1"/>
              </a:solidFill>
            </a:endParaRPr>
          </a:p>
          <a:p>
            <a:endParaRPr lang="en-US" smtClean="0"/>
          </a:p>
        </p:txBody>
      </p:sp>
      <p:sp>
        <p:nvSpPr>
          <p:cNvPr id="10243" name="Title 1"/>
          <p:cNvSpPr>
            <a:spLocks noGrp="1"/>
          </p:cNvSpPr>
          <p:nvPr>
            <p:ph type="title"/>
          </p:nvPr>
        </p:nvSpPr>
        <p:spPr>
          <a:xfrm>
            <a:off x="2057400" y="152400"/>
            <a:ext cx="6934200" cy="1143000"/>
          </a:xfrm>
        </p:spPr>
        <p:txBody>
          <a:bodyPr/>
          <a:lstStyle/>
          <a:p>
            <a:r>
              <a:rPr lang="en-US" sz="2800" smtClean="0"/>
              <a:t>Obstacles to Reform 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p:cNvSpPr>
            <a:spLocks noChangeArrowheads="1"/>
          </p:cNvSpPr>
          <p:nvPr/>
        </p:nvSpPr>
        <p:spPr bwMode="auto">
          <a:xfrm>
            <a:off x="4495800" y="3124200"/>
            <a:ext cx="4648200" cy="3200400"/>
          </a:xfrm>
          <a:prstGeom prst="rect">
            <a:avLst/>
          </a:prstGeom>
          <a:blipFill dpi="0" rotWithShape="1">
            <a:blip r:embed="rId2" cstate="print">
              <a:alphaModFix amt="46000"/>
            </a:blip>
            <a:srcRect/>
            <a:stretch>
              <a:fillRect/>
            </a:stretch>
          </a:blipFill>
          <a:ln w="12700" cap="sq" algn="ctr">
            <a:noFill/>
            <a:round/>
            <a:headEnd type="none" w="sm" len="sm"/>
            <a:tailEnd type="none" w="sm" len="sm"/>
          </a:ln>
        </p:spPr>
        <p:txBody>
          <a:bodyPr wrap="none"/>
          <a:lstStyle/>
          <a:p>
            <a:endParaRPr lang="en-US"/>
          </a:p>
        </p:txBody>
      </p:sp>
      <p:sp>
        <p:nvSpPr>
          <p:cNvPr id="11267" name="Content Placeholder 2"/>
          <p:cNvSpPr>
            <a:spLocks noGrp="1"/>
          </p:cNvSpPr>
          <p:nvPr>
            <p:ph idx="1"/>
          </p:nvPr>
        </p:nvSpPr>
        <p:spPr>
          <a:xfrm>
            <a:off x="685800" y="1447800"/>
            <a:ext cx="7772400" cy="4648200"/>
          </a:xfrm>
        </p:spPr>
        <p:txBody>
          <a:bodyPr/>
          <a:lstStyle/>
          <a:p>
            <a:pPr>
              <a:buFont typeface="Times" pitchFamily="-28" charset="0"/>
              <a:buNone/>
            </a:pPr>
            <a:r>
              <a:rPr lang="en-US" sz="2000" smtClean="0">
                <a:solidFill>
                  <a:srgbClr val="0070C0"/>
                </a:solidFill>
              </a:rPr>
              <a:t>Political Will: Facets of the Iron Law of Oligarchy</a:t>
            </a:r>
          </a:p>
          <a:p>
            <a:pPr>
              <a:buFont typeface="Times" pitchFamily="-28" charset="0"/>
              <a:buNone/>
            </a:pPr>
            <a:endParaRPr lang="en-US" sz="2000" smtClean="0">
              <a:solidFill>
                <a:srgbClr val="0070C0"/>
              </a:solidFill>
            </a:endParaRPr>
          </a:p>
          <a:p>
            <a:r>
              <a:rPr lang="en-US" sz="1800" smtClean="0">
                <a:solidFill>
                  <a:schemeClr val="tx1"/>
                </a:solidFill>
              </a:rPr>
              <a:t>Persistence of power and elites</a:t>
            </a:r>
            <a:r>
              <a:rPr lang="en-US" sz="1800" b="0" smtClean="0">
                <a:solidFill>
                  <a:schemeClr val="tx1"/>
                </a:solidFill>
              </a:rPr>
              <a:t>: institutions may change, but powerful groups maintain command (e.g., US South, Latin America)</a:t>
            </a:r>
          </a:p>
          <a:p>
            <a:endParaRPr lang="en-US" sz="1800" b="0" smtClean="0">
              <a:solidFill>
                <a:schemeClr val="tx1"/>
              </a:solidFill>
            </a:endParaRPr>
          </a:p>
          <a:p>
            <a:r>
              <a:rPr lang="en-US" sz="1800" smtClean="0">
                <a:solidFill>
                  <a:schemeClr val="tx1"/>
                </a:solidFill>
              </a:rPr>
              <a:t>Persistence of bad rulers</a:t>
            </a:r>
            <a:r>
              <a:rPr lang="en-US" sz="1800" b="0" smtClean="0">
                <a:solidFill>
                  <a:schemeClr val="tx1"/>
                </a:solidFill>
              </a:rPr>
              <a:t>: new rulers promise change but turn out to be as bad as the old ones and adopt their most distortionary policies (e.g., sub-Saharan Africa after independence)</a:t>
            </a:r>
          </a:p>
          <a:p>
            <a:endParaRPr lang="en-US" sz="1800" b="0" smtClean="0">
              <a:solidFill>
                <a:schemeClr val="tx1"/>
              </a:solidFill>
            </a:endParaRPr>
          </a:p>
          <a:p>
            <a:r>
              <a:rPr lang="en-US" sz="1800" smtClean="0">
                <a:solidFill>
                  <a:schemeClr val="tx1"/>
                </a:solidFill>
              </a:rPr>
              <a:t>Persistence of bad rules</a:t>
            </a:r>
            <a:r>
              <a:rPr lang="en-US" sz="1800" b="0" smtClean="0">
                <a:solidFill>
                  <a:schemeClr val="tx1"/>
                </a:solidFill>
              </a:rPr>
              <a:t>: institutions change, but regenerate the same economic and political equilibrium (e.g., revolutions gone wrong)</a:t>
            </a:r>
          </a:p>
          <a:p>
            <a:pPr algn="r">
              <a:buFont typeface="Times" pitchFamily="-28" charset="0"/>
              <a:buNone/>
            </a:pPr>
            <a:endParaRPr lang="en-US" sz="1400" b="0" smtClean="0">
              <a:solidFill>
                <a:schemeClr val="tx1"/>
              </a:solidFill>
            </a:endParaRPr>
          </a:p>
          <a:p>
            <a:pPr algn="r">
              <a:buFont typeface="Times" pitchFamily="-28" charset="0"/>
              <a:buNone/>
            </a:pPr>
            <a:r>
              <a:rPr lang="en-US" sz="1400" b="0" smtClean="0">
                <a:solidFill>
                  <a:schemeClr val="tx1"/>
                </a:solidFill>
              </a:rPr>
              <a:t>Daron Acemoglu, 2011</a:t>
            </a:r>
          </a:p>
        </p:txBody>
      </p:sp>
      <p:sp>
        <p:nvSpPr>
          <p:cNvPr id="5" name="Title 1"/>
          <p:cNvSpPr txBox="1">
            <a:spLocks/>
          </p:cNvSpPr>
          <p:nvPr/>
        </p:nvSpPr>
        <p:spPr bwMode="auto">
          <a:xfrm>
            <a:off x="2057400" y="152400"/>
            <a:ext cx="6934200" cy="1143000"/>
          </a:xfrm>
          <a:prstGeom prst="rect">
            <a:avLst/>
          </a:prstGeom>
          <a:noFill/>
          <a:ln w="9525">
            <a:noFill/>
            <a:miter lim="800000"/>
            <a:headEnd/>
            <a:tailEnd/>
          </a:ln>
        </p:spPr>
        <p:txBody>
          <a:bodyPr anchor="ctr"/>
          <a:lstStyle/>
          <a:p>
            <a:pPr algn="ctr" eaLnBrk="0" hangingPunct="0">
              <a:defRPr/>
            </a:pPr>
            <a:r>
              <a:rPr lang="en-US" sz="2800" b="1" kern="0" dirty="0">
                <a:solidFill>
                  <a:schemeClr val="bg2"/>
                </a:solidFill>
                <a:latin typeface="+mj-lt"/>
                <a:ea typeface="+mj-ea"/>
                <a:cs typeface="+mj-cs"/>
              </a:rPr>
              <a:t>Obstacles to Reform 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ACD Template Revised 11-28-04">
  <a:themeElements>
    <a:clrScheme name="NACD Template Revised 11-28-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ACD Template Revised 11-28-04">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NACD Template Revised 11-28-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ACD Template Revised 11-28-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ACD Template Revised 11-28-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ACD Template Revised 11-28-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ACD Template Revised 11-28-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ACD Template Revised 11-28-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ACD Template Revised 11-28-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ACD Template Revised 11-28-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ACD Template Revised 11-28-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ACD Template Revised 11-28-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ACD Template Revised 11-28-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ACD Template Revised 11-28-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Settings\jrboyce\Application Data\Microsoft\Templates\NACD Template Revised 11-28-04.pot</Template>
  <TotalTime>17974</TotalTime>
  <Words>1920</Words>
  <Application>Microsoft Office PowerPoint</Application>
  <PresentationFormat>On-screen Show (4:3)</PresentationFormat>
  <Paragraphs>231</Paragraphs>
  <Slides>24</Slides>
  <Notes>14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NACD Template Revised 11-28-04</vt:lpstr>
      <vt:lpstr>Slide 1</vt:lpstr>
      <vt:lpstr>Slide 2</vt:lpstr>
      <vt:lpstr>Slide 3</vt:lpstr>
      <vt:lpstr>Slide 4</vt:lpstr>
      <vt:lpstr>Slide 5</vt:lpstr>
      <vt:lpstr>Communication and Governance</vt:lpstr>
      <vt:lpstr>The Missing Middle</vt:lpstr>
      <vt:lpstr>Obstacles to Reform I</vt:lpstr>
      <vt:lpstr>Slide 9</vt:lpstr>
      <vt:lpstr>Slide 10</vt:lpstr>
      <vt:lpstr>Slide 11</vt:lpstr>
      <vt:lpstr>Slide 12</vt:lpstr>
      <vt:lpstr>Slide 13</vt:lpstr>
      <vt:lpstr>Communication Interventions for Mobilization</vt:lpstr>
      <vt:lpstr>Slide 15</vt:lpstr>
      <vt:lpstr>The Democratic Public Sphere</vt:lpstr>
      <vt:lpstr>The Democratic Public Sphere</vt:lpstr>
      <vt:lpstr>Slide 18</vt:lpstr>
      <vt:lpstr>Successful and sustainable reform requires addressing both technical and adaptive challenges.  Adaptive challenges are amenable to communication based-solutions.  </vt:lpstr>
      <vt:lpstr>Slide 20</vt:lpstr>
      <vt:lpstr>Slide 21</vt:lpstr>
      <vt:lpstr>Slide 22</vt:lpstr>
      <vt:lpstr>Slide 23</vt:lpstr>
      <vt:lpstr>Slide 24</vt:lpstr>
    </vt:vector>
  </TitlesOfParts>
  <Company>NACD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Strategy and Risk</dc:title>
  <dc:subject>NACD course presentation</dc:subject>
  <dc:creator>NACD</dc:creator>
  <cp:lastModifiedBy>priley</cp:lastModifiedBy>
  <cp:revision>605</cp:revision>
  <cp:lastPrinted>2007-05-31T21:43:15Z</cp:lastPrinted>
  <dcterms:created xsi:type="dcterms:W3CDTF">2003-01-28T02:03:49Z</dcterms:created>
  <dcterms:modified xsi:type="dcterms:W3CDTF">2011-07-19T02:53:04Z</dcterms:modified>
</cp:coreProperties>
</file>