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76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fld id="{C28D2B96-DE32-4258-8961-C9034B7817A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659A40-57BE-4E37-8793-CBCC70E841AE}" type="slidenum">
              <a:rPr lang="en-GB"/>
              <a:pPr/>
              <a:t>2</a:t>
            </a:fld>
            <a:endParaRPr lang="en-GB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75E29-6636-403E-B811-F1DBF9C38F29}" type="slidenum">
              <a:rPr lang="en-GB"/>
              <a:pPr/>
              <a:t>11</a:t>
            </a:fld>
            <a:endParaRPr lang="en-GB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DA736D-033F-492A-A40E-B0F0643CFB3C}" type="slidenum">
              <a:rPr lang="en-GB"/>
              <a:pPr/>
              <a:t>12</a:t>
            </a:fld>
            <a:endParaRPr lang="en-GB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11F3F9-112E-4EA4-BD42-8786195D85FE}" type="slidenum">
              <a:rPr lang="en-GB"/>
              <a:pPr/>
              <a:t>13</a:t>
            </a:fld>
            <a:endParaRPr lang="en-GB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2A6A63-422C-4815-9208-624D8FA57F46}" type="slidenum">
              <a:rPr lang="en-GB"/>
              <a:pPr/>
              <a:t>15</a:t>
            </a:fld>
            <a:endParaRPr lang="en-GB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5BEEB9-F7D9-41B0-947E-BCDC523AB309}" type="slidenum">
              <a:rPr lang="en-GB"/>
              <a:pPr/>
              <a:t>16</a:t>
            </a:fld>
            <a:endParaRPr lang="en-GB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F5196B-C4D7-4E0F-9FD2-A0E68B5867C2}" type="slidenum">
              <a:rPr lang="en-GB"/>
              <a:pPr/>
              <a:t>17</a:t>
            </a:fld>
            <a:endParaRPr lang="en-GB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A8B32A-63A1-4AB8-BA14-08D28B94011E}" type="slidenum">
              <a:rPr lang="en-GB"/>
              <a:pPr/>
              <a:t>18</a:t>
            </a:fld>
            <a:endParaRPr lang="en-GB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CF54D7-DE32-4426-A8C0-80047CFF28D2}" type="slidenum">
              <a:rPr lang="en-GB"/>
              <a:pPr/>
              <a:t>19</a:t>
            </a:fld>
            <a:endParaRPr lang="en-GB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C53B39-A74F-4E0B-9C5F-ACE5E5FA7647}" type="slidenum">
              <a:rPr lang="en-GB"/>
              <a:pPr/>
              <a:t>20</a:t>
            </a:fld>
            <a:endParaRPr lang="en-GB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1B3B07-A8F1-46C5-9F44-F91F435F5AF9}" type="slidenum">
              <a:rPr lang="en-GB"/>
              <a:pPr/>
              <a:t>21</a:t>
            </a:fld>
            <a:endParaRPr lang="en-GB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A8CAEC-D662-4053-BEEA-5282A50605F5}" type="slidenum">
              <a:rPr lang="en-GB"/>
              <a:pPr/>
              <a:t>3</a:t>
            </a:fld>
            <a:endParaRPr lang="en-GB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90E397-7617-4139-AC4B-29B144812A36}" type="slidenum">
              <a:rPr lang="en-GB"/>
              <a:pPr/>
              <a:t>22</a:t>
            </a:fld>
            <a:endParaRPr lang="en-GB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C55B2E-FE01-4AE8-B7C1-66D5632066DB}" type="slidenum">
              <a:rPr lang="en-GB"/>
              <a:pPr/>
              <a:t>23</a:t>
            </a:fld>
            <a:endParaRPr lang="en-GB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8A29CA-5DC6-4842-9E4D-7D1EE27726ED}" type="slidenum">
              <a:rPr lang="en-GB"/>
              <a:pPr/>
              <a:t>24</a:t>
            </a:fld>
            <a:endParaRPr lang="en-GB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41B12D-848E-4A4D-8BA2-85E7C177946F}" type="slidenum">
              <a:rPr lang="en-GB"/>
              <a:pPr/>
              <a:t>25</a:t>
            </a:fld>
            <a:endParaRPr lang="en-GB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658852-5C3C-4B43-876C-0C68191A8B35}" type="slidenum">
              <a:rPr lang="en-GB"/>
              <a:pPr/>
              <a:t>26</a:t>
            </a:fld>
            <a:endParaRPr lang="en-GB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27BBE7-4D2C-4245-A70D-96AF56880BF0}" type="slidenum">
              <a:rPr lang="en-GB"/>
              <a:pPr/>
              <a:t>27</a:t>
            </a:fld>
            <a:endParaRPr lang="en-GB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FE4703-4D5D-447F-818F-FD8437E3992F}" type="slidenum">
              <a:rPr lang="en-GB"/>
              <a:pPr/>
              <a:t>28</a:t>
            </a:fld>
            <a:endParaRPr lang="en-GB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856521-8C52-4D2B-B0DC-D3995A82CF15}" type="slidenum">
              <a:rPr lang="en-GB"/>
              <a:pPr/>
              <a:t>29</a:t>
            </a:fld>
            <a:endParaRPr lang="en-GB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0FEFC4-C995-44AB-88AA-88E7F62F5FF2}" type="slidenum">
              <a:rPr lang="en-GB"/>
              <a:pPr/>
              <a:t>30</a:t>
            </a:fld>
            <a:endParaRPr lang="en-GB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DE4E54-1559-49FC-91C3-D70AFA119449}" type="slidenum">
              <a:rPr lang="en-GB"/>
              <a:pPr/>
              <a:t>31</a:t>
            </a:fld>
            <a:endParaRPr lang="en-GB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7E0D93-9575-455A-9CF3-8F167EF93112}" type="slidenum">
              <a:rPr lang="en-GB"/>
              <a:pPr/>
              <a:t>4</a:t>
            </a:fld>
            <a:endParaRPr lang="en-GB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37CE26-63EE-4EFC-AB1C-F0D91BAE446C}" type="slidenum">
              <a:rPr lang="en-GB"/>
              <a:pPr/>
              <a:t>32</a:t>
            </a:fld>
            <a:endParaRPr lang="en-GB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6299BF-744D-4B6B-9278-425D6E087B24}" type="slidenum">
              <a:rPr lang="en-GB"/>
              <a:pPr/>
              <a:t>33</a:t>
            </a:fld>
            <a:endParaRPr lang="en-GB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BEECB1-946B-4A6E-8707-12EB5D2D51FA}" type="slidenum">
              <a:rPr lang="en-GB"/>
              <a:pPr/>
              <a:t>5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ADBF15-2AEF-40F6-A5DE-E8C779796E57}" type="slidenum">
              <a:rPr lang="en-GB" sz="1200">
                <a:solidFill>
                  <a:srgbClr val="FFFFFF"/>
                </a:solidFill>
                <a:latin typeface="Calibri" pitchFamily="32" charset="0"/>
              </a:rPr>
              <a:pPr algn="r">
                <a:buClr>
                  <a:srgbClr val="000000"/>
                </a:buClr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20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D2CF98-5560-4540-BB57-271D9A77C807}" type="slidenum">
              <a:rPr lang="en-GB"/>
              <a:pPr/>
              <a:t>6</a:t>
            </a:fld>
            <a:endParaRPr lang="en-GB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832787-EE31-4790-B470-013FEE7D5D36}" type="slidenum">
              <a:rPr lang="en-GB"/>
              <a:pPr/>
              <a:t>7</a:t>
            </a:fld>
            <a:endParaRPr lang="en-GB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905F5A-91BB-470B-9AE0-D91832D3EE7F}" type="slidenum">
              <a:rPr lang="en-GB"/>
              <a:pPr/>
              <a:t>8</a:t>
            </a:fld>
            <a:endParaRPr lang="en-GB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16DFAA-731A-4321-9742-E705581F128F}" type="slidenum">
              <a:rPr lang="en-GB"/>
              <a:pPr/>
              <a:t>9</a:t>
            </a:fld>
            <a:endParaRPr lang="en-GB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AAC8A0-647F-44C3-BB47-D6DED3EFAAFF}" type="slidenum">
              <a:rPr lang="en-GB"/>
              <a:pPr/>
              <a:t>10</a:t>
            </a:fld>
            <a:endParaRPr lang="en-GB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EE2F4C-8FEB-41D2-B397-61F64CABC3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F9AEDE-923A-4565-8CB4-C5C861AD3D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A3EC03-30ED-48D1-BF81-CE99874288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FA79EA-AFFB-4390-887B-BF6D3CE94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172443-8D92-4661-8748-BFBFF5E355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284B2F-953E-4F2F-8094-41AC3EC32D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22DE11-6C32-4586-A41F-5673547F9A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13209A-826D-488F-9A0A-5FC6C7DADD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FB87EE-4D06-487C-87A9-EF7932D4DA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5F72C1-7B2D-4B5D-A9FD-CAA9BDB1C2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3B34AE-A072-4F63-9BAE-55B98236C8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CA7DCD8D-7740-4C3E-8A8F-6709E479510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Calibri" pitchFamily="32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Calibri" pitchFamily="32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Calibri" pitchFamily="32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Calibri" pitchFamily="32" charset="0"/>
          <a:ea typeface="MS Gothic" charset="-128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Calibri" pitchFamily="32" charset="0"/>
          <a:ea typeface="MS Gothic" charset="-128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Calibri" pitchFamily="32" charset="0"/>
          <a:ea typeface="MS Gothic" charset="-128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Calibri" pitchFamily="32" charset="0"/>
          <a:ea typeface="MS Gothic" charset="-128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2" charset="0"/>
        <a:defRPr sz="4400">
          <a:solidFill>
            <a:srgbClr val="FFFFFF"/>
          </a:solidFill>
          <a:latin typeface="Calibri" pitchFamily="32" charset="0"/>
          <a:ea typeface="MS Gothic" charset="-128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ast.com/u/vozmob?nr=1&amp;&amp;s=144475067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vozmob.virishi.net/en/node/664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://vozmob.virishi.net/en/node/641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org/details/vozmob_clan_romeria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zmob.virishi.net/es/node/776" TargetMode="External"/><Relationship Id="rId5" Type="http://schemas.openxmlformats.org/officeDocument/2006/relationships/hyperlink" Target="http://vozmob.virishi.net/es/node/785" TargetMode="External"/><Relationship Id="rId4" Type="http://schemas.openxmlformats.org/officeDocument/2006/relationships/hyperlink" Target="http://vozmob.virishi.net/en/node/61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ediamail.boostmobile.com/share.do?invite=OEqr4d2lPY5TJUwzh7ph" TargetMode="External"/><Relationship Id="rId4" Type="http://schemas.openxmlformats.org/officeDocument/2006/relationships/hyperlink" Target="http://vozmob.virishi.net/en/node/65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ozmob.virishi.net/en/taxonomy/term/10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list.vozmob.net/" TargetMode="External"/><Relationship Id="rId3" Type="http://schemas.openxmlformats.org/officeDocument/2006/relationships/hyperlink" Target="http://prueba.vozmob.net/" TargetMode="External"/><Relationship Id="rId7" Type="http://schemas.openxmlformats.org/officeDocument/2006/relationships/hyperlink" Target="http://tags.vozmob.net/" TargetMode="External"/><Relationship Id="rId12" Type="http://schemas.openxmlformats.org/officeDocument/2006/relationships/hyperlink" Target="http://irc.freenode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ass.vozmob.net/" TargetMode="External"/><Relationship Id="rId11" Type="http://schemas.openxmlformats.org/officeDocument/2006/relationships/hyperlink" Target="http://code.vozmob.net/" TargetMode="External"/><Relationship Id="rId5" Type="http://schemas.openxmlformats.org/officeDocument/2006/relationships/hyperlink" Target="http://wiki.vozmob.net/" TargetMode="External"/><Relationship Id="rId10" Type="http://schemas.openxmlformats.org/officeDocument/2006/relationships/hyperlink" Target="http://dev.vozmob.net/projects/show/vozmob" TargetMode="External"/><Relationship Id="rId4" Type="http://schemas.openxmlformats.org/officeDocument/2006/relationships/hyperlink" Target="http://blog.vozmob.net/" TargetMode="External"/><Relationship Id="rId9" Type="http://schemas.openxmlformats.org/officeDocument/2006/relationships/hyperlink" Target="http://devlist.vozmob.net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xe.net/SAOPAULO/motoboy.php?qt=7.5&amp;can_actual=20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zexe.net/GENEVE/map.php" TargetMode="External"/><Relationship Id="rId4" Type="http://schemas.openxmlformats.org/officeDocument/2006/relationships/hyperlink" Target="http://www.zexe.net/BARCELONA/barcelona.php?can_actual=74&amp;qt=7.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0" y="685800"/>
            <a:ext cx="3644900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3505200"/>
            <a:ext cx="3632200" cy="272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9713" y="609600"/>
            <a:ext cx="446405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Weekly workshops with </a:t>
            </a:r>
            <a:br>
              <a:rPr lang="en-GB" sz="28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members of the </a:t>
            </a:r>
            <a:br>
              <a:rPr lang="en-GB" sz="28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popular communication team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09800"/>
            <a:ext cx="4711700" cy="367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711700" cy="367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257800" y="2286000"/>
            <a:ext cx="3505200" cy="307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tell the story</a:t>
            </a:r>
            <a:br>
              <a:rPr lang="en-GB" sz="2800">
                <a:solidFill>
                  <a:srgbClr val="F79646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voice-mail radio </a:t>
            </a:r>
            <a:br>
              <a:rPr lang="en-GB" sz="28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- show it. </a:t>
            </a:r>
            <a:br>
              <a:rPr lang="en-GB" sz="2800">
                <a:solidFill>
                  <a:srgbClr val="F79646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photo-reporting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pictures and sound</a:t>
            </a:r>
            <a:br>
              <a:rPr lang="en-GB" sz="2800">
                <a:solidFill>
                  <a:srgbClr val="F79646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slide shows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movies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305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Storytelling – </a:t>
            </a:r>
            <a:r>
              <a:rPr lang="en-GB" sz="4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with mobiles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4953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Storytelling: say it.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Voicemail – to –blog</a:t>
            </a:r>
          </a:p>
          <a:p>
            <a:pPr marL="741363" lvl="1" indent="-28416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Gcast -&gt; RSS </a:t>
            </a:r>
          </a:p>
          <a:p>
            <a:pPr marL="741363" lvl="1" indent="-28416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call 1-888-65-GCAST (888-654-2278); a voice will ask you for the number of the phone you registered with; enter 888-8-VOZMOB (888-886-9662); it will ask you for a 4 digit pin; enter 8888 record something. then press # [all in english].</a:t>
            </a:r>
          </a:p>
          <a:p>
            <a:pPr marL="741363" lvl="1" indent="-28416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Gizmo -&gt; email -&gt; drupal</a:t>
            </a:r>
          </a:p>
          <a:p>
            <a:pPr marL="738188" lvl="2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one number, message in Spanish, post to blog</a:t>
            </a:r>
            <a:br>
              <a:rPr lang="en-GB" sz="20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</a:br>
            <a:endParaRPr lang="en-GB" sz="2000">
              <a:solidFill>
                <a:srgbClr val="FFFFFF"/>
              </a:solidFill>
              <a:latin typeface="Calibri" pitchFamily="32" charset="0"/>
              <a:ea typeface="MS Gothic" charset="-128"/>
            </a:endParaRPr>
          </a:p>
          <a:p>
            <a:pPr marL="741363" lvl="1" indent="-28416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  Next step: asterisk + drupal</a:t>
            </a:r>
          </a:p>
        </p:txBody>
      </p:sp>
      <p:pic>
        <p:nvPicPr>
          <p:cNvPr id="1433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828800"/>
            <a:ext cx="1493838" cy="82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0325" y="3505200"/>
            <a:ext cx="777875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9800" y="5105400"/>
            <a:ext cx="1168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46685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850" y="146685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50" y="146685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590800"/>
            <a:ext cx="2449513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9850" y="321945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21945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487680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50" y="487680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50" y="321945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9850" y="4876800"/>
            <a:ext cx="196215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57200" y="274638"/>
            <a:ext cx="4953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Storytelling: show it.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924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Storytelling: slide shows / movies</a:t>
            </a:r>
          </a:p>
        </p:txBody>
      </p:sp>
      <p:pic>
        <p:nvPicPr>
          <p:cNvPr id="174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6188" y="1438275"/>
            <a:ext cx="6221412" cy="427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system features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570038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AutoShape 2"/>
          <p:cNvSpPr>
            <a:spLocks/>
          </p:cNvSpPr>
          <p:nvPr/>
        </p:nvSpPr>
        <p:spPr bwMode="auto">
          <a:xfrm>
            <a:off x="2043113" y="5122863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81400" y="2374900"/>
            <a:ext cx="5334000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Uploads from phone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cheap: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any phone, pre-paid, </a:t>
            </a:r>
            <a:br>
              <a:rPr lang="en-GB" sz="28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      MMS bundles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easy: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voice, text, mms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private: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?? (*67?)</a:t>
            </a:r>
            <a:r>
              <a:rPr lang="ar-SA" sz="2800">
                <a:solidFill>
                  <a:srgbClr val="FFFFFF"/>
                </a:solidFill>
                <a:latin typeface="Calibri" pitchFamily="32" charset="0"/>
              </a:rPr>
              <a:t>‏</a:t>
            </a:r>
            <a:endParaRPr lang="en-GB" sz="280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570038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AutoShape 2"/>
          <p:cNvSpPr>
            <a:spLocks/>
          </p:cNvSpPr>
          <p:nvPr/>
        </p:nvSpPr>
        <p:spPr bwMode="auto">
          <a:xfrm>
            <a:off x="2043113" y="5122863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81400" y="2374900"/>
            <a:ext cx="5334000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Uploads from phone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cheap: </a:t>
            </a:r>
            <a:r>
              <a:rPr lang="en-GB" sz="2800">
                <a:solidFill>
                  <a:srgbClr val="FF0000"/>
                </a:solidFill>
                <a:latin typeface="Calibri" pitchFamily="32" charset="0"/>
              </a:rPr>
              <a:t>any phone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, pre-paid, </a:t>
            </a:r>
            <a:br>
              <a:rPr lang="en-GB" sz="28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      MMS bundles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easy: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voice, text, mms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private: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?? (*67?)</a:t>
            </a:r>
            <a:r>
              <a:rPr lang="ar-SA" sz="2800">
                <a:solidFill>
                  <a:srgbClr val="FFFFFF"/>
                </a:solidFill>
                <a:latin typeface="Calibri" pitchFamily="32" charset="0"/>
              </a:rPr>
              <a:t>‏</a:t>
            </a:r>
            <a:endParaRPr lang="en-GB" sz="280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30200" y="1335088"/>
            <a:ext cx="5443538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alibri" pitchFamily="32" charset="0"/>
              </a:rPr>
              <a:t>Each phone has a different way to create MMS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alibri" pitchFamily="32" charset="0"/>
              </a:rPr>
              <a:t>Each carrier does it differently: </a:t>
            </a:r>
            <a:r>
              <a:rPr lang="en-GB" sz="2000">
                <a:solidFill>
                  <a:srgbClr val="0000FF"/>
                </a:solidFill>
                <a:latin typeface="Calibri" pitchFamily="32" charset="0"/>
                <a:hlinkClick r:id="rId4"/>
              </a:rPr>
              <a:t>Boost</a:t>
            </a:r>
            <a:r>
              <a:rPr lang="en-GB" sz="2000">
                <a:solidFill>
                  <a:srgbClr val="FFFFFF"/>
                </a:solidFill>
                <a:latin typeface="Calibri" pitchFamily="32" charset="0"/>
              </a:rPr>
              <a:t>, </a:t>
            </a:r>
            <a:r>
              <a:rPr lang="en-GB" sz="2000">
                <a:solidFill>
                  <a:srgbClr val="0000FF"/>
                </a:solidFill>
                <a:latin typeface="Calibri" pitchFamily="32" charset="0"/>
                <a:hlinkClick r:id="rId5"/>
              </a:rPr>
              <a:t>Verizon</a:t>
            </a:r>
            <a:r>
              <a:rPr lang="en-GB" sz="2000">
                <a:solidFill>
                  <a:srgbClr val="FFFFFF"/>
                </a:solidFill>
                <a:latin typeface="Calibri" pitchFamily="32" charset="0"/>
              </a:rPr>
              <a:t>, </a:t>
            </a:r>
            <a:r>
              <a:rPr lang="en-GB" sz="2000">
                <a:solidFill>
                  <a:srgbClr val="0000FF"/>
                </a:solidFill>
                <a:latin typeface="Calibri" pitchFamily="32" charset="0"/>
                <a:hlinkClick r:id="rId6"/>
              </a:rPr>
              <a:t>ATT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570038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6" name="AutoShape 2"/>
          <p:cNvSpPr>
            <a:spLocks/>
          </p:cNvSpPr>
          <p:nvPr/>
        </p:nvSpPr>
        <p:spPr bwMode="auto">
          <a:xfrm>
            <a:off x="2043113" y="5122863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581400" y="2374900"/>
            <a:ext cx="5334000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Uploads from phone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cheap: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any phone, </a:t>
            </a:r>
            <a:r>
              <a:rPr lang="en-GB" sz="2800">
                <a:solidFill>
                  <a:srgbClr val="FF0000"/>
                </a:solidFill>
                <a:latin typeface="Calibri" pitchFamily="32" charset="0"/>
              </a:rPr>
              <a:t>pre-paid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, </a:t>
            </a:r>
            <a:br>
              <a:rPr lang="en-GB" sz="28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      MMS bundles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easy: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voice, text, mms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private: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?? (*67?)</a:t>
            </a:r>
            <a:r>
              <a:rPr lang="ar-SA" sz="2800">
                <a:solidFill>
                  <a:srgbClr val="FFFFFF"/>
                </a:solidFill>
                <a:latin typeface="Calibri" pitchFamily="32" charset="0"/>
              </a:rPr>
              <a:t>‏</a:t>
            </a:r>
            <a:endParaRPr lang="en-GB" sz="280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6638" y="1335088"/>
            <a:ext cx="2636837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alibri" pitchFamily="32" charset="0"/>
              </a:rPr>
              <a:t>Anonymous, disposable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alibri" pitchFamily="32" charset="0"/>
              </a:rPr>
              <a:t>Cost-control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66800" y="1066800"/>
            <a:ext cx="8534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FF9900"/>
                </a:solidFill>
              </a:rPr>
              <a:t>Mobile Voices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2590800"/>
            <a:ext cx="64770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1200"/>
              </a:spcBef>
              <a:spcAft>
                <a:spcPts val="300"/>
              </a:spcAft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Open-source storytelling platform for recent immigrants in Los Angeles to create and publish stories about their community, directly from cellphones</a:t>
            </a:r>
          </a:p>
          <a:p>
            <a:pPr marL="741363" lvl="1" indent="-284163">
              <a:spcBef>
                <a:spcPts val="1200"/>
              </a:spcBef>
              <a:spcAft>
                <a:spcPts val="600"/>
              </a:spcAft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200" b="1">
              <a:solidFill>
                <a:srgbClr val="FFFFFF"/>
              </a:solidFill>
              <a:latin typeface="Calibri" pitchFamily="32" charset="0"/>
            </a:endParaRPr>
          </a:p>
          <a:p>
            <a:pPr marL="741363" lvl="1" indent="-284163">
              <a:spcBef>
                <a:spcPts val="1200"/>
              </a:spcBef>
              <a:spcAft>
                <a:spcPts val="600"/>
              </a:spcAft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200" b="1">
              <a:solidFill>
                <a:srgbClr val="FFFFFF"/>
              </a:solidFill>
              <a:latin typeface="Calibri" pitchFamily="3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24384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77913" y="3733800"/>
            <a:ext cx="2155825" cy="375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79646"/>
                </a:solidFill>
                <a:latin typeface="Calibri" pitchFamily="32" charset="0"/>
              </a:rPr>
              <a:t>cheap</a:t>
            </a:r>
          </a:p>
          <a:p>
            <a:pPr>
              <a:buClr>
                <a:srgbClr val="F79646"/>
              </a:buCl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79646"/>
                </a:solidFill>
                <a:latin typeface="Calibri" pitchFamily="32" charset="0"/>
              </a:rPr>
              <a:t>intuitive</a:t>
            </a:r>
          </a:p>
          <a:p>
            <a:pPr>
              <a:buClr>
                <a:srgbClr val="F79646"/>
              </a:buCl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79646"/>
                </a:solidFill>
                <a:latin typeface="Calibri" pitchFamily="32" charset="0"/>
              </a:rPr>
              <a:t>any phone</a:t>
            </a:r>
          </a:p>
          <a:p>
            <a:pPr>
              <a:buClr>
                <a:srgbClr val="F79646"/>
              </a:buCl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79646"/>
                </a:solidFill>
                <a:latin typeface="Calibri" pitchFamily="32" charset="0"/>
              </a:rPr>
              <a:t>any network</a:t>
            </a:r>
          </a:p>
          <a:p>
            <a:pPr>
              <a:buClr>
                <a:srgbClr val="F79646"/>
              </a:buCl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79646"/>
                </a:solidFill>
                <a:latin typeface="Calibri" pitchFamily="32" charset="0"/>
              </a:rPr>
              <a:t>private</a:t>
            </a:r>
          </a:p>
          <a:p>
            <a:pPr>
              <a:buClr>
                <a:srgbClr val="F79646"/>
              </a:buCl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79646"/>
                </a:solidFill>
                <a:latin typeface="Calibri" pitchFamily="32" charset="0"/>
              </a:rPr>
              <a:t>our way</a:t>
            </a:r>
          </a:p>
          <a:p>
            <a:pPr>
              <a:buClr>
                <a:srgbClr val="F79646"/>
              </a:buCl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79646"/>
                </a:solidFill>
                <a:latin typeface="Calibri" pitchFamily="32" charset="0"/>
              </a:rPr>
              <a:t>multi-lingual</a:t>
            </a:r>
          </a:p>
          <a:p>
            <a:pPr>
              <a:buClr>
                <a:srgbClr val="F79646"/>
              </a:buCl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79646"/>
                </a:solidFill>
                <a:latin typeface="Calibri" pitchFamily="32" charset="0"/>
              </a:rPr>
              <a:t>multi-country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solidFill>
                <a:srgbClr val="FFFFFF"/>
              </a:solidFill>
              <a:latin typeface="Calibri" pitchFamily="32" charset="0"/>
            </a:endParaRP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570038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AutoShape 2"/>
          <p:cNvSpPr>
            <a:spLocks/>
          </p:cNvSpPr>
          <p:nvPr/>
        </p:nvSpPr>
        <p:spPr bwMode="auto">
          <a:xfrm>
            <a:off x="2043113" y="5122863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581400" y="2374900"/>
            <a:ext cx="5334000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Uploads from phone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cheap: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any phone, pre-paid, </a:t>
            </a:r>
            <a:br>
              <a:rPr lang="en-GB" sz="28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      MMS bundles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easy: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voice, text, mms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private:</a:t>
            </a:r>
            <a:r>
              <a:rPr lang="en-GB" sz="2800">
                <a:solidFill>
                  <a:srgbClr val="FF0000"/>
                </a:solidFill>
                <a:latin typeface="Calibri" pitchFamily="32" charset="0"/>
              </a:rPr>
              <a:t> ?? (*67?)</a:t>
            </a:r>
            <a:r>
              <a:rPr lang="ar-SA" sz="2800">
                <a:solidFill>
                  <a:srgbClr val="FF0000"/>
                </a:solidFill>
                <a:latin typeface="Calibri" pitchFamily="32" charset="0"/>
              </a:rPr>
              <a:t>‏</a:t>
            </a:r>
            <a:endParaRPr lang="en-GB" sz="2800">
              <a:solidFill>
                <a:srgbClr val="FF0000"/>
              </a:solidFill>
              <a:latin typeface="Calibri" pitchFamily="32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192713" y="4800600"/>
            <a:ext cx="3816350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FF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FF"/>
                </a:solidFill>
                <a:latin typeface="Calibri" pitchFamily="32" charset="0"/>
                <a:hlinkClick r:id="rId4"/>
              </a:rPr>
              <a:t>callerID </a:t>
            </a:r>
            <a:r>
              <a:rPr lang="en-GB" sz="2000">
                <a:solidFill>
                  <a:srgbClr val="FFFFFF"/>
                </a:solidFill>
                <a:latin typeface="Calibri" pitchFamily="32" charset="0"/>
              </a:rPr>
              <a:t>hard to control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alibri" pitchFamily="32" charset="0"/>
              </a:rPr>
              <a:t>Cached information in </a:t>
            </a:r>
            <a:r>
              <a:rPr lang="en-GB" sz="2000">
                <a:solidFill>
                  <a:srgbClr val="0000FF"/>
                </a:solidFill>
                <a:latin typeface="Calibri" pitchFamily="32" charset="0"/>
                <a:hlinkClick r:id="rId5"/>
              </a:rPr>
              <a:t>many places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570038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AutoShape 2"/>
          <p:cNvSpPr>
            <a:spLocks/>
          </p:cNvSpPr>
          <p:nvPr/>
        </p:nvSpPr>
        <p:spPr bwMode="auto">
          <a:xfrm>
            <a:off x="2043113" y="5122863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76400"/>
            <a:ext cx="3779838" cy="329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657600" y="4965700"/>
            <a:ext cx="54864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Content management system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customizable: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open source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multimedia: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voice, text, pictures...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private: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strip identifiable info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248400" y="1295400"/>
            <a:ext cx="2667000" cy="436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edit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expand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tag</a:t>
            </a:r>
          </a:p>
          <a:p>
            <a:pPr>
              <a:buClr>
                <a:srgbClr val="0000FF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FF"/>
                </a:solidFill>
                <a:latin typeface="Calibri" pitchFamily="32" charset="0"/>
                <a:hlinkClick r:id="rId5"/>
              </a:rPr>
              <a:t>translate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subtitle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re-use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re-mix (jquery)</a:t>
            </a:r>
            <a:r>
              <a:rPr lang="ar-SA" sz="2800">
                <a:solidFill>
                  <a:srgbClr val="FFFFFF"/>
                </a:solidFill>
                <a:latin typeface="Calibri" pitchFamily="32" charset="0"/>
              </a:rPr>
              <a:t>‏</a:t>
            </a:r>
            <a:endParaRPr lang="en-GB" sz="2800">
              <a:solidFill>
                <a:srgbClr val="FFFFFF"/>
              </a:solidFill>
              <a:latin typeface="Calibri" pitchFamily="32" charset="0"/>
            </a:endParaRP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personal pages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FFFF"/>
              </a:solidFill>
              <a:latin typeface="Calibri" pitchFamily="32" charset="0"/>
            </a:endParaRP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570038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8" name="AutoShape 2"/>
          <p:cNvSpPr>
            <a:spLocks/>
          </p:cNvSpPr>
          <p:nvPr/>
        </p:nvSpPr>
        <p:spPr bwMode="auto">
          <a:xfrm>
            <a:off x="2043113" y="5122863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 rot="13620000">
            <a:off x="2244725" y="896938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76400"/>
            <a:ext cx="3779838" cy="329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13" y="19050"/>
            <a:ext cx="1550987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038600" y="215900"/>
            <a:ext cx="51054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Send to phones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push: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sms, mms,…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pull: </a:t>
            </a: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shortcodes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0" y="1981200"/>
            <a:ext cx="2819400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alerts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distribution lists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msg of the day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instructables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</a:rPr>
              <a:t>etc…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288" y="3810000"/>
            <a:ext cx="3541712" cy="321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1570038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"/>
            <a:ext cx="3244850" cy="262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4" name="AutoShape 4"/>
          <p:cNvSpPr>
            <a:spLocks/>
          </p:cNvSpPr>
          <p:nvPr/>
        </p:nvSpPr>
        <p:spPr bwMode="auto">
          <a:xfrm>
            <a:off x="2043113" y="5122863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>
            <a:off x="4478338" y="1062038"/>
            <a:ext cx="1185862" cy="588962"/>
          </a:xfrm>
          <a:custGeom>
            <a:avLst/>
            <a:gdLst>
              <a:gd name="T0" fmla="*/ 0 w 1184988"/>
              <a:gd name="T1" fmla="*/ 588962 h 590152"/>
              <a:gd name="T2" fmla="*/ 28013 w 1184988"/>
              <a:gd name="T3" fmla="*/ 570339 h 590152"/>
              <a:gd name="T4" fmla="*/ 84037 w 1184988"/>
              <a:gd name="T5" fmla="*/ 486533 h 590152"/>
              <a:gd name="T6" fmla="*/ 102713 w 1184988"/>
              <a:gd name="T7" fmla="*/ 467909 h 590152"/>
              <a:gd name="T8" fmla="*/ 112050 w 1184988"/>
              <a:gd name="T9" fmla="*/ 439974 h 590152"/>
              <a:gd name="T10" fmla="*/ 186750 w 1184988"/>
              <a:gd name="T11" fmla="*/ 384103 h 590152"/>
              <a:gd name="T12" fmla="*/ 270788 w 1184988"/>
              <a:gd name="T13" fmla="*/ 318921 h 590152"/>
              <a:gd name="T14" fmla="*/ 317475 w 1184988"/>
              <a:gd name="T15" fmla="*/ 290985 h 590152"/>
              <a:gd name="T16" fmla="*/ 382837 w 1184988"/>
              <a:gd name="T17" fmla="*/ 235114 h 590152"/>
              <a:gd name="T18" fmla="*/ 410850 w 1184988"/>
              <a:gd name="T19" fmla="*/ 225802 h 590152"/>
              <a:gd name="T20" fmla="*/ 466874 w 1184988"/>
              <a:gd name="T21" fmla="*/ 188555 h 590152"/>
              <a:gd name="T22" fmla="*/ 560250 w 1184988"/>
              <a:gd name="T23" fmla="*/ 160619 h 590152"/>
              <a:gd name="T24" fmla="*/ 588262 w 1184988"/>
              <a:gd name="T25" fmla="*/ 141996 h 590152"/>
              <a:gd name="T26" fmla="*/ 625612 w 1184988"/>
              <a:gd name="T27" fmla="*/ 132684 h 590152"/>
              <a:gd name="T28" fmla="*/ 681637 w 1184988"/>
              <a:gd name="T29" fmla="*/ 114061 h 590152"/>
              <a:gd name="T30" fmla="*/ 775012 w 1184988"/>
              <a:gd name="T31" fmla="*/ 95437 h 590152"/>
              <a:gd name="T32" fmla="*/ 831036 w 1184988"/>
              <a:gd name="T33" fmla="*/ 76814 h 590152"/>
              <a:gd name="T34" fmla="*/ 887062 w 1184988"/>
              <a:gd name="T35" fmla="*/ 67502 h 590152"/>
              <a:gd name="T36" fmla="*/ 943087 w 1184988"/>
              <a:gd name="T37" fmla="*/ 48878 h 590152"/>
              <a:gd name="T38" fmla="*/ 971100 w 1184988"/>
              <a:gd name="T39" fmla="*/ 39566 h 590152"/>
              <a:gd name="T40" fmla="*/ 1036462 w 1184988"/>
              <a:gd name="T41" fmla="*/ 20943 h 590152"/>
              <a:gd name="T42" fmla="*/ 1073811 w 1184988"/>
              <a:gd name="T43" fmla="*/ 11630 h 590152"/>
              <a:gd name="T44" fmla="*/ 1101824 w 1184988"/>
              <a:gd name="T45" fmla="*/ 2319 h 590152"/>
              <a:gd name="T46" fmla="*/ 1185862 w 1184988"/>
              <a:gd name="T47" fmla="*/ 2319 h 590152"/>
              <a:gd name="T48" fmla="*/ 0 w 1184988"/>
              <a:gd name="T49" fmla="*/ 0 h 590152"/>
              <a:gd name="T50" fmla="*/ 1184988 w 1184988"/>
              <a:gd name="T51" fmla="*/ 590152 h 590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T48" t="T49" r="T50" b="T51"/>
            <a:pathLst>
              <a:path w="1184988" h="590152">
                <a:moveTo>
                  <a:pt x="0" y="590152"/>
                </a:moveTo>
                <a:cubicBezTo>
                  <a:pt x="9331" y="583932"/>
                  <a:pt x="20891" y="580170"/>
                  <a:pt x="27992" y="571491"/>
                </a:cubicBezTo>
                <a:cubicBezTo>
                  <a:pt x="49295" y="545454"/>
                  <a:pt x="60187" y="511304"/>
                  <a:pt x="83975" y="487516"/>
                </a:cubicBezTo>
                <a:lnTo>
                  <a:pt x="102637" y="468854"/>
                </a:lnTo>
                <a:cubicBezTo>
                  <a:pt x="105747" y="459524"/>
                  <a:pt x="106907" y="449297"/>
                  <a:pt x="111967" y="440863"/>
                </a:cubicBezTo>
                <a:cubicBezTo>
                  <a:pt x="124384" y="420167"/>
                  <a:pt x="179657" y="391834"/>
                  <a:pt x="186612" y="384879"/>
                </a:cubicBezTo>
                <a:cubicBezTo>
                  <a:pt x="249551" y="321940"/>
                  <a:pt x="217559" y="337240"/>
                  <a:pt x="270588" y="319565"/>
                </a:cubicBezTo>
                <a:cubicBezTo>
                  <a:pt x="314259" y="275892"/>
                  <a:pt x="260717" y="323872"/>
                  <a:pt x="317241" y="291573"/>
                </a:cubicBezTo>
                <a:cubicBezTo>
                  <a:pt x="436144" y="223629"/>
                  <a:pt x="283300" y="301760"/>
                  <a:pt x="382555" y="235589"/>
                </a:cubicBezTo>
                <a:cubicBezTo>
                  <a:pt x="390739" y="230133"/>
                  <a:pt x="401949" y="231035"/>
                  <a:pt x="410547" y="226258"/>
                </a:cubicBezTo>
                <a:cubicBezTo>
                  <a:pt x="430152" y="215366"/>
                  <a:pt x="445253" y="196028"/>
                  <a:pt x="466530" y="188936"/>
                </a:cubicBezTo>
                <a:cubicBezTo>
                  <a:pt x="534680" y="166220"/>
                  <a:pt x="503431" y="175046"/>
                  <a:pt x="559837" y="160944"/>
                </a:cubicBezTo>
                <a:cubicBezTo>
                  <a:pt x="569167" y="154724"/>
                  <a:pt x="577521" y="146700"/>
                  <a:pt x="587828" y="142283"/>
                </a:cubicBezTo>
                <a:cubicBezTo>
                  <a:pt x="599615" y="137231"/>
                  <a:pt x="612868" y="136637"/>
                  <a:pt x="625151" y="132952"/>
                </a:cubicBezTo>
                <a:cubicBezTo>
                  <a:pt x="643992" y="127300"/>
                  <a:pt x="661732" y="117525"/>
                  <a:pt x="681135" y="114291"/>
                </a:cubicBezTo>
                <a:cubicBezTo>
                  <a:pt x="718972" y="107985"/>
                  <a:pt x="739640" y="106071"/>
                  <a:pt x="774441" y="95630"/>
                </a:cubicBezTo>
                <a:cubicBezTo>
                  <a:pt x="793282" y="89978"/>
                  <a:pt x="811021" y="80203"/>
                  <a:pt x="830424" y="76969"/>
                </a:cubicBezTo>
                <a:cubicBezTo>
                  <a:pt x="849085" y="73859"/>
                  <a:pt x="868054" y="72226"/>
                  <a:pt x="886408" y="67638"/>
                </a:cubicBezTo>
                <a:cubicBezTo>
                  <a:pt x="905491" y="62867"/>
                  <a:pt x="923731" y="55197"/>
                  <a:pt x="942392" y="48977"/>
                </a:cubicBezTo>
                <a:cubicBezTo>
                  <a:pt x="951723" y="45867"/>
                  <a:pt x="960842" y="42031"/>
                  <a:pt x="970384" y="39646"/>
                </a:cubicBezTo>
                <a:cubicBezTo>
                  <a:pt x="1087004" y="10492"/>
                  <a:pt x="942038" y="47746"/>
                  <a:pt x="1035698" y="20985"/>
                </a:cubicBezTo>
                <a:cubicBezTo>
                  <a:pt x="1048028" y="17462"/>
                  <a:pt x="1060690" y="15177"/>
                  <a:pt x="1073020" y="11654"/>
                </a:cubicBezTo>
                <a:cubicBezTo>
                  <a:pt x="1082477" y="8952"/>
                  <a:pt x="1091211" y="3141"/>
                  <a:pt x="1101012" y="2324"/>
                </a:cubicBezTo>
                <a:cubicBezTo>
                  <a:pt x="1128907" y="0"/>
                  <a:pt x="1156996" y="2324"/>
                  <a:pt x="1184988" y="2324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4376738" y="5019675"/>
            <a:ext cx="1343025" cy="579438"/>
          </a:xfrm>
          <a:custGeom>
            <a:avLst/>
            <a:gdLst>
              <a:gd name="T0" fmla="*/ 0 w 1343608"/>
              <a:gd name="T1" fmla="*/ 0 h 578498"/>
              <a:gd name="T2" fmla="*/ 83940 w 1343608"/>
              <a:gd name="T3" fmla="*/ 74766 h 578498"/>
              <a:gd name="T4" fmla="*/ 111918 w 1343608"/>
              <a:gd name="T5" fmla="*/ 102804 h 578498"/>
              <a:gd name="T6" fmla="*/ 167878 w 1343608"/>
              <a:gd name="T7" fmla="*/ 140187 h 578498"/>
              <a:gd name="T8" fmla="*/ 205185 w 1343608"/>
              <a:gd name="T9" fmla="*/ 158879 h 578498"/>
              <a:gd name="T10" fmla="*/ 261144 w 1343608"/>
              <a:gd name="T11" fmla="*/ 196261 h 578498"/>
              <a:gd name="T12" fmla="*/ 289124 w 1343608"/>
              <a:gd name="T13" fmla="*/ 214953 h 578498"/>
              <a:gd name="T14" fmla="*/ 345083 w 1343608"/>
              <a:gd name="T15" fmla="*/ 252336 h 578498"/>
              <a:gd name="T16" fmla="*/ 373063 w 1343608"/>
              <a:gd name="T17" fmla="*/ 271028 h 578498"/>
              <a:gd name="T18" fmla="*/ 438349 w 1343608"/>
              <a:gd name="T19" fmla="*/ 299065 h 578498"/>
              <a:gd name="T20" fmla="*/ 484981 w 1343608"/>
              <a:gd name="T21" fmla="*/ 327103 h 578498"/>
              <a:gd name="T22" fmla="*/ 540941 w 1343608"/>
              <a:gd name="T23" fmla="*/ 345794 h 578498"/>
              <a:gd name="T24" fmla="*/ 578247 w 1343608"/>
              <a:gd name="T25" fmla="*/ 364485 h 578498"/>
              <a:gd name="T26" fmla="*/ 643533 w 1343608"/>
              <a:gd name="T27" fmla="*/ 401869 h 578498"/>
              <a:gd name="T28" fmla="*/ 699492 w 1343608"/>
              <a:gd name="T29" fmla="*/ 420560 h 578498"/>
              <a:gd name="T30" fmla="*/ 764778 w 1343608"/>
              <a:gd name="T31" fmla="*/ 439252 h 578498"/>
              <a:gd name="T32" fmla="*/ 802085 w 1343608"/>
              <a:gd name="T33" fmla="*/ 457943 h 578498"/>
              <a:gd name="T34" fmla="*/ 848718 w 1343608"/>
              <a:gd name="T35" fmla="*/ 467289 h 578498"/>
              <a:gd name="T36" fmla="*/ 886023 w 1343608"/>
              <a:gd name="T37" fmla="*/ 476635 h 578498"/>
              <a:gd name="T38" fmla="*/ 979289 w 1343608"/>
              <a:gd name="T39" fmla="*/ 504672 h 578498"/>
              <a:gd name="T40" fmla="*/ 1044575 w 1343608"/>
              <a:gd name="T41" fmla="*/ 514018 h 578498"/>
              <a:gd name="T42" fmla="*/ 1119188 w 1343608"/>
              <a:gd name="T43" fmla="*/ 532709 h 578498"/>
              <a:gd name="T44" fmla="*/ 1147167 w 1343608"/>
              <a:gd name="T45" fmla="*/ 542055 h 578498"/>
              <a:gd name="T46" fmla="*/ 1203127 w 1343608"/>
              <a:gd name="T47" fmla="*/ 551402 h 578498"/>
              <a:gd name="T48" fmla="*/ 1305719 w 1343608"/>
              <a:gd name="T49" fmla="*/ 579438 h 578498"/>
              <a:gd name="T50" fmla="*/ 1343025 w 1343608"/>
              <a:gd name="T51" fmla="*/ 579438 h 578498"/>
              <a:gd name="T52" fmla="*/ 0 w 1343608"/>
              <a:gd name="T53" fmla="*/ 0 h 578498"/>
              <a:gd name="T54" fmla="*/ 1343608 w 1343608"/>
              <a:gd name="T55" fmla="*/ 578498 h 578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T52" t="T53" r="T54" b="T55"/>
            <a:pathLst>
              <a:path w="1343608" h="578498">
                <a:moveTo>
                  <a:pt x="0" y="0"/>
                </a:moveTo>
                <a:cubicBezTo>
                  <a:pt x="49949" y="33300"/>
                  <a:pt x="20066" y="10735"/>
                  <a:pt x="83976" y="74645"/>
                </a:cubicBezTo>
                <a:cubicBezTo>
                  <a:pt x="93307" y="83976"/>
                  <a:pt x="100988" y="95318"/>
                  <a:pt x="111967" y="102637"/>
                </a:cubicBezTo>
                <a:cubicBezTo>
                  <a:pt x="130628" y="115078"/>
                  <a:pt x="147891" y="129930"/>
                  <a:pt x="167951" y="139960"/>
                </a:cubicBezTo>
                <a:cubicBezTo>
                  <a:pt x="180392" y="146180"/>
                  <a:pt x="193347" y="151465"/>
                  <a:pt x="205274" y="158621"/>
                </a:cubicBezTo>
                <a:cubicBezTo>
                  <a:pt x="224506" y="170160"/>
                  <a:pt x="242596" y="183502"/>
                  <a:pt x="261257" y="195943"/>
                </a:cubicBezTo>
                <a:lnTo>
                  <a:pt x="289249" y="214604"/>
                </a:lnTo>
                <a:lnTo>
                  <a:pt x="345233" y="251927"/>
                </a:lnTo>
                <a:cubicBezTo>
                  <a:pt x="354564" y="258147"/>
                  <a:pt x="362587" y="267042"/>
                  <a:pt x="373225" y="270588"/>
                </a:cubicBezTo>
                <a:cubicBezTo>
                  <a:pt x="406256" y="281599"/>
                  <a:pt x="403953" y="279365"/>
                  <a:pt x="438539" y="298580"/>
                </a:cubicBezTo>
                <a:cubicBezTo>
                  <a:pt x="454392" y="307387"/>
                  <a:pt x="468682" y="319068"/>
                  <a:pt x="485192" y="326572"/>
                </a:cubicBezTo>
                <a:cubicBezTo>
                  <a:pt x="503100" y="334712"/>
                  <a:pt x="523582" y="336436"/>
                  <a:pt x="541176" y="345233"/>
                </a:cubicBezTo>
                <a:cubicBezTo>
                  <a:pt x="553617" y="351453"/>
                  <a:pt x="566422" y="356993"/>
                  <a:pt x="578498" y="363894"/>
                </a:cubicBezTo>
                <a:cubicBezTo>
                  <a:pt x="617768" y="386334"/>
                  <a:pt x="596826" y="382422"/>
                  <a:pt x="643812" y="401217"/>
                </a:cubicBezTo>
                <a:cubicBezTo>
                  <a:pt x="662076" y="408523"/>
                  <a:pt x="681135" y="413658"/>
                  <a:pt x="699796" y="419878"/>
                </a:cubicBezTo>
                <a:cubicBezTo>
                  <a:pt x="739959" y="433266"/>
                  <a:pt x="718239" y="426822"/>
                  <a:pt x="765110" y="438539"/>
                </a:cubicBezTo>
                <a:cubicBezTo>
                  <a:pt x="777551" y="444759"/>
                  <a:pt x="789237" y="452801"/>
                  <a:pt x="802433" y="457200"/>
                </a:cubicBezTo>
                <a:cubicBezTo>
                  <a:pt x="817478" y="462215"/>
                  <a:pt x="833605" y="463091"/>
                  <a:pt x="849086" y="466531"/>
                </a:cubicBezTo>
                <a:cubicBezTo>
                  <a:pt x="861604" y="469313"/>
                  <a:pt x="874125" y="472177"/>
                  <a:pt x="886408" y="475862"/>
                </a:cubicBezTo>
                <a:cubicBezTo>
                  <a:pt x="923866" y="487099"/>
                  <a:pt x="943317" y="497235"/>
                  <a:pt x="979714" y="503853"/>
                </a:cubicBezTo>
                <a:cubicBezTo>
                  <a:pt x="1001352" y="507787"/>
                  <a:pt x="1023463" y="508871"/>
                  <a:pt x="1045029" y="513184"/>
                </a:cubicBezTo>
                <a:cubicBezTo>
                  <a:pt x="1070178" y="518214"/>
                  <a:pt x="1095343" y="523734"/>
                  <a:pt x="1119674" y="531845"/>
                </a:cubicBezTo>
                <a:cubicBezTo>
                  <a:pt x="1129004" y="534955"/>
                  <a:pt x="1138064" y="539042"/>
                  <a:pt x="1147665" y="541176"/>
                </a:cubicBezTo>
                <a:cubicBezTo>
                  <a:pt x="1166133" y="545280"/>
                  <a:pt x="1185181" y="546403"/>
                  <a:pt x="1203649" y="550507"/>
                </a:cubicBezTo>
                <a:cubicBezTo>
                  <a:pt x="1245810" y="559876"/>
                  <a:pt x="1248599" y="578498"/>
                  <a:pt x="1306286" y="578498"/>
                </a:cubicBezTo>
                <a:lnTo>
                  <a:pt x="1343608" y="578498"/>
                </a:ln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 rot="13620000">
            <a:off x="2244725" y="896938"/>
            <a:ext cx="1520825" cy="796925"/>
          </a:xfrm>
          <a:custGeom>
            <a:avLst/>
            <a:gdLst>
              <a:gd name="T0" fmla="*/ 0 w 1520890"/>
              <a:gd name="T1" fmla="*/ 783539 h 797162"/>
              <a:gd name="T2" fmla="*/ 121293 w 1520890"/>
              <a:gd name="T3" fmla="*/ 792866 h 797162"/>
              <a:gd name="T4" fmla="*/ 513162 w 1520890"/>
              <a:gd name="T5" fmla="*/ 774211 h 797162"/>
              <a:gd name="T6" fmla="*/ 634455 w 1520890"/>
              <a:gd name="T7" fmla="*/ 755555 h 797162"/>
              <a:gd name="T8" fmla="*/ 727757 w 1520890"/>
              <a:gd name="T9" fmla="*/ 727572 h 797162"/>
              <a:gd name="T10" fmla="*/ 765077 w 1520890"/>
              <a:gd name="T11" fmla="*/ 718243 h 797162"/>
              <a:gd name="T12" fmla="*/ 821059 w 1520890"/>
              <a:gd name="T13" fmla="*/ 699588 h 797162"/>
              <a:gd name="T14" fmla="*/ 849050 w 1520890"/>
              <a:gd name="T15" fmla="*/ 680933 h 797162"/>
              <a:gd name="T16" fmla="*/ 877040 w 1520890"/>
              <a:gd name="T17" fmla="*/ 671604 h 797162"/>
              <a:gd name="T18" fmla="*/ 905030 w 1520890"/>
              <a:gd name="T19" fmla="*/ 652949 h 797162"/>
              <a:gd name="T20" fmla="*/ 961012 w 1520890"/>
              <a:gd name="T21" fmla="*/ 634293 h 797162"/>
              <a:gd name="T22" fmla="*/ 989003 w 1520890"/>
              <a:gd name="T23" fmla="*/ 615638 h 797162"/>
              <a:gd name="T24" fmla="*/ 1044984 w 1520890"/>
              <a:gd name="T25" fmla="*/ 596982 h 797162"/>
              <a:gd name="T26" fmla="*/ 1100965 w 1520890"/>
              <a:gd name="T27" fmla="*/ 550342 h 797162"/>
              <a:gd name="T28" fmla="*/ 1128956 w 1520890"/>
              <a:gd name="T29" fmla="*/ 541015 h 797162"/>
              <a:gd name="T30" fmla="*/ 1166277 w 1520890"/>
              <a:gd name="T31" fmla="*/ 503703 h 797162"/>
              <a:gd name="T32" fmla="*/ 1184937 w 1520890"/>
              <a:gd name="T33" fmla="*/ 475720 h 797162"/>
              <a:gd name="T34" fmla="*/ 1212928 w 1520890"/>
              <a:gd name="T35" fmla="*/ 457064 h 797162"/>
              <a:gd name="T36" fmla="*/ 1231588 w 1520890"/>
              <a:gd name="T37" fmla="*/ 429080 h 797162"/>
              <a:gd name="T38" fmla="*/ 1259579 w 1520890"/>
              <a:gd name="T39" fmla="*/ 410425 h 797162"/>
              <a:gd name="T40" fmla="*/ 1324890 w 1520890"/>
              <a:gd name="T41" fmla="*/ 335802 h 797162"/>
              <a:gd name="T42" fmla="*/ 1343551 w 1520890"/>
              <a:gd name="T43" fmla="*/ 307818 h 797162"/>
              <a:gd name="T44" fmla="*/ 1352881 w 1520890"/>
              <a:gd name="T45" fmla="*/ 279835 h 797162"/>
              <a:gd name="T46" fmla="*/ 1380872 w 1520890"/>
              <a:gd name="T47" fmla="*/ 251852 h 797162"/>
              <a:gd name="T48" fmla="*/ 1390202 w 1520890"/>
              <a:gd name="T49" fmla="*/ 223868 h 797162"/>
              <a:gd name="T50" fmla="*/ 1408863 w 1520890"/>
              <a:gd name="T51" fmla="*/ 205213 h 797162"/>
              <a:gd name="T52" fmla="*/ 1427523 w 1520890"/>
              <a:gd name="T53" fmla="*/ 177229 h 797162"/>
              <a:gd name="T54" fmla="*/ 1455514 w 1520890"/>
              <a:gd name="T55" fmla="*/ 93278 h 797162"/>
              <a:gd name="T56" fmla="*/ 1464843 w 1520890"/>
              <a:gd name="T57" fmla="*/ 65295 h 797162"/>
              <a:gd name="T58" fmla="*/ 1492834 w 1520890"/>
              <a:gd name="T59" fmla="*/ 37312 h 797162"/>
              <a:gd name="T60" fmla="*/ 1520825 w 1520890"/>
              <a:gd name="T61" fmla="*/ 0 h 797162"/>
              <a:gd name="T62" fmla="*/ 0 w 1520890"/>
              <a:gd name="T63" fmla="*/ 0 h 797162"/>
              <a:gd name="T64" fmla="*/ 1520890 w 1520890"/>
              <a:gd name="T65" fmla="*/ 797162 h 797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20890" h="797162">
                <a:moveTo>
                  <a:pt x="0" y="783772"/>
                </a:moveTo>
                <a:cubicBezTo>
                  <a:pt x="40433" y="786882"/>
                  <a:pt x="80746" y="793102"/>
                  <a:pt x="121298" y="793102"/>
                </a:cubicBezTo>
                <a:cubicBezTo>
                  <a:pt x="456397" y="793102"/>
                  <a:pt x="342780" y="797162"/>
                  <a:pt x="513184" y="774441"/>
                </a:cubicBezTo>
                <a:cubicBezTo>
                  <a:pt x="583862" y="765017"/>
                  <a:pt x="575702" y="768842"/>
                  <a:pt x="634482" y="755780"/>
                </a:cubicBezTo>
                <a:cubicBezTo>
                  <a:pt x="767663" y="726184"/>
                  <a:pt x="541869" y="774270"/>
                  <a:pt x="727788" y="727788"/>
                </a:cubicBezTo>
                <a:cubicBezTo>
                  <a:pt x="740229" y="724678"/>
                  <a:pt x="752827" y="722142"/>
                  <a:pt x="765110" y="718457"/>
                </a:cubicBezTo>
                <a:cubicBezTo>
                  <a:pt x="783951" y="712805"/>
                  <a:pt x="804727" y="710707"/>
                  <a:pt x="821094" y="699796"/>
                </a:cubicBezTo>
                <a:cubicBezTo>
                  <a:pt x="830425" y="693576"/>
                  <a:pt x="839056" y="686150"/>
                  <a:pt x="849086" y="681135"/>
                </a:cubicBezTo>
                <a:cubicBezTo>
                  <a:pt x="857883" y="676736"/>
                  <a:pt x="868281" y="676203"/>
                  <a:pt x="877078" y="671804"/>
                </a:cubicBezTo>
                <a:cubicBezTo>
                  <a:pt x="887108" y="666789"/>
                  <a:pt x="894822" y="657697"/>
                  <a:pt x="905069" y="653143"/>
                </a:cubicBezTo>
                <a:cubicBezTo>
                  <a:pt x="923044" y="645154"/>
                  <a:pt x="961053" y="634482"/>
                  <a:pt x="961053" y="634482"/>
                </a:cubicBezTo>
                <a:cubicBezTo>
                  <a:pt x="970384" y="628262"/>
                  <a:pt x="978798" y="620375"/>
                  <a:pt x="989045" y="615821"/>
                </a:cubicBezTo>
                <a:cubicBezTo>
                  <a:pt x="1007020" y="607832"/>
                  <a:pt x="1045029" y="597159"/>
                  <a:pt x="1045029" y="597159"/>
                </a:cubicBezTo>
                <a:cubicBezTo>
                  <a:pt x="1065665" y="576522"/>
                  <a:pt x="1075030" y="563496"/>
                  <a:pt x="1101012" y="550506"/>
                </a:cubicBezTo>
                <a:cubicBezTo>
                  <a:pt x="1109809" y="546108"/>
                  <a:pt x="1119673" y="544286"/>
                  <a:pt x="1129004" y="541176"/>
                </a:cubicBezTo>
                <a:cubicBezTo>
                  <a:pt x="1141445" y="528735"/>
                  <a:pt x="1156568" y="518492"/>
                  <a:pt x="1166327" y="503853"/>
                </a:cubicBezTo>
                <a:cubicBezTo>
                  <a:pt x="1172547" y="494522"/>
                  <a:pt x="1177059" y="483790"/>
                  <a:pt x="1184988" y="475861"/>
                </a:cubicBezTo>
                <a:cubicBezTo>
                  <a:pt x="1192917" y="467932"/>
                  <a:pt x="1203649" y="463420"/>
                  <a:pt x="1212980" y="457200"/>
                </a:cubicBezTo>
                <a:cubicBezTo>
                  <a:pt x="1219200" y="447869"/>
                  <a:pt x="1223712" y="437137"/>
                  <a:pt x="1231641" y="429208"/>
                </a:cubicBezTo>
                <a:cubicBezTo>
                  <a:pt x="1239570" y="421279"/>
                  <a:pt x="1252249" y="418986"/>
                  <a:pt x="1259633" y="410547"/>
                </a:cubicBezTo>
                <a:cubicBezTo>
                  <a:pt x="1335833" y="323461"/>
                  <a:pt x="1261965" y="377889"/>
                  <a:pt x="1324947" y="335902"/>
                </a:cubicBezTo>
                <a:cubicBezTo>
                  <a:pt x="1331167" y="326571"/>
                  <a:pt x="1338593" y="317940"/>
                  <a:pt x="1343608" y="307910"/>
                </a:cubicBezTo>
                <a:cubicBezTo>
                  <a:pt x="1348007" y="299113"/>
                  <a:pt x="1347483" y="288101"/>
                  <a:pt x="1352939" y="279918"/>
                </a:cubicBezTo>
                <a:cubicBezTo>
                  <a:pt x="1360259" y="268939"/>
                  <a:pt x="1371600" y="261257"/>
                  <a:pt x="1380931" y="251927"/>
                </a:cubicBezTo>
                <a:cubicBezTo>
                  <a:pt x="1384041" y="242596"/>
                  <a:pt x="1385201" y="232369"/>
                  <a:pt x="1390261" y="223935"/>
                </a:cubicBezTo>
                <a:cubicBezTo>
                  <a:pt x="1394787" y="216392"/>
                  <a:pt x="1403427" y="212143"/>
                  <a:pt x="1408923" y="205274"/>
                </a:cubicBezTo>
                <a:cubicBezTo>
                  <a:pt x="1415928" y="196517"/>
                  <a:pt x="1421364" y="186613"/>
                  <a:pt x="1427584" y="177282"/>
                </a:cubicBezTo>
                <a:lnTo>
                  <a:pt x="1455576" y="93306"/>
                </a:lnTo>
                <a:cubicBezTo>
                  <a:pt x="1458686" y="83975"/>
                  <a:pt x="1457951" y="72268"/>
                  <a:pt x="1464906" y="65314"/>
                </a:cubicBezTo>
                <a:lnTo>
                  <a:pt x="1492898" y="37323"/>
                </a:lnTo>
                <a:cubicBezTo>
                  <a:pt x="1504428" y="2733"/>
                  <a:pt x="1493432" y="13730"/>
                  <a:pt x="1520890" y="0"/>
                </a:cubicBezTo>
              </a:path>
            </a:pathLst>
          </a:custGeom>
          <a:noFill/>
          <a:ln w="101520">
            <a:solidFill>
              <a:srgbClr val="F7964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676400"/>
            <a:ext cx="3779838" cy="329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413" y="19050"/>
            <a:ext cx="1550987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172200" y="2806700"/>
            <a:ext cx="32766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Universal design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multiple outputs</a:t>
            </a:r>
          </a:p>
          <a:p>
            <a:pPr>
              <a:buClr>
                <a:srgbClr val="F79646"/>
              </a:buClr>
              <a:buFont typeface="Calibri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79646"/>
                </a:solidFill>
                <a:latin typeface="Calibri" pitchFamily="32" charset="0"/>
              </a:rPr>
              <a:t> many inputs?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open research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44475" y="1752600"/>
            <a:ext cx="8513763" cy="382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FF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3"/>
              </a:rPr>
              <a:t>http://prueba.vozmob.net</a:t>
            </a:r>
            <a:r>
              <a:rPr lang="en-GB" sz="2200">
                <a:solidFill>
                  <a:srgbClr val="F79646"/>
                </a:solidFill>
                <a:latin typeface="Calibri" pitchFamily="32" charset="0"/>
              </a:rPr>
              <a:t> 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- sandbox test site</a:t>
            </a:r>
            <a:br>
              <a:rPr lang="en-GB" sz="2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4"/>
              </a:rPr>
              <a:t>http://blog.vozmob.net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-  research blog</a:t>
            </a:r>
            <a:br>
              <a:rPr lang="en-GB" sz="2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5"/>
              </a:rPr>
              <a:t>http://wiki.vozmob.net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-  project wiki</a:t>
            </a:r>
            <a:br>
              <a:rPr lang="en-GB" sz="2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6"/>
              </a:rPr>
              <a:t>http://class.vozmob.net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-  USC class wiki</a:t>
            </a:r>
            <a:br>
              <a:rPr lang="en-GB" sz="2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7"/>
              </a:rPr>
              <a:t>http://tags.vozmob.net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-   del.icio.us tags for ‘vozmob’</a:t>
            </a:r>
            <a:br>
              <a:rPr lang="en-GB" sz="2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8"/>
              </a:rPr>
              <a:t>http://list.vozmob.net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-  project mailing list</a:t>
            </a:r>
            <a:br>
              <a:rPr lang="en-GB" sz="2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9"/>
              </a:rPr>
              <a:t>http://devlist.vozmob.net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– development mailing list archive</a:t>
            </a:r>
            <a:br>
              <a:rPr lang="en-GB" sz="2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10"/>
              </a:rPr>
              <a:t>http://dev.vozmob.net/projects/show/vozmob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-   bugs, features requests</a:t>
            </a:r>
            <a:br>
              <a:rPr lang="en-GB" sz="2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11"/>
              </a:rPr>
              <a:t>http://code.vozmob.net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-  code repository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irc: </a:t>
            </a:r>
            <a:r>
              <a:rPr lang="en-GB" sz="2200">
                <a:solidFill>
                  <a:srgbClr val="0000FF"/>
                </a:solidFill>
                <a:latin typeface="Calibri" pitchFamily="32" charset="0"/>
                <a:hlinkClick r:id="rId12"/>
              </a:rPr>
              <a:t>http://irc.freenode.net</a:t>
            </a:r>
            <a:r>
              <a:rPr lang="en-GB" sz="2200">
                <a:solidFill>
                  <a:srgbClr val="FFFFFF"/>
                </a:solidFill>
                <a:latin typeface="Calibri" pitchFamily="32" charset="0"/>
              </a:rPr>
              <a:t> #vozmob</a:t>
            </a:r>
          </a:p>
          <a:p>
            <a:pP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20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next steps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609600"/>
            <a:ext cx="8229600" cy="551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7964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end ’08: consolidate </a:t>
            </a:r>
            <a:br>
              <a:rPr lang="en-GB" sz="32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</a:br>
            <a: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complete design</a:t>
            </a:r>
            <a:b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</a:br>
            <a: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learn the tools</a:t>
            </a:r>
            <a:b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</a:br>
            <a: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test &amp; showcase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4492625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963" y="649288"/>
            <a:ext cx="3170237" cy="567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38" y="2667000"/>
            <a:ext cx="569436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229600" cy="551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7964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spring ’09: extend</a:t>
            </a:r>
            <a:br>
              <a:rPr lang="en-GB" sz="32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</a:br>
            <a: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deploy within IDEPSCA</a:t>
            </a:r>
            <a:b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</a:br>
            <a: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train other users</a:t>
            </a:r>
            <a:b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</a:br>
            <a: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revisit design</a:t>
            </a:r>
          </a:p>
          <a:p>
            <a:pPr marL="341313" indent="-341313">
              <a:spcBef>
                <a:spcPts val="800"/>
              </a:spcBef>
              <a:buClr>
                <a:srgbClr val="F7964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fall ’09: distribute</a:t>
            </a:r>
            <a:br>
              <a:rPr lang="en-GB" sz="32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</a:br>
            <a:r>
              <a:rPr lang="en-GB" sz="32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vozmob-in-a-box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research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community partner and users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5613" y="1011238"/>
            <a:ext cx="3498850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suppliers</a:t>
            </a:r>
          </a:p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roll-out technology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995988" y="2154238"/>
            <a:ext cx="2233612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users</a:t>
            </a:r>
          </a:p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appropriate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82875" y="4059238"/>
            <a:ext cx="1808163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suppliers</a:t>
            </a:r>
          </a:p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re-claim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 rot="19620000">
            <a:off x="3890963" y="915988"/>
            <a:ext cx="1711325" cy="1930400"/>
          </a:xfrm>
          <a:custGeom>
            <a:avLst/>
            <a:gdLst>
              <a:gd name="T0" fmla="*/ 2147483647 w 21600"/>
              <a:gd name="T1" fmla="*/ 0 h 24990"/>
              <a:gd name="T2" fmla="*/ 2147483647 w 21600"/>
              <a:gd name="T3" fmla="*/ 2147483647 h 24990"/>
              <a:gd name="T4" fmla="*/ 0 w 21600"/>
              <a:gd name="T5" fmla="*/ 2147483647 h 24990"/>
              <a:gd name="T6" fmla="*/ 0 w 21600"/>
              <a:gd name="T7" fmla="*/ 0 h 24990"/>
              <a:gd name="T8" fmla="*/ 21600 w 21600"/>
              <a:gd name="T9" fmla="*/ 24990 h 24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4990" fill="none" extrusionOk="0">
                <a:moveTo>
                  <a:pt x="1374" y="-1"/>
                </a:moveTo>
                <a:cubicBezTo>
                  <a:pt x="12746" y="724"/>
                  <a:pt x="21600" y="10160"/>
                  <a:pt x="21600" y="21556"/>
                </a:cubicBezTo>
                <a:cubicBezTo>
                  <a:pt x="21600" y="22706"/>
                  <a:pt x="21508" y="23854"/>
                  <a:pt x="21325" y="24990"/>
                </a:cubicBezTo>
              </a:path>
              <a:path w="21600" h="24990" stroke="0" extrusionOk="0">
                <a:moveTo>
                  <a:pt x="1374" y="-1"/>
                </a:moveTo>
                <a:cubicBezTo>
                  <a:pt x="12746" y="724"/>
                  <a:pt x="21600" y="10160"/>
                  <a:pt x="21600" y="21556"/>
                </a:cubicBezTo>
                <a:cubicBezTo>
                  <a:pt x="21600" y="22706"/>
                  <a:pt x="21508" y="23854"/>
                  <a:pt x="21325" y="24990"/>
                </a:cubicBezTo>
                <a:lnTo>
                  <a:pt x="0" y="21556"/>
                </a:lnTo>
                <a:close/>
              </a:path>
            </a:pathLst>
          </a:custGeom>
          <a:noFill/>
          <a:ln w="7632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/>
          <p:cNvSpPr>
            <a:spLocks/>
          </p:cNvSpPr>
          <p:nvPr/>
        </p:nvSpPr>
        <p:spPr bwMode="auto">
          <a:xfrm rot="5220000">
            <a:off x="4525169" y="2796381"/>
            <a:ext cx="1290638" cy="1831975"/>
          </a:xfrm>
          <a:custGeom>
            <a:avLst/>
            <a:gdLst>
              <a:gd name="T0" fmla="*/ 2147483647 w 21181"/>
              <a:gd name="T1" fmla="*/ 0 h 21058"/>
              <a:gd name="T2" fmla="*/ 2147483647 w 21181"/>
              <a:gd name="T3" fmla="*/ 2147483647 h 21058"/>
              <a:gd name="T4" fmla="*/ 0 w 21181"/>
              <a:gd name="T5" fmla="*/ 2147483647 h 21058"/>
              <a:gd name="T6" fmla="*/ 0 w 21181"/>
              <a:gd name="T7" fmla="*/ 0 h 21058"/>
              <a:gd name="T8" fmla="*/ 21181 w 21181"/>
              <a:gd name="T9" fmla="*/ 21058 h 2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181" h="21058" fill="none" extrusionOk="0">
                <a:moveTo>
                  <a:pt x="4809" y="0"/>
                </a:moveTo>
                <a:cubicBezTo>
                  <a:pt x="13103" y="1894"/>
                  <a:pt x="19512" y="8480"/>
                  <a:pt x="21180" y="16822"/>
                </a:cubicBezTo>
              </a:path>
              <a:path w="21181" h="21058" stroke="0" extrusionOk="0">
                <a:moveTo>
                  <a:pt x="4809" y="0"/>
                </a:moveTo>
                <a:cubicBezTo>
                  <a:pt x="13103" y="1894"/>
                  <a:pt x="19512" y="8480"/>
                  <a:pt x="21180" y="16822"/>
                </a:cubicBezTo>
                <a:lnTo>
                  <a:pt x="0" y="21058"/>
                </a:lnTo>
                <a:close/>
              </a:path>
            </a:pathLst>
          </a:custGeom>
          <a:noFill/>
          <a:ln w="7632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 rot="12720000">
            <a:off x="2489200" y="2420938"/>
            <a:ext cx="1289050" cy="1357312"/>
          </a:xfrm>
          <a:custGeom>
            <a:avLst/>
            <a:gdLst>
              <a:gd name="T0" fmla="*/ 2147483647 w 21589"/>
              <a:gd name="T1" fmla="*/ 0 h 21392"/>
              <a:gd name="T2" fmla="*/ 2147483647 w 21589"/>
              <a:gd name="T3" fmla="*/ 2147483647 h 21392"/>
              <a:gd name="T4" fmla="*/ 0 w 21589"/>
              <a:gd name="T5" fmla="*/ 2147483647 h 21392"/>
              <a:gd name="T6" fmla="*/ 0 w 21589"/>
              <a:gd name="T7" fmla="*/ 0 h 21392"/>
              <a:gd name="T8" fmla="*/ 21589 w 21589"/>
              <a:gd name="T9" fmla="*/ 21392 h 2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589" h="21392" fill="none" extrusionOk="0">
                <a:moveTo>
                  <a:pt x="2991" y="0"/>
                </a:moveTo>
                <a:cubicBezTo>
                  <a:pt x="13397" y="1455"/>
                  <a:pt x="21246" y="10187"/>
                  <a:pt x="21588" y="20689"/>
                </a:cubicBezTo>
              </a:path>
              <a:path w="21589" h="21392" stroke="0" extrusionOk="0">
                <a:moveTo>
                  <a:pt x="2991" y="0"/>
                </a:moveTo>
                <a:cubicBezTo>
                  <a:pt x="13397" y="1455"/>
                  <a:pt x="21246" y="10187"/>
                  <a:pt x="21588" y="20689"/>
                </a:cubicBezTo>
                <a:lnTo>
                  <a:pt x="0" y="21392"/>
                </a:lnTo>
                <a:close/>
              </a:path>
            </a:pathLst>
          </a:custGeom>
          <a:noFill/>
          <a:ln w="7632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55625" y="2001838"/>
            <a:ext cx="166528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users 	adopt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	reject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299200" y="3144838"/>
            <a:ext cx="2233613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users	baroquize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	creolize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	cannibalize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895600" y="5081588"/>
            <a:ext cx="2049463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suppliers co-opt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	     adapt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 	     block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5613" y="1011238"/>
            <a:ext cx="3498850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suppliers</a:t>
            </a:r>
          </a:p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roll-out technology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995988" y="2154238"/>
            <a:ext cx="2233612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users</a:t>
            </a:r>
          </a:p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appropriate</a:t>
            </a:r>
          </a:p>
        </p:txBody>
      </p:sp>
      <p:sp>
        <p:nvSpPr>
          <p:cNvPr id="33795" name="AutoShape 3"/>
          <p:cNvSpPr>
            <a:spLocks/>
          </p:cNvSpPr>
          <p:nvPr/>
        </p:nvSpPr>
        <p:spPr bwMode="auto">
          <a:xfrm rot="19620000">
            <a:off x="3890963" y="915988"/>
            <a:ext cx="1711325" cy="1930400"/>
          </a:xfrm>
          <a:custGeom>
            <a:avLst/>
            <a:gdLst>
              <a:gd name="T0" fmla="*/ 2147483647 w 21600"/>
              <a:gd name="T1" fmla="*/ 0 h 24990"/>
              <a:gd name="T2" fmla="*/ 2147483647 w 21600"/>
              <a:gd name="T3" fmla="*/ 2147483647 h 24990"/>
              <a:gd name="T4" fmla="*/ 0 w 21600"/>
              <a:gd name="T5" fmla="*/ 2147483647 h 24990"/>
              <a:gd name="T6" fmla="*/ 0 w 21600"/>
              <a:gd name="T7" fmla="*/ 0 h 24990"/>
              <a:gd name="T8" fmla="*/ 21600 w 21600"/>
              <a:gd name="T9" fmla="*/ 24990 h 24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4990" fill="none" extrusionOk="0">
                <a:moveTo>
                  <a:pt x="1374" y="-1"/>
                </a:moveTo>
                <a:cubicBezTo>
                  <a:pt x="12746" y="724"/>
                  <a:pt x="21600" y="10160"/>
                  <a:pt x="21600" y="21556"/>
                </a:cubicBezTo>
                <a:cubicBezTo>
                  <a:pt x="21600" y="22706"/>
                  <a:pt x="21508" y="23854"/>
                  <a:pt x="21325" y="24990"/>
                </a:cubicBezTo>
              </a:path>
              <a:path w="21600" h="24990" stroke="0" extrusionOk="0">
                <a:moveTo>
                  <a:pt x="1374" y="-1"/>
                </a:moveTo>
                <a:cubicBezTo>
                  <a:pt x="12746" y="724"/>
                  <a:pt x="21600" y="10160"/>
                  <a:pt x="21600" y="21556"/>
                </a:cubicBezTo>
                <a:cubicBezTo>
                  <a:pt x="21600" y="22706"/>
                  <a:pt x="21508" y="23854"/>
                  <a:pt x="21325" y="24990"/>
                </a:cubicBezTo>
                <a:lnTo>
                  <a:pt x="0" y="21556"/>
                </a:lnTo>
                <a:close/>
              </a:path>
            </a:pathLst>
          </a:custGeom>
          <a:noFill/>
          <a:ln w="7632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5613" y="1011238"/>
            <a:ext cx="3498850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suppliers</a:t>
            </a:r>
          </a:p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roll-out technology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995988" y="2154238"/>
            <a:ext cx="2233612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users</a:t>
            </a:r>
          </a:p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9900"/>
                </a:solidFill>
              </a:rPr>
              <a:t>appropriate</a:t>
            </a:r>
          </a:p>
        </p:txBody>
      </p:sp>
      <p:sp>
        <p:nvSpPr>
          <p:cNvPr id="34819" name="AutoShape 3"/>
          <p:cNvSpPr>
            <a:spLocks/>
          </p:cNvSpPr>
          <p:nvPr/>
        </p:nvSpPr>
        <p:spPr bwMode="auto">
          <a:xfrm rot="19620000">
            <a:off x="3890963" y="915988"/>
            <a:ext cx="1711325" cy="1930400"/>
          </a:xfrm>
          <a:custGeom>
            <a:avLst/>
            <a:gdLst>
              <a:gd name="T0" fmla="*/ 2147483647 w 21600"/>
              <a:gd name="T1" fmla="*/ 0 h 24990"/>
              <a:gd name="T2" fmla="*/ 2147483647 w 21600"/>
              <a:gd name="T3" fmla="*/ 2147483647 h 24990"/>
              <a:gd name="T4" fmla="*/ 0 w 21600"/>
              <a:gd name="T5" fmla="*/ 2147483647 h 24990"/>
              <a:gd name="T6" fmla="*/ 0 w 21600"/>
              <a:gd name="T7" fmla="*/ 0 h 24990"/>
              <a:gd name="T8" fmla="*/ 21600 w 21600"/>
              <a:gd name="T9" fmla="*/ 24990 h 24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4990" fill="none" extrusionOk="0">
                <a:moveTo>
                  <a:pt x="1374" y="-1"/>
                </a:moveTo>
                <a:cubicBezTo>
                  <a:pt x="12746" y="724"/>
                  <a:pt x="21600" y="10160"/>
                  <a:pt x="21600" y="21556"/>
                </a:cubicBezTo>
                <a:cubicBezTo>
                  <a:pt x="21600" y="22706"/>
                  <a:pt x="21508" y="23854"/>
                  <a:pt x="21325" y="24990"/>
                </a:cubicBezTo>
              </a:path>
              <a:path w="21600" h="24990" stroke="0" extrusionOk="0">
                <a:moveTo>
                  <a:pt x="1374" y="-1"/>
                </a:moveTo>
                <a:cubicBezTo>
                  <a:pt x="12746" y="724"/>
                  <a:pt x="21600" y="10160"/>
                  <a:pt x="21600" y="21556"/>
                </a:cubicBezTo>
                <a:cubicBezTo>
                  <a:pt x="21600" y="22706"/>
                  <a:pt x="21508" y="23854"/>
                  <a:pt x="21325" y="24990"/>
                </a:cubicBezTo>
                <a:lnTo>
                  <a:pt x="0" y="21556"/>
                </a:lnTo>
                <a:close/>
              </a:path>
            </a:pathLst>
          </a:custGeom>
          <a:noFill/>
          <a:ln w="7632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3429000"/>
            <a:ext cx="82296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>
                <a:solidFill>
                  <a:srgbClr val="FFFFFF"/>
                </a:solidFill>
                <a:latin typeface="Calibri" pitchFamily="32" charset="0"/>
              </a:rPr>
              <a:t>what is possible with cheap technology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>
                <a:solidFill>
                  <a:srgbClr val="FFFFFF"/>
                </a:solidFill>
                <a:latin typeface="Calibri" pitchFamily="32" charset="0"/>
              </a:rPr>
              <a:t>phones as gateway technology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>
                <a:solidFill>
                  <a:srgbClr val="FFFFFF"/>
                </a:solidFill>
                <a:latin typeface="Calibri" pitchFamily="32" charset="0"/>
              </a:rPr>
              <a:t>evaluate participatory design process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>
                <a:solidFill>
                  <a:srgbClr val="FFFFFF"/>
                </a:solidFill>
                <a:latin typeface="Calibri" pitchFamily="32" charset="0"/>
              </a:rPr>
              <a:t>storytelling’s role in community building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>
                <a:solidFill>
                  <a:srgbClr val="FFFFFF"/>
                </a:solidFill>
                <a:latin typeface="Calibri" pitchFamily="32" charset="0"/>
              </a:rPr>
              <a:t>assess impact (individual, IDEPSCA, beyond)</a:t>
            </a:r>
            <a:r>
              <a:rPr lang="ar-SA" sz="3200">
                <a:solidFill>
                  <a:srgbClr val="FFFFFF"/>
                </a:solidFill>
                <a:latin typeface="Calibri" pitchFamily="32" charset="0"/>
              </a:rPr>
              <a:t>‏</a:t>
            </a:r>
            <a:endParaRPr lang="en-GB" sz="3200">
              <a:solidFill>
                <a:srgbClr val="FFFFFF"/>
              </a:solidFill>
              <a:latin typeface="Calibri" pitchFamily="32" charset="0"/>
            </a:endParaRP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>
                <a:solidFill>
                  <a:srgbClr val="FFFFFF"/>
                </a:solidFill>
                <a:latin typeface="Calibri" pitchFamily="32" charset="0"/>
              </a:rPr>
              <a:t>examine surprises</a:t>
            </a:r>
            <a:br>
              <a:rPr lang="en-GB" sz="3200">
                <a:solidFill>
                  <a:srgbClr val="FFFFFF"/>
                </a:solidFill>
                <a:latin typeface="Calibri" pitchFamily="32" charset="0"/>
              </a:rPr>
            </a:br>
            <a:r>
              <a:rPr lang="en-GB" sz="3200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n-GB" sz="3200">
                <a:solidFill>
                  <a:srgbClr val="FFFFFF"/>
                </a:solidFill>
                <a:latin typeface="Calibri" pitchFamily="32" charset="0"/>
              </a:rPr>
            </a:br>
            <a:endParaRPr lang="en-GB" sz="3200">
              <a:solidFill>
                <a:srgbClr val="FFFFFF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credits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1262063"/>
            <a:ext cx="8686800" cy="484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00"/>
            <a:ext cx="1743075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1150" y="6172200"/>
            <a:ext cx="19177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79646"/>
                </a:solidFill>
                <a:latin typeface="Calibri" pitchFamily="32" charset="0"/>
              </a:rPr>
              <a:t>http://vozmob.net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906000" cy="792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76200"/>
            <a:ext cx="8534400" cy="183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We surveyed 58 day laborers in 5 worker centers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78% have a cell phone, 29% use a pre-paid plan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Phone expenses vary between $20-$180 /month – with 50% paying less than $50/month</a:t>
            </a:r>
            <a:r>
              <a:rPr lang="en-GB" sz="30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225" y="1901825"/>
            <a:ext cx="6638925" cy="488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2206625"/>
            <a:ext cx="6718300" cy="434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95400" y="914400"/>
            <a:ext cx="6934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Calibri" pitchFamily="32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>
                <a:solidFill>
                  <a:srgbClr val="FFFFFF"/>
                </a:solidFill>
                <a:latin typeface="Calibri" pitchFamily="32" charset="0"/>
              </a:rPr>
              <a:t>What features do they use?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534400" cy="670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buClr>
                <a:srgbClr val="FF9900"/>
              </a:buClr>
              <a:buFont typeface="Calibri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>
                <a:solidFill>
                  <a:srgbClr val="FF9900"/>
                </a:solidFill>
                <a:latin typeface="Calibri" pitchFamily="32" charset="0"/>
                <a:ea typeface="MS Gothic" charset="-128"/>
              </a:rPr>
              <a:t>First Steps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community application for IDEPSCA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affordable ICT access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create economic/social opportunities</a:t>
            </a:r>
          </a:p>
          <a:p>
            <a:pPr marL="341313" indent="-341313">
              <a:buClr>
                <a:srgbClr val="FF9900"/>
              </a:buClr>
              <a:buFont typeface="Calibri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solidFill>
                <a:srgbClr val="FF9900"/>
              </a:solidFill>
              <a:latin typeface="Calibri" pitchFamily="32" charset="0"/>
              <a:ea typeface="MS Gothic" charset="-128"/>
            </a:endParaRPr>
          </a:p>
          <a:p>
            <a:pPr marL="341313" indent="-341313">
              <a:buClr>
                <a:srgbClr val="FF9900"/>
              </a:buClr>
              <a:buFont typeface="Calibri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>
                <a:solidFill>
                  <a:srgbClr val="FF9900"/>
                </a:solidFill>
                <a:latin typeface="Calibri" pitchFamily="32" charset="0"/>
                <a:ea typeface="MS Gothic" charset="-128"/>
              </a:rPr>
              <a:t>Brainstorm various usage scenarios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inspiration: zexe.net </a:t>
            </a:r>
            <a:r>
              <a:rPr lang="en-GB" sz="2400">
                <a:solidFill>
                  <a:srgbClr val="0000FF"/>
                </a:solidFill>
                <a:latin typeface="Calibri" pitchFamily="32" charset="0"/>
                <a:ea typeface="MS Gothic" charset="-128"/>
                <a:hlinkClick r:id="rId3"/>
              </a:rPr>
              <a:t>Sao Paulo</a:t>
            </a: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, </a:t>
            </a:r>
            <a:r>
              <a:rPr lang="en-GB" sz="2400">
                <a:solidFill>
                  <a:srgbClr val="0000FF"/>
                </a:solidFill>
                <a:latin typeface="Calibri" pitchFamily="32" charset="0"/>
                <a:ea typeface="MS Gothic" charset="-128"/>
                <a:hlinkClick r:id="rId4"/>
              </a:rPr>
              <a:t>Barcelona</a:t>
            </a: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, </a:t>
            </a:r>
            <a:r>
              <a:rPr lang="en-GB" sz="2400">
                <a:solidFill>
                  <a:srgbClr val="0000FF"/>
                </a:solidFill>
                <a:latin typeface="Calibri" pitchFamily="32" charset="0"/>
                <a:ea typeface="MS Gothic" charset="-128"/>
                <a:hlinkClick r:id="rId5"/>
              </a:rPr>
              <a:t>Geneve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annotated city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mobile labor market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mobile storytelling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solidFill>
                <a:srgbClr val="FFFFFF"/>
              </a:solidFill>
              <a:latin typeface="Calibri" pitchFamily="32" charset="0"/>
              <a:ea typeface="MS Gothic" charset="-128"/>
            </a:endParaRPr>
          </a:p>
          <a:p>
            <a:pPr marL="341313" indent="-341313">
              <a:buClr>
                <a:srgbClr val="FF9900"/>
              </a:buClr>
              <a:buFont typeface="Calibri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>
                <a:solidFill>
                  <a:srgbClr val="FF9900"/>
                </a:solidFill>
                <a:latin typeface="Calibri" pitchFamily="32" charset="0"/>
                <a:ea typeface="MS Gothic" charset="-128"/>
              </a:rPr>
              <a:t>Initial approach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Look for low cost internet-enabled phones </a:t>
            </a:r>
            <a:b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</a:b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(Boost Mobile)</a:t>
            </a:r>
            <a:r>
              <a:rPr lang="ar-SA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‏</a:t>
            </a:r>
            <a:endParaRPr lang="en-GB" sz="2400">
              <a:solidFill>
                <a:srgbClr val="FFFFFF"/>
              </a:solidFill>
              <a:latin typeface="Calibri" pitchFamily="32" charset="0"/>
              <a:ea typeface="MS Gothic" charset="-128"/>
            </a:endParaRP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open source, generic tools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Content Management System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FFFF"/>
                </a:solidFill>
                <a:latin typeface="Calibri" pitchFamily="32" charset="0"/>
                <a:ea typeface="MS Gothic" charset="-128"/>
              </a:rPr>
              <a:t>Handset clients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209800"/>
            <a:ext cx="1712913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79646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F79646"/>
                </a:solidFill>
                <a:latin typeface="Calibri" pitchFamily="32" charset="0"/>
                <a:ea typeface="MS Gothic" charset="-128"/>
              </a:rPr>
              <a:t>participatory prototyping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3350"/>
            <a:ext cx="8610600" cy="657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On-screen Show (4:3)</PresentationFormat>
  <Paragraphs>162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Calibri</vt:lpstr>
      <vt:lpstr>MS Gothic</vt:lpstr>
      <vt:lpstr>Arial</vt:lpstr>
      <vt:lpstr>Wingdings</vt:lpstr>
      <vt:lpstr>Aharoni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fbar</dc:creator>
  <cp:lastModifiedBy>priley</cp:lastModifiedBy>
  <cp:revision>1</cp:revision>
  <dcterms:modified xsi:type="dcterms:W3CDTF">2011-07-23T02:53:31Z</dcterms:modified>
</cp:coreProperties>
</file>