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81" r:id="rId3"/>
    <p:sldId id="267" r:id="rId4"/>
    <p:sldId id="266" r:id="rId5"/>
    <p:sldId id="269" r:id="rId6"/>
    <p:sldId id="280" r:id="rId7"/>
    <p:sldId id="273" r:id="rId8"/>
    <p:sldId id="274" r:id="rId9"/>
    <p:sldId id="258" r:id="rId10"/>
    <p:sldId id="289" r:id="rId11"/>
    <p:sldId id="288" r:id="rId12"/>
    <p:sldId id="282" r:id="rId13"/>
    <p:sldId id="283" r:id="rId14"/>
    <p:sldId id="284" r:id="rId15"/>
    <p:sldId id="285" r:id="rId16"/>
    <p:sldId id="286" r:id="rId17"/>
    <p:sldId id="287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429" autoAdjust="0"/>
  </p:normalViewPr>
  <p:slideViewPr>
    <p:cSldViewPr>
      <p:cViewPr varScale="1">
        <p:scale>
          <a:sx n="73" d="100"/>
          <a:sy n="73" d="100"/>
        </p:scale>
        <p:origin x="188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CA393A7-1770-45C4-999D-C39AFE91F2BE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E3D5FC-67AB-4688-9693-17CCFFA0C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9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8FF90-6550-4CC9-BE79-61B704B7ED7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12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Complex problems require seeing the whole not just its parts</a:t>
            </a:r>
          </a:p>
          <a:p>
            <a:r>
              <a:rPr lang="en-US" dirty="0" smtClean="0"/>
              <a:t>Recurring problems which are made worse by past attempts to solve them</a:t>
            </a:r>
          </a:p>
          <a:p>
            <a:r>
              <a:rPr lang="en-US" dirty="0" smtClean="0"/>
              <a:t>When there are no obvious solutions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3D5FC-67AB-4688-9693-17CCFFA0CD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11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Quality of the system is a function of the</a:t>
            </a:r>
            <a:r>
              <a:rPr lang="en-US" baseline="0" dirty="0" smtClean="0"/>
              <a:t> quality of the people internal in the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3D5FC-67AB-4688-9693-17CCFFA0CD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76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8652428" indent="-38186541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fld id="{06AB8DEC-378F-417B-992F-74919ECC065B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4710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3D5FC-67AB-4688-9693-17CCFFA0CD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3BD2-08FA-4845-8E9A-CA98FB683DC8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77E9-EBB5-4D7E-A23B-214FC582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4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3BD2-08FA-4845-8E9A-CA98FB683DC8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77E9-EBB5-4D7E-A23B-214FC582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82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3BD2-08FA-4845-8E9A-CA98FB683DC8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77E9-EBB5-4D7E-A23B-214FC582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63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1A40-ACD3-4D0F-B525-6980EB03D63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84C0-DB62-4246-BA89-01BA7C34394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17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1A40-ACD3-4D0F-B525-6980EB03D63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84C0-DB62-4246-BA89-01BA7C34394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75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1A40-ACD3-4D0F-B525-6980EB03D63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84C0-DB62-4246-BA89-01BA7C34394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69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1A40-ACD3-4D0F-B525-6980EB03D63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84C0-DB62-4246-BA89-01BA7C34394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573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1A40-ACD3-4D0F-B525-6980EB03D63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84C0-DB62-4246-BA89-01BA7C34394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3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1A40-ACD3-4D0F-B525-6980EB03D63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84C0-DB62-4246-BA89-01BA7C34394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65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1A40-ACD3-4D0F-B525-6980EB03D63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84C0-DB62-4246-BA89-01BA7C34394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38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1A40-ACD3-4D0F-B525-6980EB03D63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84C0-DB62-4246-BA89-01BA7C34394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0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3BD2-08FA-4845-8E9A-CA98FB683DC8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77E9-EBB5-4D7E-A23B-214FC582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06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1A40-ACD3-4D0F-B525-6980EB03D63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84C0-DB62-4246-BA89-01BA7C34394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074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1A40-ACD3-4D0F-B525-6980EB03D63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84C0-DB62-4246-BA89-01BA7C34394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465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1A40-ACD3-4D0F-B525-6980EB03D63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84C0-DB62-4246-BA89-01BA7C34394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90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41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381001" y="4080393"/>
            <a:ext cx="7239000" cy="1025009"/>
          </a:xfrm>
        </p:spPr>
        <p:txBody>
          <a:bodyPr>
            <a:noAutofit/>
          </a:bodyPr>
          <a:lstStyle>
            <a:lvl1pPr marL="0">
              <a:buNone/>
              <a:defRPr sz="2025" b="1" baseline="0"/>
            </a:lvl1pPr>
            <a:lvl2pPr>
              <a:buNone/>
              <a:defRPr sz="2025" b="1"/>
            </a:lvl2pPr>
            <a:lvl3pPr>
              <a:buNone/>
              <a:defRPr sz="2025" b="1"/>
            </a:lvl3pPr>
            <a:lvl4pPr>
              <a:buNone/>
              <a:defRPr sz="2025" b="1"/>
            </a:lvl4pPr>
            <a:lvl5pPr>
              <a:buNone/>
              <a:defRPr sz="2025" b="1"/>
            </a:lvl5pPr>
          </a:lstStyle>
          <a:p>
            <a:pPr lvl="0"/>
            <a:r>
              <a:rPr lang="en-US" dirty="0" smtClean="0"/>
              <a:t>Click to edit Master text styles Example headline like helping deliver solutions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81000" y="5257800"/>
            <a:ext cx="7239000" cy="685800"/>
          </a:xfrm>
        </p:spPr>
        <p:txBody>
          <a:bodyPr>
            <a:noAutofit/>
          </a:bodyPr>
          <a:lstStyle>
            <a:lvl1pPr>
              <a:buNone/>
              <a:defRPr sz="1275" baseline="0"/>
            </a:lvl1pPr>
            <a:lvl2pPr>
              <a:buNone/>
              <a:defRPr sz="1275"/>
            </a:lvl2pPr>
            <a:lvl3pPr>
              <a:buNone/>
              <a:defRPr sz="1275"/>
            </a:lvl3pPr>
            <a:lvl4pPr>
              <a:buNone/>
              <a:defRPr sz="1275"/>
            </a:lvl4pPr>
            <a:lvl5pPr>
              <a:buNone/>
              <a:defRPr sz="1275"/>
            </a:lvl5pPr>
          </a:lstStyle>
          <a:p>
            <a:pPr lvl="0"/>
            <a:r>
              <a:rPr lang="en-US" dirty="0" smtClean="0"/>
              <a:t>Click to edit Master text styles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tagline</a:t>
            </a:r>
            <a:r>
              <a:rPr lang="de-DE" dirty="0" smtClean="0"/>
              <a:t> </a:t>
            </a:r>
            <a:r>
              <a:rPr lang="de-DE" dirty="0" err="1" smtClean="0"/>
              <a:t>like</a:t>
            </a:r>
            <a:r>
              <a:rPr lang="de-DE" dirty="0" smtClean="0"/>
              <a:t> LLI </a:t>
            </a:r>
            <a:r>
              <a:rPr lang="de-DE" dirty="0" err="1" smtClean="0"/>
              <a:t>support</a:t>
            </a:r>
            <a:r>
              <a:rPr lang="de-DE" dirty="0" smtClean="0"/>
              <a:t> to SAR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7569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22860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anchor="t"/>
          <a:lstStyle>
            <a:lvl1pPr algn="ctr"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Example headline: 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4572000" y="1371600"/>
            <a:ext cx="22860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/>
          </p:nvPr>
        </p:nvSpPr>
        <p:spPr>
          <a:xfrm>
            <a:off x="2286000" y="1371600"/>
            <a:ext cx="22860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/>
          </p:nvPr>
        </p:nvSpPr>
        <p:spPr>
          <a:xfrm>
            <a:off x="6858000" y="1371600"/>
            <a:ext cx="22860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741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22860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72000" y="1371600"/>
            <a:ext cx="22860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/>
          </p:nvPr>
        </p:nvSpPr>
        <p:spPr>
          <a:xfrm>
            <a:off x="2286000" y="1371600"/>
            <a:ext cx="22860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/>
          </p:nvPr>
        </p:nvSpPr>
        <p:spPr>
          <a:xfrm>
            <a:off x="6858000" y="1371600"/>
            <a:ext cx="22860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68580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de-DE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457200" y="838200"/>
            <a:ext cx="8229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 example tagline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323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3BD2-08FA-4845-8E9A-CA98FB683DC8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77E9-EBB5-4D7E-A23B-214FC582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2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3BD2-08FA-4845-8E9A-CA98FB683DC8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77E9-EBB5-4D7E-A23B-214FC582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3BD2-08FA-4845-8E9A-CA98FB683DC8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77E9-EBB5-4D7E-A23B-214FC582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1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3BD2-08FA-4845-8E9A-CA98FB683DC8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77E9-EBB5-4D7E-A23B-214FC582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3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3BD2-08FA-4845-8E9A-CA98FB683DC8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77E9-EBB5-4D7E-A23B-214FC582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6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3BD2-08FA-4845-8E9A-CA98FB683DC8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77E9-EBB5-4D7E-A23B-214FC582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7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3BD2-08FA-4845-8E9A-CA98FB683DC8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77E9-EBB5-4D7E-A23B-214FC582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7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D3BD2-08FA-4845-8E9A-CA98FB683DC8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B77E9-EBB5-4D7E-A23B-214FC582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6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01A40-ACD3-4D0F-B525-6980EB03D63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384C0-DB62-4246-BA89-01BA7C34394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53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jc_24Ya5Y4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2"/>
          <p:cNvSpPr txBox="1">
            <a:spLocks/>
          </p:cNvSpPr>
          <p:nvPr/>
        </p:nvSpPr>
        <p:spPr>
          <a:xfrm>
            <a:off x="232784" y="990601"/>
            <a:ext cx="4893893" cy="23086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smtClean="0">
                <a:solidFill>
                  <a:prstClr val="white"/>
                </a:solidFill>
                <a:latin typeface="Calibri"/>
              </a:rPr>
              <a:t>Adaptive Leadership</a:t>
            </a:r>
            <a:endParaRPr lang="en-US" sz="8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26678" y="4265323"/>
            <a:ext cx="997997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>
                <a:solidFill>
                  <a:prstClr val="black"/>
                </a:solidFill>
                <a:cs typeface="Calibri"/>
              </a:rPr>
              <a:t>Collaborating to achieve collective results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4166100" y="4189096"/>
            <a:ext cx="4920615" cy="23985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prstClr val="white"/>
                </a:solidFill>
                <a:latin typeface="Calibri"/>
              </a:rPr>
              <a:t>Ceren Ozer</a:t>
            </a:r>
          </a:p>
          <a:p>
            <a:r>
              <a:rPr lang="en-US" sz="1800" dirty="0">
                <a:solidFill>
                  <a:prstClr val="white"/>
                </a:solidFill>
                <a:latin typeface="Calibri"/>
              </a:rPr>
              <a:t>June 3, 2015</a:t>
            </a:r>
          </a:p>
          <a:p>
            <a:endParaRPr lang="en-US" sz="1800" dirty="0">
              <a:solidFill>
                <a:prstClr val="white"/>
              </a:solidFill>
              <a:latin typeface="Calibri"/>
            </a:endParaRPr>
          </a:p>
          <a:p>
            <a:r>
              <a:rPr lang="en-US" sz="1800" dirty="0">
                <a:solidFill>
                  <a:prstClr val="white"/>
                </a:solidFill>
                <a:latin typeface="Calibri"/>
              </a:rPr>
              <a:t>World Bank-Annenberg Summer Institute </a:t>
            </a:r>
          </a:p>
          <a:p>
            <a:r>
              <a:rPr lang="en-US" sz="1800" dirty="0">
                <a:solidFill>
                  <a:prstClr val="white"/>
                </a:solidFill>
                <a:latin typeface="Calibri"/>
              </a:rPr>
              <a:t>In Reform Communication</a:t>
            </a:r>
          </a:p>
          <a:p>
            <a:r>
              <a:rPr lang="en-US" sz="1800" dirty="0">
                <a:solidFill>
                  <a:prstClr val="white"/>
                </a:solidFill>
                <a:latin typeface="Calibri"/>
              </a:rPr>
              <a:t>University of Southern California, Los Angeles, CA</a:t>
            </a:r>
          </a:p>
          <a:p>
            <a:endParaRPr lang="en-US" sz="1800" dirty="0">
              <a:solidFill>
                <a:srgbClr val="FFC000">
                  <a:lumMod val="40000"/>
                  <a:lumOff val="60000"/>
                </a:srgbClr>
              </a:solidFill>
              <a:latin typeface="Calibri"/>
            </a:endParaRPr>
          </a:p>
          <a:p>
            <a:pPr algn="ctr"/>
            <a:endParaRPr lang="en-US" sz="1800" dirty="0">
              <a:solidFill>
                <a:srgbClr val="FFC000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12" name="Picture 11" descr="WBG-LeadershipLearning-Horizontal-RGB-hig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408" y="6157225"/>
            <a:ext cx="2171698" cy="430456"/>
          </a:xfrm>
          <a:prstGeom prst="rect">
            <a:avLst/>
          </a:prstGeom>
        </p:spPr>
      </p:pic>
      <p:pic>
        <p:nvPicPr>
          <p:cNvPr id="8" name="Picture 7" descr="collabora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73184"/>
            <a:ext cx="3421333" cy="232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we were to do this trip 200 years ago?</a:t>
            </a:r>
            <a:endParaRPr lang="en-US" dirty="0"/>
          </a:p>
        </p:txBody>
      </p:sp>
      <p:pic>
        <p:nvPicPr>
          <p:cNvPr id="1026" name="Picture 2" descr="The Route of the Corps of Discovery to the Pacif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16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" dirty="0" err="1"/>
              <a:t>Technical</a:t>
            </a:r>
            <a:r>
              <a:rPr lang="es-ES" dirty="0"/>
              <a:t> </a:t>
            </a:r>
            <a:r>
              <a:rPr lang="es-ES" dirty="0" err="1"/>
              <a:t>Problems</a:t>
            </a:r>
            <a:r>
              <a:rPr lang="es-ES" dirty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3600" dirty="0" smtClean="0"/>
              <a:t>The necessary knowledge about them already has been digested and put in the form  of a legitimized set of known organizational procedures guiding </a:t>
            </a:r>
            <a:r>
              <a:rPr lang="en-US" sz="3600" b="1" dirty="0" smtClean="0"/>
              <a:t>what to do</a:t>
            </a:r>
            <a:r>
              <a:rPr lang="en-US" sz="3600" dirty="0" smtClean="0"/>
              <a:t> and role authorizations guiding </a:t>
            </a:r>
            <a:r>
              <a:rPr lang="en-US" sz="3600" b="1" dirty="0" smtClean="0"/>
              <a:t>who</a:t>
            </a:r>
            <a:r>
              <a:rPr lang="en-US" sz="3600" dirty="0" smtClean="0"/>
              <a:t> should do it.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s-ES" sz="2400" dirty="0" smtClean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562600" y="6308725"/>
            <a:ext cx="1828800" cy="39687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Heifetz, 1994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1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" dirty="0" err="1" smtClean="0"/>
              <a:t>Adaptive</a:t>
            </a:r>
            <a:r>
              <a:rPr lang="es-ES" dirty="0" smtClean="0"/>
              <a:t> </a:t>
            </a:r>
            <a:r>
              <a:rPr lang="es-ES" dirty="0" err="1" smtClean="0"/>
              <a:t>Challenges</a:t>
            </a:r>
            <a:endParaRPr lang="es-ES" dirty="0"/>
          </a:p>
        </p:txBody>
      </p:sp>
      <p:sp>
        <p:nvSpPr>
          <p:cNvPr id="301059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3200" dirty="0"/>
              <a:t>No adequate response has yet been developed. They require learning to overcome the conflicts in values, or reduce the gap between the espoused values and reality.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3200" dirty="0"/>
              <a:t>They require changes in values, attitudes or habits of behavior.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562600" y="6356351"/>
            <a:ext cx="1828800" cy="3492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Heifetz, 1994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75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/>
              <a:t>Distinguishing Technical from Adaptive Challenges</a:t>
            </a:r>
          </a:p>
        </p:txBody>
      </p:sp>
      <p:graphicFrame>
        <p:nvGraphicFramePr>
          <p:cNvPr id="28160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062521"/>
              </p:ext>
            </p:extLst>
          </p:nvPr>
        </p:nvGraphicFramePr>
        <p:xfrm>
          <a:off x="457200" y="1637731"/>
          <a:ext cx="8229600" cy="3916932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1737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_trad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6819" marR="968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What’s the Work?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Who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does the work?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Technical </a:t>
                      </a:r>
                    </a:p>
                  </a:txBody>
                  <a:tcPr marL="96819" marR="968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Apply current know-how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Authorities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Experts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Adaptive</a:t>
                      </a:r>
                    </a:p>
                  </a:txBody>
                  <a:tcPr marL="96819" marR="968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Learn new ways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The people with the problem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81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845" y="5781675"/>
            <a:ext cx="2095405" cy="28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756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Why the distinction is important?</a:t>
            </a:r>
            <a:endParaRPr lang="en-US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 algn="just">
              <a:buClr>
                <a:srgbClr val="002060"/>
              </a:buClr>
              <a:buSzPct val="100000"/>
              <a:buNone/>
            </a:pPr>
            <a:r>
              <a:rPr lang="en-US" sz="3600" dirty="0" smtClean="0"/>
              <a:t>What happens when we face an adaptive problem and we treat is technical one?</a:t>
            </a:r>
          </a:p>
        </p:txBody>
      </p:sp>
    </p:spTree>
    <p:extLst>
      <p:ext uri="{BB962C8B-B14F-4D97-AF65-F5344CB8AC3E}">
        <p14:creationId xmlns:p14="http://schemas.microsoft.com/office/powerpoint/2010/main" val="255466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/>
              <a:t>Key Lessons</a:t>
            </a:r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208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295400"/>
            <a:ext cx="8229600" cy="5410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ts val="3500"/>
              </a:lnSpc>
              <a:spcBef>
                <a:spcPct val="10000"/>
              </a:spcBef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3000" dirty="0" smtClean="0"/>
              <a:t>The exercise of leadership is a </a:t>
            </a:r>
            <a:r>
              <a:rPr lang="en-US" sz="3000" b="1" dirty="0" smtClean="0"/>
              <a:t>voluntary</a:t>
            </a:r>
            <a:r>
              <a:rPr lang="en-US" sz="3000" dirty="0" smtClean="0"/>
              <a:t> activity.</a:t>
            </a:r>
          </a:p>
          <a:p>
            <a:pPr>
              <a:lnSpc>
                <a:spcPts val="3500"/>
              </a:lnSpc>
              <a:spcBef>
                <a:spcPct val="10000"/>
              </a:spcBef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3000" dirty="0" smtClean="0"/>
              <a:t>One </a:t>
            </a:r>
            <a:r>
              <a:rPr lang="en-US" sz="3000" dirty="0"/>
              <a:t>can exercise leadership from </a:t>
            </a:r>
            <a:r>
              <a:rPr lang="en-US" sz="3000" b="1" dirty="0"/>
              <a:t>any position</a:t>
            </a:r>
            <a:r>
              <a:rPr lang="en-US" sz="3000" dirty="0" smtClean="0"/>
              <a:t>.</a:t>
            </a:r>
          </a:p>
          <a:p>
            <a:pPr eaLnBrk="1" hangingPunct="1">
              <a:lnSpc>
                <a:spcPts val="3500"/>
              </a:lnSpc>
              <a:spcBef>
                <a:spcPct val="10000"/>
              </a:spcBef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3000" dirty="0" smtClean="0"/>
              <a:t>Because leadership is an activity NOT a position, it’s a time bound intervention: its </a:t>
            </a:r>
            <a:r>
              <a:rPr lang="en-US" sz="3000" i="1" dirty="0" smtClean="0"/>
              <a:t>episodic</a:t>
            </a:r>
            <a:r>
              <a:rPr lang="en-US" sz="3000" dirty="0" smtClean="0"/>
              <a:t>.</a:t>
            </a:r>
          </a:p>
          <a:p>
            <a:pPr eaLnBrk="1" hangingPunct="1">
              <a:lnSpc>
                <a:spcPts val="3500"/>
              </a:lnSpc>
              <a:spcBef>
                <a:spcPct val="10000"/>
              </a:spcBef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3000" dirty="0" smtClean="0"/>
              <a:t>It implies </a:t>
            </a:r>
            <a:r>
              <a:rPr lang="en-US" sz="3000" b="1" dirty="0" smtClean="0"/>
              <a:t>asking questions</a:t>
            </a:r>
            <a:r>
              <a:rPr lang="en-US" sz="3000" dirty="0" smtClean="0"/>
              <a:t> more than </a:t>
            </a:r>
            <a:r>
              <a:rPr lang="en-US" sz="3000" b="1" dirty="0" smtClean="0"/>
              <a:t>providing answers</a:t>
            </a:r>
            <a:r>
              <a:rPr lang="en-US" sz="3000" dirty="0" smtClean="0"/>
              <a:t>.</a:t>
            </a:r>
          </a:p>
          <a:p>
            <a:pPr>
              <a:lnSpc>
                <a:spcPts val="3500"/>
              </a:lnSpc>
              <a:spcBef>
                <a:spcPct val="10000"/>
              </a:spcBef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3000" dirty="0" smtClean="0"/>
              <a:t>The </a:t>
            </a:r>
            <a:r>
              <a:rPr lang="en-US" sz="3000" dirty="0"/>
              <a:t>heart of the strategy is to center people’s attention in complex and difficult issues instead of in distractions.</a:t>
            </a:r>
          </a:p>
          <a:p>
            <a:pPr>
              <a:lnSpc>
                <a:spcPts val="3500"/>
              </a:lnSpc>
              <a:spcBef>
                <a:spcPct val="10000"/>
              </a:spcBef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3000" dirty="0" smtClean="0"/>
              <a:t>Its </a:t>
            </a:r>
            <a:r>
              <a:rPr lang="en-US" sz="3000" dirty="0"/>
              <a:t>development requires a </a:t>
            </a:r>
            <a:r>
              <a:rPr lang="en-US" sz="3000" b="1" dirty="0"/>
              <a:t>learning strategy</a:t>
            </a:r>
            <a:r>
              <a:rPr lang="en-US" sz="3000" dirty="0"/>
              <a:t>.</a:t>
            </a:r>
            <a:endParaRPr lang="es-ES" sz="3000" b="1" dirty="0"/>
          </a:p>
          <a:p>
            <a:pPr eaLnBrk="1" hangingPunct="1">
              <a:lnSpc>
                <a:spcPts val="3500"/>
              </a:lnSpc>
              <a:spcBef>
                <a:spcPct val="10000"/>
              </a:spcBef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endParaRPr 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188403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ext Box 2"/>
          <p:cNvSpPr txBox="1">
            <a:spLocks noChangeArrowheads="1"/>
          </p:cNvSpPr>
          <p:nvPr/>
        </p:nvSpPr>
        <p:spPr bwMode="auto">
          <a:xfrm>
            <a:off x="838200" y="990600"/>
            <a:ext cx="7848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>
                <a:cs typeface="Arial" pitchFamily="34" charset="0"/>
              </a:rPr>
              <a:t>"The true journey of discovery</a:t>
            </a:r>
          </a:p>
          <a:p>
            <a:pPr>
              <a:defRPr/>
            </a:pPr>
            <a:r>
              <a:rPr lang="en-US" sz="4400" dirty="0">
                <a:cs typeface="Arial" pitchFamily="34" charset="0"/>
              </a:rPr>
              <a:t>does not consist in searching </a:t>
            </a:r>
          </a:p>
          <a:p>
            <a:pPr>
              <a:defRPr/>
            </a:pPr>
            <a:r>
              <a:rPr lang="en-US" sz="4400" dirty="0">
                <a:cs typeface="Arial" pitchFamily="34" charset="0"/>
              </a:rPr>
              <a:t>for new territories</a:t>
            </a:r>
          </a:p>
          <a:p>
            <a:pPr>
              <a:defRPr/>
            </a:pPr>
            <a:r>
              <a:rPr lang="en-US" sz="4400" dirty="0">
                <a:cs typeface="Arial" pitchFamily="34" charset="0"/>
              </a:rPr>
              <a:t>but in having new eyes.”</a:t>
            </a:r>
          </a:p>
          <a:p>
            <a:pPr>
              <a:defRPr/>
            </a:pPr>
            <a:endParaRPr lang="en-US" sz="3600" b="1" dirty="0">
              <a:cs typeface="Arial" pitchFamily="34" charset="0"/>
            </a:endParaRPr>
          </a:p>
          <a:p>
            <a:pPr>
              <a:defRPr/>
            </a:pPr>
            <a:r>
              <a:rPr lang="en-US" dirty="0">
                <a:cs typeface="Arial" pitchFamily="34" charset="0"/>
              </a:rPr>
              <a:t>			                   </a:t>
            </a:r>
            <a:r>
              <a:rPr lang="en-US" sz="3200" dirty="0">
                <a:cs typeface="Arial" pitchFamily="34" charset="0"/>
              </a:rPr>
              <a:t>Marcel Proust</a:t>
            </a:r>
            <a:endParaRPr lang="en-US" sz="3200" dirty="0">
              <a:ea typeface="Arial Unicode MS" pitchFamily="34" charset="-128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4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hQVFhUXFhobGBgWGBgXGBwcFxwXFhcXGBgcHCggGBslHRcVITEiJSkrLi4uFx8zODMsNygtLiwBCgoKBQUFDgUFDisZExkrKysrKysrKysrKysrKysrKysrKysrKysrKysrKysrKysrKysrKysrKysrKysrKysrK//AABEIAKgBLAMBIgACEQEDEQH/xAAcAAABBQEBAQAAAAAAAAAAAAAFAAIDBAYBBwj/xABDEAACAQIEAwUGBAUBBwMFAAABAhEAAwQSITEFQVEGEyJhcTKBkaGxwRRC0fAjUmLh8QcVJDNygpKiFlPCQ3N0srP/xAAUAQEAAAAAAAAAAAAAAAAAAAAA/8QAFBEBAAAAAAAAAAAAAAAAAAAAAP/aAAwDAQACEQMRAD8A82ZaaRWn4Twy09sXbinJYuOcTlJDNbKB7KjWAWdLlsER7Qol/sGzYs3BdFlrikur3vxGQ2muizaaLBzHMLd1hp+cTQYXu6fEUYvIiDOFttmuOq5e87tQgQ+EOQ5nOPb1AHno7h+DS6zOyBUACwGgZn8OYZjsozPEnVQOdACyTT1WKLPwqLYUAi8A5ZdwwV3U5fMBZjmNRtrfx3B7ffqtsGA650knwF4zKZmI0PMb7TAZfLM05FiizKlt+77tXAyhj4s7EgElTMLv4RG0TNXGs2Ld20LqL3YZw5HeGcjPbUlc+qyFYqIJggETQZtt6mG1aDimFGHC3Ww9hmuuQuU3Hw+REtN3ltSwJNw3ZhtFCkZQZyrHYO1+EtYlbSq1y4spmcpC/iFYLLTkY2VOpJBzAGBQArZq0hrScM4HZGIl0zWL1xFw4YsBluAXyzFSGPdplttH5rnlVOxbtNnuZbDi1Zz5LH4pUZi9u2M/fQ8DvMxykaLEiSaALiDTLTaVorVm1iLOIdrSI1m07DJmVWm1eZJUsYZWthhEAgNIMTUnBOFK2DW4qYc3TE9+bxBAbGlgi2jmL5bKaKJhDGtBnKlt1oMEmFyPciz3RxbKDf8AxGbuQFYBO61zQSfF1FEv9kWDkGW2Lb27XdFO9OIL93ZvOl062lZka5A6umUQDQZBjUU1puz6WsXeS09i2ikyDbNwEBYYq5LnMrAFZ9oFlIPI84lwyyMM95FtlhAzWWum2GFyCsXDnD5GQmRHiXLzoM7mqN3rX3OGYY3jbbuEtpbLOU/FG8o7mQxL/wAIxcZCQvp1qngODWrS3HxgOZHEIJIyJcWzccgEFkz3UAgiRbuQdqDKWj4qsBqtcUwxS9qlpQyqy9yWNpww0uJmMgNBMaQZECIDLIkgHSTE9P1oNp2D4E15lfKCgIzE5hHMxEawPnXrV23MW0gCOXIdaFcEtJZsWltsM3drmjc6DWjeDIAJAljy5/PagF4uE8KwI3qjdk0/GM0zIE+Rb9KpHDFtWuuB0BQfY0DRhp1NQvhdeXy+FSvYtzBYt6kn5CnrZQbW9/6VH1NAOxGHI3TT1j7UIxqqOo9R+m1GscQBC2j7ivv50CxF7kQ4/wCYSPiJoB2K93kZke6s3xJ/ajpr5HrWgxNuNVIM+cg/3rO8UUmcujAHTqKCLhl/Yj3UVxuI8II3jWhnD7ZZQYA56e0OW1Fb1vSDr0P3/wA0AM2izSm/MfpO1ErfDEcfxFAJifCCPeOfwoNiLMNGo6EEg+hqbCu42ZyPM5vvp8KC9e4IEnIIB/lMqfcdvSsdxHhjC4QB84+Vae1xB0P8TYmNj7uutWXsB/FvPofvQT4PA3rgFuyRlxFwoVmATZAuguSNAA+YH+lulSYZsQEzF7eU2VBW6i3ItWbq2ElGttGVyYgT4G9DUwnFGt2b1oDW7lhuaZcwYr/zKxU+RqxjuPG491igHeWVQAbA57d243ozrdaORueVBzGYW5bN3x2XARLrqqEIA5thMqPaVQf4qnwgQJ9KpY0OSiXXQLkVwYORRcVWGiJPs5dAD5VdfjjA3WQujXLNq2CrFSO77iTIgwe6On9VUOKY7v2zFiW7u2hLHMxKIqFiTqZiaC1xLC3ULZrqOcOyWiyZhDHvSACyKWI7ppbzGp1iXEYS6rtduX7dtkdVDHvNWZe8Ed3abkTMgdNa7c4w84hrTPbN+8tyUcqQB33hJWJ/4o/7as3O0IPey2Itm5cR81m4Axy2+7IY/mk60FDhPesrEXLaLbCjO6gsuckIFcW2dBIOsgLpqJFLAWLxtNftkBcOI1CmRdLBhlIIuCGOYGYDa6U3s/jUsuXdXJ0jKQFdfz2rgYEMj6AnlGxnSxhuOd0LSKqG2obvFZbZZ+98N6HKlkzWwqaHZAaCG/icSES4crW73hRDatPb/gnIqrZKFEKzAyqPaPU1autiF79b93DqLd1LbC9aF1Q4W6EFpVsOEUKtz2QogjrVazx4WkVVWcluLZYjw3Q950vgbSBefTqFPIVLh+PrFyWxFsubBzWHCkmzaa02baQxYtQd4aLhW064q2Pw4LIrBm7vO8mQUIMs3nvUWIxFy2bd1WtCc6qbNtLakLCtmUIoYENEMDI0NV+Gf8LE/wD21/8A626t57Qw9jvUZ/FdjK4SNVmfCZ5UDDiMQ/clXtqGvG0qi3bS3mdVVme2qZHBV8pkHSRtVXFXsT3a3ZC2xcVV7pVtqj2C5t5QqjJreukEbliTrFFLL2yML3aso/GiQzZjMWtZgaRHwqucabVi3pmRr18XEOzKe608iNweRoB6vcuWrpLDKj94wgLLXSEJUAQNhpoByFFUS/3j2+8AIW0XfZVW0id02aPCVWAGHi3GsmYmwQTD4hkOa04tm23PS5qjDk67H40Q7QAuCLZ0QIbyAQSci5bp/mUAhf6Y85oG2sZfbIyPbBa+FBW3btlnQrcVnKoC4zZTDTqJIqre4xiEzW2FsCTmtmxYyTIJOTu8ubwr4onQaxVng/s2P/yx/wDrbqJj+IBQ/wDGWQh/9wD8h/qHI89qDuOxmIZ2tHu2e4qKSlm0rMCEcLnVA0aJOv5elPW9cR5OMtC73QswVNxRbEDumYoUjQTvznczMQfxN+Jz/h/B1nu7cx/VlzVnLVtS0O2Rf5spaOmgoLPEFu94O+yyEULkChMg9juwgChN4AA585qTh8TqNeR3g+kiffXLnDggtlHNwXASPAVMAxsSTqZ+FafsjwnMZgFiRAMaDr9KDedisO7qGczAALQNYA2025TR8l9VtqDJlmb2FHSN2aPy7a6xVzhmEFu3A3jX1qqmZ0yo3dr+Z48R6heQ82Mx9ABYyw7DMXJERoBy09BseRPnUN7DovLMdNWafPXl8BVxrVuCE8ZBPtMW98HQazyqjcwbET8PKggvXMpOwHQbelOt3ZEy5J6Agem33qV8MBPkPtWc49xtU8K5iw3AMfMUFzHO+wtH1lR96GX7ke0Cp67j5VjLn+oV1XKXBA5EwfjBOmm/yq3wntL35K3Fg9QDz5g8xoaAjjeq6dehrN4tZfTcNP2NHb12BlY840/8T6H9aC2rgztG/wBNYNBb4ThvFO0Fo+PP40UvnwdOanof5TVHA4lASsGV1OnWYIOx9PjXOK4kwSBp5fWgCcVfXaQdx0I6deoqtbJ3tmG+vqKhxOPDH+oH0J3gj4VNhcQGmfa66fT40Dk4+PYvW9f3qKnVxvbvAKdQHEkTrA1GlDuKKR4oEj4EfY/3pmFxNsiRl32flOsDTbWfeaDSYEZrd+3/AEi4vrbPij1Vm+FWBhF/DZI/i5e//wCicuX/ALPHVXhl0W7yM3s5ob/laVb5E1J/tD/ee9A8OaI/o9jL/wBmlBf4bKvhEGhhrh9bgbL8FVfjVbGXMV3bd5eVljxAXbbT7gZNdXGr+M7wmLYYgHUwqqUXQa7AVQuYO2oJW+jEDRQlwE+8rFBNg1/3e/8A81r6vSwhAsXSwkC7ZkdR/Eke8V3htxcly2zZc+UhjJAKEwGjUAydeVPuG2lvuy+fPcVn7vYKmYABmGrHNO0aUE3FMRdIds4uYe4fAYkJBkIB/wDTYDSOYq7jHxIyd1dVV7q3AN22v5FnRjO9DcN3dpLwF1bguLCqoYayCHcEAKRG2u9Ox9uzdKt36L/DtqQUuEgqiqdljcUDcVxG9asWslwhmuX85Ug5iGXWdjqT8arfifxFq6bgBu2lDhwoUsuYKyvAgxmBB30NPdLT2baG+im29zdbhkMVykQp5Lz61Bdu27Vt0tv3j3IDPlKqFBDZVB1JJAkmNBQTjBXrS4tcqlbYtrdbcAM4NsqdJDEDcbdK5cw11rlnCkLmzKFGu+I7tgGPKMyg6aGd6v4bj1ojDI4buymTGRu4yfhlI6lLKI4/qY1SwnEgccmJuaD8Ul1ucAXA5gc4HLyoKdnFXFtq65clq+jazOe4rFQROqxYb9mrN3Cu+HRnuWEUm46KzMLjScrQApG6QNqixPFGuYdrdwpm76y6hLVq3olvEq5Jtos63Leh6mOdEExoOFtWxesoUS4GR7Jdjmd2GS53LBZBH5hB6b0A/A2rxw98oCbINvveYUsTkaOWqET6A8qsX791bqXiQrOisuXbKJtCQevdmR+tLhvETZtPkMXDetMARKsipiEuK42ZT3qgqdwxp3HMXbuG13KsqrZClWMlWz3XKhvzKM4gnWInWaCbh9+49xEtKgIuG4q6gZgs5RrsckAdTvTMPwu6/csBAvuwttMCVYBjPIAtv5HpVTA4g23S4vtI6uPVSGHzFaG7x20GvqisLQTLhRzQhWsyemZL11z/AFBelAKw3eX7jXO8VGRQ7XGJUAApaB0B1JZBtzpY3FqGOa1h7jD865wjEiZyggHz0FP4FiQhuy6oXtZVZ0NxZ72y8Fcj/lRvynWPWqmO8VxvEjzHiRO7XYahcixG3sj70CXFNcfM/kNNABsFUDQDyr1bsDw0hA5Grbfr6fpWC7NcIFxhuRIHx9edez8Fwq2VAnWN+QHIDyoCrnKsV592z7Z28MndKddmjcnoD61sMXiMwJHu/WvnPtxavXsQFUalyNdAIklp5RzoNb2a7Ws5MgAztodOhINbfD8VBQGeeteC4CyyXAFxdpjOqg7+QMQa9D7PcRbOtognMTliJka/rQHuOcXyzB896wGKx3elyuy+03py8zWi7a4dywQaDSdRz+dZye6td1bEknxNBIH8zHyA+lBQw993B7nCs45u0AEcxLGDRLheJUnI9o22CwFI3E8nXcDyoPxrC4pLNvFO15bLuwyIxRlX8rMeRYzuPnQfh/FcVlLDM4XnBJB5HTePvQa/iVyNPywQSPt9fUChPC7pd2kagw3mRIJ9+/vooALyC6BuAWA5TBmPjVK5gmt3WbZSqD/q1A03JgLQW78rqu/Mcj+nKquKx0pPKNfsRV3EL4dQdPfP+dfhQPFue7OXfpy6RPXlpQBMdbIY7a6rv66e+pLWPYbZSfM/aoTjQBldTIO2hAPkDyqNMaqkELMddPkP1oCY4qdrq5QRpIP3FBsVahjGo3GvI07H8Re6fFtyAGlOwrgrqJjSg9G4cQlq/eyq7o1pVzqGVe97wm6VIhiO7CiZE3AYmKp4zij3QFcWywMhwio8bZSUADLz1BI5ECRT7GKay7FCNQVIYBlZTurKwIYaAwRuAdwKkx2OuPbHhVbWba3bW2heOZUeJsp5kwDpE0BXgmFLYbMrYZSL15n76yLzNbt28OSFHdsSFzMxAK6EnkSBfD+7fHW8ifwnxaBUbX+G10ZUaZnwkA71FZxF62FglO6u5wYgq7qo1PmtoaHTQ9TUdjEst0XFyhlcOsAAAg5hC7QCNqC9xy5MAXbTwx0t4dbJG+7C2uYeUmrnZbhyFWu3lQo57gZ7tq1lDgd9fXvHXM1tSsASZujpQzF4x7w9i0oXUm3aRDqQviKgSJI95pmW7dtqoBZLIIEAAKGLOSepJzanWF8qCO9hXs3WtsBntuVPMSp310IMT5g0R7TXywsAi2JsW3OS1btyzZsxJRQTsNNqoYnEu5Bub5EAMASqAIsxucqgSddKjxGJZyoYyVUIuw8KzA+ZoC7sqYaxF2zbLWXJVsMt12PfX1B7w2mI0UKNRGXlQrgOn4hsqkphmZc6JcAbvLKzlcFSYYjUc6mbibqgtMlo5AyDPats6yzMQGIkQzMfKaqYPFvYJICeNMpDqrqysQ0FWBB1UH3UE11xdwzXWt20uW71tM1tFtK63UvPDIgC5lNkagCQ+uwoaKt4ziT3QqtlCKSVS2iW0BMScqAAsYGpk6Cq4FARtYxhg7oi3pesICbNksFu28Y1wZymbU20MzIyiCKl4JhEezic7ImUWodlZssvBAyqWE7aUHuXyFa3PhZ0Yj+q2LiqZ30F258fIVLYxjKroD4Xy5hA1ynMuvLWgK8ZwyImGyMrg2WJdVZcx7++skMoaQAF1H5RyojjCiYeyBcsoWw0lDhld2Ja6J73uyQTAE5hEcqzt3FllRSdEUqug0BZrhHn4nY++r3+2HNtbZW0wVMgZrVsuFkmA5GYQWMGdJoLPZuzaZrpv/8ADWyZP8pd7dlXHmpuZo55auWODBLOJF4fx8rd2OQGHuJ3z+YbVVPRblBLOIZVdQfC4AbQahWDDXlqAfdU78TulgzOSRa7oEwf4ZU28v8A2k67yZ3oKdOB0jr+/wB+lcApZaD0Hsa6rlBIG+X3bk+p+QithiMcDop03J/fPyry3DY7IFK76e6CY93OtBgeIZlzHYchzM6e7y8jQbxbwZOk15X/AKl8MvviO7w65nvWcoAiYd89wSdASF68q1mF4wDGsk8h9Pp7qKYnhrXMRYdu77tEbQSbjuykeIRGUKX0135UHkHG/wDT50ugI4Sy+RnRzkylQRBUiTGZvidq9F7E8Hto2cwVsoSNSTJGUAnzk/A8tKocet2bdwhQC43glgpMafSjvD7Rs4AsfbvPPnlUQPnJ99BmO1WJzPP9WlVMGe7zKRmV/FoNZmZnfTQ+6oMWQW13mr2FxYm2rCfF8qCBuMXCCqqtxTMhmMEnXXQ++hGS85y5URD+VFgD1Y8t9APfWwxfAFd86iFjWJVpPmNP8VRxXDgkz3reRbT5a0AO3hBaIXIGgSNT7zMaa8tqWPU5ZyW5AkM90mB5DLFHcPag5pkajKdwBpAPvOh6UD4vdCqVExyPQ9COdBlsdxMEEu4IP8ugMbgaknbfSs3e4m+YkQB05dBApY5gWJYkmqTdYoOM5O9NrtJhFByiXDeHNcUspA1jX0B+9PbBBcL3jbs4y+n7mjPZHhxuWWYf+4R/4qfvQGO+AYkgGZ3EjXn61ZucSHcdxkGSAZ/N3kyXnbYlYjaNdKp3edRvvQGsHxnK1ww/je20K+UHuw4yP4TmRs+o02pi8TH4c2cvvnQ+LPmI/m0yz0A15EaAKjYUBTEcULG+TmHfACM2gAdGUHqAFiq2FxSpbdSubMVIPgMFRcA0dG/n3EHTfWqLa13KKAphOKFIyAgi2qSDB8NwXCduYGX9xTLnEBkCKpUi8biwYUA8gBufZ1O2XTciqSJpTGNAWHHABfGUnvXuNJIk5wQFf+YCZ9SdpkVMNxk2yCoIIS2shoP8N1c6xswEEefPahtx4qJJZlUbswA9SYFBx7okkaCdunlUJxNek8U7A4fKO4d8uU+N21JUamIiJ5RVLsL2IVMZmx6BrC281ufZdjly5hzGUkxsdOlB58Gdz4VZgN8qk/GK0GH7J41rYu9wyoRILlUJB6Kxn5V7BxziVtvBaARRpA8I+VBbtnEKha03g6HUe7+X3UFvsx2Gwgwdt7oS5eZZeSGCsdcgGyxt6isd2j4EiORaTJHQmD7jt7q4mIuLdL2yVce0sxmH3HnWjwXEUxCHOYbkx8twehoPOwOR5b1e/wBl3e7W6UIRpykwJjQkDciedVe05ey5YggA+PT5x1H0oxa7SC+oXYJbVVXllAgEeRgn40AUCuPVaxjFa69rY7pynqv3Hvqd6C3h2oxhr+mUbAa+Z/xpQbDbVdsXI6zP+R9KAzgr4UjTb71sbXEx+HzZjLEgkHxQCNF5yZA8gawgGzdaJcLvZrdxJMg6e/f45R8aAvwDgi4lvFKgmQEgRzYnluY06UV7ZXBoiaKgCgDy0/tV3AMmBww2zEamZ5cif3rWP4p2gDTJ/fSgxXaXiZsEeGSToBRDguN72A6NbbkTt76GYm7bvYiWICqdZ+NP7TcTSP4DajWR0G9B6jhLx7vKw1A0I6bzQ3FWSzE5jGvL3z8ooZ2e4qwt2y5z23UQ3NZ5H9aMYkgiVOlBRxcRqIn5f1eRJBHvmsP2xuEZSkRIDchA009P1rTcVx0COsgnlp/k1muK2e8STyJ+R3+E0HnXELeW4ygzrv5nU1Hc9kDpvV3idgi5rvv8vnsapNoPWgjTeifD8CGtXLzgkLoo2ltzPlt8aF1qcJay4LxaZpIkxvsfhQAuI8Qe7lzaBRAA203MVt+wF0LhjPO4x+Sj7V59daSSOZrf9iME/wCHzEABnJEmJEKs+kg0DWpjRUrmozQPG1NNOUiKYaDoFcjWuGnCgkimXDTy1Rmgq4gUPu3iNpkdPLaPOj3DraG9bFwShYZhMT5T57V6Bhuz9i69u7h7VvNbcPlyhSChkSBGZZA0PSgP9l+BYp7CXOJMqnKCbfMDl3jflbaVHx5VY45b7yMrJkHhCow5eQ5Vg+2najEWTOIzAToBJX4/rWbsf6hWkVhluEnaIj59aDWYm3IZrDZmUSbb6HnBUnkYPl6U7s720DA2gQrxla2+jDqNfqK8w/8AVN65iDemJEFfKZ360Z4zw0Y22L1oZbyga7THIxzHI0G97VPZFo3VGW4OXQ8z6VjcLxxf+KJIP/EUbj+sDn6dPnkv98unubjXGyicrE7bb8/jTsD3tq4FKtM7RuKDXdt+0ti7b8JUl11IYGdOUaz6xQHsYrXFKbMnsnyPI9RWg/8ATdm/BZMrHUlRBnzrUcA7JWcIjOCSW3J+1B5Dj+9TEsHGVx02j+YHpRvgfGPxHgceMDcfWrvbbBhiWT2lmI5jmDVT/THBLce4T7QiJ+goC+H5jmDB+oNWbJ1rnE7eS+OjiPeNR96daFBcV9KvcFuxdXz+2v2+dDgKmwgl1C+1Ij470BTtXxG499EtAmCFjca6EfCaC9rOyOKwwL2379MuYqB400EqdYcSYBGum1ehYHAohDsoz6sWiTyEL8Dr5UsbeW4xTcgGdY0KnSeXKg+csTavX3gKfIAQp1AOvPWtPwXsSWVWLwSfFl1SP77yfKt5xDD2EuqsAsQBI5SBqTy2HPcj3V7GKVbjJpGwgiDpz5zE7/5C/gbVuzZVAcwAHKdNZ9elNF3KImV3BB5dPnQbFcSy21QHV2aDz328h4SfQetVsVxIBVViIMwZmMsAMOggn30HOPXRt10+NNwrBrRUnU6/cH6/Cq7P3lsOSCfLqKH2ceQWC/ywT0iYPn+X50Gf7QHxg+Z+9Apkx+/3vRnjFsnM3n+/SgYaDQNYVdxnFHuIqH2VAEdY51SYyZrlBLhiuYF9VB1HXyoxju091mGQ5FAAA9PpQKlQeg3ARTYpXGmmFqCfIIqPLTQ9cLUEhWuA1xaU0Dy9MY00Guk0EbmjnAu1D4dpYMyncrqw8yOdAGNSWzQetYDEWMXaPeFHD666iOmvlFY7tJ/pVacM+Fbu23CnVD91/elEux3YnE3EGIDpatuCQGJLMORyjQT1JrXpw+8qkK6sY56frQfNl7BPhr2S+pQg6+nVTzHpXpXZnIqeA5gRM+tHOK8A71CmJtFz/MATHmDuDvQjs/wTuGCQWQNlG5YE6gkecxp5aUFpMJDho5/XcVpLvB7TwyxqJ2oXxQFIHXlsY8/31q/wy+Qup3GnkBz+H2oK/EEVCAu/P0/enuNPvYqbWUAwRpUF0S7GPa09w/sPnXL+kCf3z+/woMvxFC4f3fOsvgb5wmJzAkI28awx5x0rYXxDOD0+5igPELI3I/f+aA/xVhctrcXUrB6ba/rTrcEAjY6iga8U/wB2aTqg/wAUW4SCLFrNv3az8BQW1q3w65kuK3Q1VQVbtJQHMZxaVjNr8iAdh5j7e6svd7Rw0qRnzEgamSWPUwBvVniWANy0wU+Mar6j/EVluC4PPccxLMADmmQBIIg85oIOP8cuOWNtYYEhY2GmWY6iNBtr7qDHimIJDFSXiDlPLYaDnGlai92dYvmFw7bHxR5xTLPAShzF807woH0oM2mLuoQ10TkUAakEzuCAdeZ5aiqeOxl64TczEQIAmIEbADQaT8TW3u8FB3HnUScNA0IB8wIB93pFBVwF/Lg10jwydOZ1oPwabjOxkgyDr5CBFHOOEJhTEbH9KBcMu93h501k69aBdprsLlH5jJHp+xWXqzjsWbjSarUCpUqVBNhbOY6mBRQYcDQMoH9Rg/UVTw+ULJMEjSPhr8vnVq3hGI0AA/qIHyoNPfIDH1qAtT751M9ajoHg0jSUVxjQSTTC1drj0HQa41OFNegipyCmE1KpoNVge3jWEVbohAqoGG0KIjyNXrf+qWHVgc2/ST8dNKwfEMGLyZSYMyD5+Y6VkcVhHtsVYaj4EdR5UHu6f6m2oY9/a1/K4/QGKyeC7ZB8QzLBDOug09k5iR5b/AV5cRVzA3QPXy386D1+1xhcQS5MdB+lFsKvy3jrvH29xry7h3FQAqxl1AB5ADnW+4XjsyheX1nf9+dBaN0h5+Hpy+NdKzLeenu3+pqe9Z/N15/v9wBTCJleQEH1P7PzoM1xK5qfP+5rMcZuFdQTLECCdBG8eoNaviNn+JHIfoFHv3rLcaw5In3/ANvr8aABiHZiEU+2wHxP969PyQAByAHw0rA8Cw3eYy0saKcx/wCjUfOK9HZaBtlatoKjspVgJQSWX1odjLKW73fKfa0uD5BvLp7xTsbjRbBYnRRJrPDik2Ll1tnkD08qD0DAXLJWSqz5iae1ywB7CHroK8mwfbPKmVpBjQ8j5+VMHa5TOYt7tRQeh8TxtuCYAHQVmMbxBQD0FY/iPad3MJt1P6UIxOPd9zp0oDHaHjGdcgPPWg9zGkoE5CqtKgVKlSoFTlWaSIToKu8LwZZ5OiqdfdrA6mgtcIwWbxMBCn4naiTBOmnLUCBUt5zrAABqBlUaTPvj7GgJ4g+I+pqI05jTTQOmm5qQNcoHg0wrrThSmgUVwtpSJprGg4DTwKhqRBQT26ZxDDd4vLMNVP29DUiCpaDO2cNbuMWvHxHQKD7MbyetN4HZUXWtsAeak8x9P2au8XtxDSAp3JEgHrHn9aE3plbg3mFHPTb3Cg21rhdojVYitFwSyB+X0/WgfBLi3EV82p0K+Y0Na3haZvZ/f7/WgnukCeijX1PIVBb0yjmZJ+X2+p6URuWJMchrHn1Pzqrdw8E6yT99/fQAuKoc88idPQf5+lAeM4Y920ch+/rW5xmEBKkwI+NZ7tHaC2WgHY0Gc/08wU97fPM5Fnp7Tf8Ax+BraFaC9hlH4K16vPrnatELdB3D2qrcXxwtAKPaNErCwJOw1rz/ABuO73EkyfCSfKBtQQdscaRayyZbpQftBie6tWrCxoozeun96tcVbvcRbB5EsY6Lr+lZ/jjE3mJoLfZfCi5dlwGRdSCJFarC8HwuKuFBaCDrb8JHSBt8RWV4TjhZtMTux092nwradjge6N06F9vQaTQZftD2MvWHJtA3rXJlEsB/Ug19409NqzJFez/iDq0wBt19TWM7bYHMouqqkg+MgeLWACeon60GKpUqVAqlw6gsAdiaYiyY/vRDA8Na4wC6a7nlGs+XKgVrh5e5CaDQg+W0/Ka1FjCBFjaPvv8AepMLhFsrC79fMaU7IfXX199BVeyTqRpvHp1M+lN7kHePhFEDaJA0APWon4aG1KqT1bU/OgrljTC1cINIUHacKbFKglDUx6W9c1oOCkaQmuE0DQalt1CRUgNBdRhSYVTSasC5pQWcJgu+PdxIYQfTmay/Es2FvPbU5gJUO0lsu8bwvLatz2atBhdJJBC6R9KwpwbXsVdtuTOpn/liD8PrQVuC8UazcmYQnxc9CdSB1r2Xs/jVu21NsFUI0MakfYnp8a8PxuDa2xBBjrGnxrU/6b8QuC/3K5iGBIA5Rv6DzoPabNgxH799Mu4QDn5xt/eq741wgIhRpOmscz86p47FKAGBJPMk/wA3hIjnrFA+7cXUEx7t9vjuPjQriKBiLbA+LQfT9PiKl4tiNEaf5dto0Qx8flVPjV8B7T7RcU6f1CNZ5SBQDOE4q1hpw8sYJfbYMfnBmtNZvobfeBgU6g6Vk+MYeMSIHtWrqdNRBWem8VnOC4pkN22xOXOWAn4/KDQbDj/aQC2wt6CNWrzP/aDeMg+1pPluYp/GeKm4xUeztQudI99BouGXAbpfcC2P/LWhnFmzXNNz96ucPP8ACPnHy0/Wh2QsxOvlQSCz315La+SiOg3P1r05UCKqqIAWAPIV5/2Us/70o6AnT0j716LhkBPnQIWzlPpVLF4Q5CBuZ0mJkRRW5b0jzp1myP7/AN6DzX/0heJhViTuSCI92p+FS4jscyAlrqQPI+Xw1IrfYnGhQf36D+1ZLGY52kQJJnqNST/agCWcCA2VJzMYBG+8VphhO5AC6udT01+n9qudmuGhLLYm4NWIW2NoI0ZvSAQOWpqvfBmOc6yPLlQdRJ3Ov72+FSXNIG089D/ihy4ku2W2uZhuw2HkW11/ZjaiacMGmcn0HyEnX4RQR2yoEyDvry086rLdU+0wn1q9ewqEyFzHTfX61WuXVBOy+RUk+s0AW5iCOVQtizO1cpUFkXiBtVd8WelKlQT2bxid6ifGHpSpUD8NfJk025ij0pUqCu+NPSupxA9KVKglTiHlU4x2m1KlQFuzfFSjMY00B95j+/uovjeEK99cTZ1bLluKfzAzqDyYfQUqVBS4pwpGEldtvX9a0nZjB2sJZtIijO5m43OW1GvQDSKVKgspdJNxG239xn4aT8KoPbZ7ZBgmCDy12n0kfOlSoHuoe2NY8+mbbTyNQYhBctdGAga6gqZXzOoIpUqAfxm8rWbd5d1hzIJ9mc2nUrNZfiWGC33g+F1lTy0G/wACvwpUqDLXLUN76lx1vLl5aUqVASwlyLKjmfpUWJuBV98/p96VKgv9ilJuXLh6R8dfsK3tjRfPqKVKge7bDy91Ou4jKp5fvlSpUGc4liZJgAmdI5b/AD1Hzp/ZzhDXmlpCiJ6eXv2pUqApxq9DZF0S2MqjzG5ihJwJcguTHNRpPqdwPQ/GlSoCXdgKFUBfT5UzuZ5n6fsUqVBx7WUHX4/OqTIp3aD0J199Kl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59176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14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mtClean="0">
                <a:cs typeface="Arial" charset="0"/>
              </a:rPr>
              <a:t>The Blind Spot of Leadership</a:t>
            </a:r>
            <a:br>
              <a:rPr lang="en-US" smtClean="0">
                <a:cs typeface="Arial" charset="0"/>
              </a:rPr>
            </a:br>
            <a:endParaRPr lang="en-US" smtClean="0"/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>
            <a:off x="2590800" y="4635500"/>
            <a:ext cx="41910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b="1">
                <a:cs typeface="Arial" charset="0"/>
              </a:rPr>
              <a:t>Source:</a:t>
            </a:r>
          </a:p>
          <a:p>
            <a:pPr marL="39688" algn="ctr">
              <a:spcAft>
                <a:spcPts val="600"/>
              </a:spcAft>
            </a:pPr>
            <a:r>
              <a:rPr lang="en-US" i="1">
                <a:solidFill>
                  <a:srgbClr val="000090"/>
                </a:solidFill>
                <a:cs typeface="Arial" charset="0"/>
              </a:rPr>
              <a:t>Who</a:t>
            </a:r>
          </a:p>
          <a:p>
            <a:pPr marL="39688" algn="ctr">
              <a:spcAft>
                <a:spcPts val="600"/>
              </a:spcAft>
            </a:pPr>
            <a:r>
              <a:rPr lang="en-US" sz="2000" b="1" i="1">
                <a:solidFill>
                  <a:srgbClr val="000090"/>
                </a:solidFill>
                <a:cs typeface="Arial" charset="0"/>
              </a:rPr>
              <a:t>Blind Spot: </a:t>
            </a:r>
            <a:r>
              <a:rPr lang="en-US" sz="2000" i="1">
                <a:cs typeface="Arial" charset="0"/>
              </a:rPr>
              <a:t>Inner place </a:t>
            </a:r>
            <a:br>
              <a:rPr lang="en-US" sz="2000" i="1">
                <a:cs typeface="Arial" charset="0"/>
              </a:rPr>
            </a:br>
            <a:r>
              <a:rPr lang="en-US" sz="2000" i="1">
                <a:cs typeface="Arial" charset="0"/>
              </a:rPr>
              <a:t>from where we operate</a:t>
            </a:r>
            <a:r>
              <a:rPr lang="en-US" sz="2000" i="1">
                <a:solidFill>
                  <a:srgbClr val="4B00FC"/>
                </a:solidFill>
                <a:cs typeface="Arial" charset="0"/>
              </a:rPr>
              <a:t> </a:t>
            </a: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3835400" y="3003550"/>
            <a:ext cx="15128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b="1">
                <a:cs typeface="Arial" charset="0"/>
              </a:rPr>
              <a:t>  Process:</a:t>
            </a:r>
          </a:p>
          <a:p>
            <a:pPr marL="39688" algn="ctr"/>
            <a:r>
              <a:rPr lang="en-US" i="1">
                <a:solidFill>
                  <a:srgbClr val="000090"/>
                </a:solidFill>
                <a:cs typeface="Arial" charset="0"/>
              </a:rPr>
              <a:t>How</a:t>
            </a:r>
          </a:p>
        </p:txBody>
      </p:sp>
      <p:sp>
        <p:nvSpPr>
          <p:cNvPr id="18437" name="Rectangle 4"/>
          <p:cNvSpPr>
            <a:spLocks/>
          </p:cNvSpPr>
          <p:nvPr/>
        </p:nvSpPr>
        <p:spPr bwMode="auto">
          <a:xfrm>
            <a:off x="3938588" y="1371600"/>
            <a:ext cx="14255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b="1">
                <a:cs typeface="Arial" charset="0"/>
              </a:rPr>
              <a:t>  Results:</a:t>
            </a:r>
          </a:p>
          <a:p>
            <a:pPr marL="39688" algn="ctr"/>
            <a:r>
              <a:rPr lang="en-US" i="1">
                <a:solidFill>
                  <a:srgbClr val="000090"/>
                </a:solidFill>
                <a:cs typeface="Arial" charset="0"/>
              </a:rPr>
              <a:t>What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rot="10800000">
            <a:off x="4673600" y="2286000"/>
            <a:ext cx="1588" cy="685800"/>
          </a:xfrm>
          <a:prstGeom prst="line">
            <a:avLst/>
          </a:prstGeom>
          <a:noFill/>
          <a:ln w="50800">
            <a:solidFill>
              <a:srgbClr val="DDAF19">
                <a:alpha val="65097"/>
              </a:srgb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rot="10800000">
            <a:off x="4673600" y="3886200"/>
            <a:ext cx="1588" cy="685800"/>
          </a:xfrm>
          <a:prstGeom prst="line">
            <a:avLst/>
          </a:prstGeom>
          <a:noFill/>
          <a:ln w="50800">
            <a:solidFill>
              <a:srgbClr val="DDAF19">
                <a:alpha val="65097"/>
              </a:srgb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7772400" cy="5829300"/>
          </a:xfrm>
        </p:spPr>
        <p:txBody>
          <a:bodyPr rIns="0"/>
          <a:lstStyle/>
          <a:p>
            <a:pPr marL="0" indent="0" algn="ctr">
              <a:spcBef>
                <a:spcPct val="0"/>
              </a:spcBef>
              <a:buFont typeface="Lucida Grande" pitchFamily="-65" charset="0"/>
              <a:buNone/>
            </a:pPr>
            <a:endParaRPr lang="en-US" smtClean="0">
              <a:latin typeface="Gotham-Book" pitchFamily="-109" charset="0"/>
            </a:endParaRPr>
          </a:p>
          <a:p>
            <a:pPr marL="0" indent="0" algn="ctr">
              <a:spcBef>
                <a:spcPct val="0"/>
              </a:spcBef>
              <a:buFont typeface="Lucida Grande" pitchFamily="-65" charset="0"/>
              <a:buNone/>
            </a:pPr>
            <a:endParaRPr lang="en-US" smtClean="0">
              <a:latin typeface="Gotham-Book" pitchFamily="-109" charset="0"/>
            </a:endParaRPr>
          </a:p>
          <a:p>
            <a:pPr marL="0" indent="0" algn="ctr">
              <a:spcBef>
                <a:spcPct val="0"/>
              </a:spcBef>
              <a:buFont typeface="Lucida Grande" pitchFamily="-65" charset="0"/>
              <a:buNone/>
            </a:pPr>
            <a:endParaRPr lang="en-US" smtClean="0">
              <a:latin typeface="Gotham-Book" pitchFamily="-109" charset="0"/>
            </a:endParaRPr>
          </a:p>
          <a:p>
            <a:pPr marL="0" indent="0" algn="ctr">
              <a:spcBef>
                <a:spcPct val="0"/>
              </a:spcBef>
              <a:buFont typeface="Lucida Grande" pitchFamily="-65" charset="0"/>
              <a:buNone/>
            </a:pPr>
            <a:r>
              <a:rPr lang="en-US" sz="3600" b="1" smtClean="0">
                <a:latin typeface="Gotham-Book" pitchFamily="-109" charset="0"/>
              </a:rPr>
              <a:t>“The success of an intervention depends on the interior condition </a:t>
            </a:r>
            <a:r>
              <a:rPr lang="en-US" sz="3600" b="1" smtClean="0">
                <a:latin typeface="Gotham-Book" pitchFamily="-109" charset="0"/>
                <a:ea typeface="ヒラギノ角ゴ Pro W6" pitchFamily="-65" charset="-128"/>
              </a:rPr>
              <a:t/>
            </a:r>
            <a:br>
              <a:rPr lang="en-US" sz="3600" b="1" smtClean="0">
                <a:latin typeface="Gotham-Book" pitchFamily="-109" charset="0"/>
                <a:ea typeface="ヒラギノ角ゴ Pro W6" pitchFamily="-65" charset="-128"/>
              </a:rPr>
            </a:br>
            <a:r>
              <a:rPr lang="en-US" sz="3600" b="1" smtClean="0">
                <a:latin typeface="Gotham-Book" pitchFamily="-109" charset="0"/>
              </a:rPr>
              <a:t>of the intervenor.”</a:t>
            </a:r>
            <a:endParaRPr lang="en-US" sz="3600" b="1" smtClean="0">
              <a:latin typeface="Gotham-Book" pitchFamily="-109" charset="0"/>
              <a:ea typeface="ヒラギノ角ゴ Pro W6" pitchFamily="-65" charset="-128"/>
            </a:endParaRPr>
          </a:p>
        </p:txBody>
      </p:sp>
      <p:sp>
        <p:nvSpPr>
          <p:cNvPr id="19459" name="Rectangle 2"/>
          <p:cNvSpPr>
            <a:spLocks/>
          </p:cNvSpPr>
          <p:nvPr/>
        </p:nvSpPr>
        <p:spPr bwMode="auto">
          <a:xfrm>
            <a:off x="914400" y="3905250"/>
            <a:ext cx="7772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>
            <a:spAutoFit/>
          </a:bodyPr>
          <a:lstStyle/>
          <a:p>
            <a:pPr algn="r"/>
            <a:r>
              <a:rPr lang="en-US" sz="2800">
                <a:solidFill>
                  <a:srgbClr val="2800FF"/>
                </a:solidFill>
              </a:rPr>
              <a:t/>
            </a:r>
            <a:br>
              <a:rPr lang="en-US" sz="2800">
                <a:solidFill>
                  <a:srgbClr val="2800FF"/>
                </a:solidFill>
              </a:rPr>
            </a:br>
            <a:r>
              <a:rPr lang="en-US">
                <a:cs typeface="Arial" charset="0"/>
              </a:rPr>
              <a:t>William O’Brien,</a:t>
            </a:r>
          </a:p>
          <a:p>
            <a:pPr algn="r"/>
            <a:r>
              <a:rPr lang="en-US" sz="2000">
                <a:cs typeface="Arial" charset="0"/>
              </a:rPr>
              <a:t>former CEO of the Hanover Insurance Company</a:t>
            </a:r>
            <a:r>
              <a:rPr lang="en-US">
                <a:solidFill>
                  <a:srgbClr val="2800FF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3579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A musical exercise!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8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9" descr="u_transparen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7183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08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3200" b="1" dirty="0" smtClean="0"/>
              <a:t>Leading </a:t>
            </a:r>
            <a:r>
              <a:rPr lang="en-US" sz="3200" b="1" dirty="0"/>
              <a:t>by Listening: </a:t>
            </a:r>
            <a:r>
              <a:rPr lang="en-US" sz="3200" b="1" dirty="0" smtClean="0"/>
              <a:t>The </a:t>
            </a:r>
            <a:r>
              <a:rPr lang="en-US" sz="3200" b="1" dirty="0"/>
              <a:t>four levels of listening and dialogue</a:t>
            </a:r>
            <a:endParaRPr lang="en-US" sz="3200" b="1" dirty="0" smtClean="0"/>
          </a:p>
        </p:txBody>
      </p:sp>
      <p:sp>
        <p:nvSpPr>
          <p:cNvPr id="28676" name="Rectangle 16"/>
          <p:cNvSpPr>
            <a:spLocks/>
          </p:cNvSpPr>
          <p:nvPr/>
        </p:nvSpPr>
        <p:spPr bwMode="auto">
          <a:xfrm>
            <a:off x="6705600" y="1755775"/>
            <a:ext cx="2209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 eaLnBrk="1" hangingPunct="1">
              <a:spcBef>
                <a:spcPts val="1150"/>
              </a:spcBef>
            </a:pPr>
            <a:r>
              <a:rPr lang="en-US" sz="2000">
                <a:cs typeface="Arial" charset="0"/>
              </a:rPr>
              <a:t>			</a:t>
            </a:r>
          </a:p>
        </p:txBody>
      </p:sp>
      <p:grpSp>
        <p:nvGrpSpPr>
          <p:cNvPr id="28677" name="Group 51"/>
          <p:cNvGrpSpPr>
            <a:grpSpLocks/>
          </p:cNvGrpSpPr>
          <p:nvPr/>
        </p:nvGrpSpPr>
        <p:grpSpPr bwMode="auto">
          <a:xfrm>
            <a:off x="152400" y="1925638"/>
            <a:ext cx="8763000" cy="1108075"/>
            <a:chOff x="152400" y="2001851"/>
            <a:chExt cx="8763000" cy="1107995"/>
          </a:xfrm>
        </p:grpSpPr>
        <p:sp>
          <p:nvSpPr>
            <p:cNvPr id="28705" name="Rectangle 15"/>
            <p:cNvSpPr>
              <a:spLocks/>
            </p:cNvSpPr>
            <p:nvPr/>
          </p:nvSpPr>
          <p:spPr bwMode="auto">
            <a:xfrm>
              <a:off x="6629400" y="2248072"/>
              <a:ext cx="228600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>
              <a:spAutoFit/>
            </a:bodyPr>
            <a:lstStyle/>
            <a:p>
              <a:pPr marL="39688" algn="r" eaLnBrk="1" hangingPunct="1">
                <a:spcBef>
                  <a:spcPts val="1150"/>
                </a:spcBef>
              </a:pPr>
              <a:r>
                <a:rPr lang="en-US" sz="2000">
                  <a:cs typeface="Arial" charset="0"/>
                </a:rPr>
                <a:t>disconfirming </a:t>
              </a:r>
              <a:br>
                <a:rPr lang="en-US" sz="2000">
                  <a:cs typeface="Arial" charset="0"/>
                </a:rPr>
              </a:br>
              <a:r>
                <a:rPr lang="en-US" sz="2000">
                  <a:cs typeface="Arial" charset="0"/>
                </a:rPr>
                <a:t>[new] data</a:t>
              </a:r>
            </a:p>
          </p:txBody>
        </p:sp>
        <p:grpSp>
          <p:nvGrpSpPr>
            <p:cNvPr id="28706" name="Group 38"/>
            <p:cNvGrpSpPr>
              <a:grpSpLocks/>
            </p:cNvGrpSpPr>
            <p:nvPr/>
          </p:nvGrpSpPr>
          <p:grpSpPr bwMode="auto">
            <a:xfrm>
              <a:off x="152400" y="2001851"/>
              <a:ext cx="3810000" cy="1107995"/>
              <a:chOff x="152400" y="1981200"/>
              <a:chExt cx="3810000" cy="1107995"/>
            </a:xfrm>
          </p:grpSpPr>
          <p:sp>
            <p:nvSpPr>
              <p:cNvPr id="28707" name="Rectangle 14"/>
              <p:cNvSpPr>
                <a:spLocks/>
              </p:cNvSpPr>
              <p:nvPr/>
            </p:nvSpPr>
            <p:spPr bwMode="auto">
              <a:xfrm>
                <a:off x="152400" y="1981200"/>
                <a:ext cx="1828800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>
                <a:spAutoFit/>
              </a:bodyPr>
              <a:lstStyle/>
              <a:p>
                <a:pPr marL="39688" eaLnBrk="1" hangingPunct="1">
                  <a:spcBef>
                    <a:spcPts val="1150"/>
                  </a:spcBef>
                </a:pPr>
                <a:r>
                  <a:rPr lang="en-US" sz="2000" b="1">
                    <a:solidFill>
                      <a:srgbClr val="000090"/>
                    </a:solidFill>
                    <a:cs typeface="Arial" charset="0"/>
                  </a:rPr>
                  <a:t>LISTENING 2:</a:t>
                </a:r>
                <a:r>
                  <a:rPr lang="en-US" sz="2000">
                    <a:solidFill>
                      <a:srgbClr val="000090"/>
                    </a:solidFill>
                    <a:cs typeface="Arial" charset="0"/>
                  </a:rPr>
                  <a:t>   </a:t>
                </a:r>
                <a:br>
                  <a:rPr lang="en-US" sz="2000">
                    <a:solidFill>
                      <a:srgbClr val="000090"/>
                    </a:solidFill>
                    <a:cs typeface="Arial" charset="0"/>
                  </a:rPr>
                </a:br>
                <a:r>
                  <a:rPr lang="en-US" sz="2000">
                    <a:solidFill>
                      <a:srgbClr val="000090"/>
                    </a:solidFill>
                    <a:cs typeface="Arial" charset="0"/>
                  </a:rPr>
                  <a:t>  </a:t>
                </a:r>
                <a:r>
                  <a:rPr lang="en-US" sz="2000" i="1">
                    <a:solidFill>
                      <a:srgbClr val="000090"/>
                    </a:solidFill>
                    <a:cs typeface="Arial" charset="0"/>
                  </a:rPr>
                  <a:t>from outside</a:t>
                </a:r>
                <a:r>
                  <a:rPr lang="en-US" sz="2000">
                    <a:solidFill>
                      <a:srgbClr val="000090"/>
                    </a:solidFill>
                    <a:ea typeface="ヒラギノ角ゴ Pro W3" pitchFamily="-65" charset="-128"/>
                  </a:rPr>
                  <a:t/>
                </a:r>
                <a:br>
                  <a:rPr lang="en-US" sz="2000">
                    <a:solidFill>
                      <a:srgbClr val="000090"/>
                    </a:solidFill>
                    <a:ea typeface="ヒラギノ角ゴ Pro W3" pitchFamily="-65" charset="-128"/>
                  </a:rPr>
                </a:br>
                <a:endParaRPr lang="en-US" sz="2000">
                  <a:solidFill>
                    <a:srgbClr val="000090"/>
                  </a:solidFill>
                  <a:ea typeface="ヒラギノ角ゴ Pro W3" pitchFamily="-65" charset="-128"/>
                </a:endParaRPr>
              </a:p>
            </p:txBody>
          </p:sp>
          <p:sp>
            <p:nvSpPr>
              <p:cNvPr id="28708" name="Rectangle 20"/>
              <p:cNvSpPr>
                <a:spLocks/>
              </p:cNvSpPr>
              <p:nvPr/>
            </p:nvSpPr>
            <p:spPr bwMode="auto">
              <a:xfrm>
                <a:off x="1905000" y="1981200"/>
                <a:ext cx="2057400" cy="1107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>
                <a:spAutoFit/>
              </a:bodyPr>
              <a:lstStyle/>
              <a:p>
                <a:pPr marL="39688" eaLnBrk="1" hangingPunct="1">
                  <a:spcBef>
                    <a:spcPts val="1150"/>
                  </a:spcBef>
                </a:pPr>
                <a:r>
                  <a:rPr lang="en-US" sz="2000">
                    <a:ea typeface="ヒラギノ角ゴ Pro W3" pitchFamily="-65" charset="-128"/>
                  </a:rPr>
                  <a:t>Factual </a:t>
                </a:r>
                <a:br>
                  <a:rPr lang="en-US" sz="2000">
                    <a:ea typeface="ヒラギノ角ゴ Pro W3" pitchFamily="-65" charset="-128"/>
                  </a:rPr>
                </a:br>
                <a:r>
                  <a:rPr lang="en-US" sz="2000">
                    <a:ea typeface="ヒラギノ角ゴ Pro W3" pitchFamily="-65" charset="-128"/>
                  </a:rPr>
                  <a:t>listening </a:t>
                </a:r>
                <a:br>
                  <a:rPr lang="en-US" sz="2000">
                    <a:ea typeface="ヒラギノ角ゴ Pro W3" pitchFamily="-65" charset="-128"/>
                  </a:rPr>
                </a:br>
                <a:r>
                  <a:rPr lang="en-US" sz="1600">
                    <a:ea typeface="ヒラギノ角ゴ Pro W3" pitchFamily="-65" charset="-128"/>
                  </a:rPr>
                  <a:t>noticing </a:t>
                </a:r>
                <a:br>
                  <a:rPr lang="en-US" sz="1600">
                    <a:ea typeface="ヒラギノ角ゴ Pro W3" pitchFamily="-65" charset="-128"/>
                  </a:rPr>
                </a:br>
                <a:r>
                  <a:rPr lang="en-US" sz="1600">
                    <a:ea typeface="ヒラギノ角ゴ Pro W3" pitchFamily="-65" charset="-128"/>
                  </a:rPr>
                  <a:t>differences</a:t>
                </a:r>
              </a:p>
            </p:txBody>
          </p:sp>
        </p:grpSp>
      </p:grpSp>
      <p:grpSp>
        <p:nvGrpSpPr>
          <p:cNvPr id="28678" name="Group 41"/>
          <p:cNvGrpSpPr>
            <a:grpSpLocks/>
          </p:cNvGrpSpPr>
          <p:nvPr/>
        </p:nvGrpSpPr>
        <p:grpSpPr bwMode="auto">
          <a:xfrm>
            <a:off x="152400" y="3294063"/>
            <a:ext cx="8763000" cy="923925"/>
            <a:chOff x="152400" y="3343870"/>
            <a:chExt cx="8763000" cy="923330"/>
          </a:xfrm>
        </p:grpSpPr>
        <p:sp>
          <p:nvSpPr>
            <p:cNvPr id="28701" name="Rectangle 22"/>
            <p:cNvSpPr>
              <a:spLocks/>
            </p:cNvSpPr>
            <p:nvPr/>
          </p:nvSpPr>
          <p:spPr bwMode="auto">
            <a:xfrm>
              <a:off x="5943600" y="3343870"/>
              <a:ext cx="29718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>
              <a:spAutoFit/>
            </a:bodyPr>
            <a:lstStyle/>
            <a:p>
              <a:pPr marL="39688" algn="r" eaLnBrk="1" hangingPunct="1">
                <a:spcBef>
                  <a:spcPts val="1150"/>
                </a:spcBef>
              </a:pPr>
              <a:r>
                <a:rPr lang="en-US" sz="2000" dirty="0">
                  <a:cs typeface="Arial" charset="0"/>
                </a:rPr>
                <a:t>seeing through </a:t>
              </a:r>
              <a:br>
                <a:rPr lang="en-US" sz="2000" dirty="0">
                  <a:cs typeface="Arial" charset="0"/>
                </a:rPr>
              </a:br>
              <a:r>
                <a:rPr lang="en-US" sz="2000" dirty="0">
                  <a:cs typeface="Arial" charset="0"/>
                </a:rPr>
                <a:t>another person‘s eyes</a:t>
              </a:r>
              <a:br>
                <a:rPr lang="en-US" sz="2000" dirty="0">
                  <a:cs typeface="Arial" charset="0"/>
                </a:rPr>
              </a:br>
              <a:r>
                <a:rPr lang="en-US" sz="2000" dirty="0">
                  <a:cs typeface="Arial" charset="0"/>
                </a:rPr>
                <a:t>emotional connection</a:t>
              </a:r>
            </a:p>
          </p:txBody>
        </p:sp>
        <p:grpSp>
          <p:nvGrpSpPr>
            <p:cNvPr id="28702" name="Group 39"/>
            <p:cNvGrpSpPr>
              <a:grpSpLocks/>
            </p:cNvGrpSpPr>
            <p:nvPr/>
          </p:nvGrpSpPr>
          <p:grpSpPr bwMode="auto">
            <a:xfrm>
              <a:off x="152400" y="3497759"/>
              <a:ext cx="4114800" cy="615553"/>
              <a:chOff x="152400" y="3496270"/>
              <a:chExt cx="4114800" cy="615553"/>
            </a:xfrm>
          </p:grpSpPr>
          <p:sp>
            <p:nvSpPr>
              <p:cNvPr id="28703" name="Rectangle 21"/>
              <p:cNvSpPr>
                <a:spLocks/>
              </p:cNvSpPr>
              <p:nvPr/>
            </p:nvSpPr>
            <p:spPr bwMode="auto">
              <a:xfrm>
                <a:off x="152400" y="3496270"/>
                <a:ext cx="1752600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>
                <a:spAutoFit/>
              </a:bodyPr>
              <a:lstStyle/>
              <a:p>
                <a:pPr marL="39688" eaLnBrk="1" hangingPunct="1">
                  <a:spcBef>
                    <a:spcPts val="1150"/>
                  </a:spcBef>
                </a:pPr>
                <a:r>
                  <a:rPr lang="en-US" sz="2000" b="1">
                    <a:solidFill>
                      <a:srgbClr val="000090"/>
                    </a:solidFill>
                    <a:cs typeface="Arial" charset="0"/>
                  </a:rPr>
                  <a:t>LISTENING 3:</a:t>
                </a:r>
                <a:r>
                  <a:rPr lang="en-US" sz="2000">
                    <a:solidFill>
                      <a:srgbClr val="000090"/>
                    </a:solidFill>
                    <a:cs typeface="Arial" charset="0"/>
                  </a:rPr>
                  <a:t> </a:t>
                </a:r>
                <a:br>
                  <a:rPr lang="en-US" sz="2000">
                    <a:solidFill>
                      <a:srgbClr val="000090"/>
                    </a:solidFill>
                    <a:cs typeface="Arial" charset="0"/>
                  </a:rPr>
                </a:br>
                <a:r>
                  <a:rPr lang="en-US" sz="2000">
                    <a:solidFill>
                      <a:srgbClr val="000090"/>
                    </a:solidFill>
                    <a:cs typeface="Arial" charset="0"/>
                  </a:rPr>
                  <a:t>  </a:t>
                </a:r>
                <a:r>
                  <a:rPr lang="en-US" sz="2000" i="1">
                    <a:solidFill>
                      <a:srgbClr val="000090"/>
                    </a:solidFill>
                    <a:cs typeface="Arial" charset="0"/>
                  </a:rPr>
                  <a:t>from within</a:t>
                </a:r>
                <a:endParaRPr lang="en-US" sz="2000">
                  <a:solidFill>
                    <a:srgbClr val="000090"/>
                  </a:solidFill>
                  <a:ea typeface="ヒラギノ角ゴ Pro W3" pitchFamily="-65" charset="-128"/>
                </a:endParaRPr>
              </a:p>
            </p:txBody>
          </p:sp>
          <p:sp>
            <p:nvSpPr>
              <p:cNvPr id="28704" name="Rectangle 23"/>
              <p:cNvSpPr>
                <a:spLocks/>
              </p:cNvSpPr>
              <p:nvPr/>
            </p:nvSpPr>
            <p:spPr bwMode="auto">
              <a:xfrm>
                <a:off x="1905000" y="3496270"/>
                <a:ext cx="2362200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>
                <a:spAutoFit/>
              </a:bodyPr>
              <a:lstStyle/>
              <a:p>
                <a:pPr marL="39688" eaLnBrk="1" hangingPunct="1">
                  <a:spcBef>
                    <a:spcPts val="1150"/>
                  </a:spcBef>
                </a:pPr>
                <a:r>
                  <a:rPr lang="en-US" sz="2000">
                    <a:ea typeface="ヒラギノ角ゴ Pro W3" pitchFamily="-65" charset="-128"/>
                  </a:rPr>
                  <a:t>Empathic </a:t>
                </a:r>
                <a:br>
                  <a:rPr lang="en-US" sz="2000">
                    <a:ea typeface="ヒラギノ角ゴ Pro W3" pitchFamily="-65" charset="-128"/>
                  </a:rPr>
                </a:br>
                <a:r>
                  <a:rPr lang="en-US" sz="2000">
                    <a:ea typeface="ヒラギノ角ゴ Pro W3" pitchFamily="-65" charset="-128"/>
                  </a:rPr>
                  <a:t>listening</a:t>
                </a:r>
              </a:p>
            </p:txBody>
          </p:sp>
        </p:grpSp>
      </p:grp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3073400" y="2425700"/>
            <a:ext cx="4013200" cy="127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680" name="Group 44"/>
          <p:cNvGrpSpPr>
            <a:grpSpLocks/>
          </p:cNvGrpSpPr>
          <p:nvPr/>
        </p:nvGrpSpPr>
        <p:grpSpPr bwMode="auto">
          <a:xfrm>
            <a:off x="152400" y="917575"/>
            <a:ext cx="8763000" cy="615950"/>
            <a:chOff x="152400" y="917575"/>
            <a:chExt cx="8763000" cy="615553"/>
          </a:xfrm>
        </p:grpSpPr>
        <p:sp>
          <p:nvSpPr>
            <p:cNvPr id="28697" name="Rectangle 19"/>
            <p:cNvSpPr>
              <a:spLocks/>
            </p:cNvSpPr>
            <p:nvPr/>
          </p:nvSpPr>
          <p:spPr bwMode="auto">
            <a:xfrm>
              <a:off x="5181600" y="917575"/>
              <a:ext cx="373380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>
              <a:spAutoFit/>
            </a:bodyPr>
            <a:lstStyle/>
            <a:p>
              <a:pPr marL="39688" algn="r" eaLnBrk="1" hangingPunct="1"/>
              <a:r>
                <a:rPr lang="en-US" sz="2000">
                  <a:cs typeface="Arial" charset="0"/>
                </a:rPr>
                <a:t>reconfirming old </a:t>
              </a:r>
              <a:br>
                <a:rPr lang="en-US" sz="2000">
                  <a:cs typeface="Arial" charset="0"/>
                </a:rPr>
              </a:br>
              <a:r>
                <a:rPr lang="en-US" sz="2000">
                  <a:cs typeface="Arial" charset="0"/>
                </a:rPr>
                <a:t>opinions &amp; judgments</a:t>
              </a:r>
            </a:p>
          </p:txBody>
        </p:sp>
        <p:grpSp>
          <p:nvGrpSpPr>
            <p:cNvPr id="28698" name="Group 43"/>
            <p:cNvGrpSpPr>
              <a:grpSpLocks/>
            </p:cNvGrpSpPr>
            <p:nvPr/>
          </p:nvGrpSpPr>
          <p:grpSpPr bwMode="auto">
            <a:xfrm>
              <a:off x="152400" y="917575"/>
              <a:ext cx="4191000" cy="615553"/>
              <a:chOff x="152400" y="917575"/>
              <a:chExt cx="4191000" cy="615553"/>
            </a:xfrm>
          </p:grpSpPr>
          <p:sp>
            <p:nvSpPr>
              <p:cNvPr id="28699" name="Rectangle 18"/>
              <p:cNvSpPr>
                <a:spLocks/>
              </p:cNvSpPr>
              <p:nvPr/>
            </p:nvSpPr>
            <p:spPr bwMode="auto">
              <a:xfrm>
                <a:off x="1905000" y="917575"/>
                <a:ext cx="2438400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>
                <a:spAutoFit/>
              </a:bodyPr>
              <a:lstStyle/>
              <a:p>
                <a:pPr marL="39688" eaLnBrk="1" hangingPunct="1">
                  <a:spcBef>
                    <a:spcPts val="1150"/>
                  </a:spcBef>
                </a:pPr>
                <a:r>
                  <a:rPr lang="en-US" sz="2000">
                    <a:cs typeface="Arial" charset="0"/>
                  </a:rPr>
                  <a:t>Downloading</a:t>
                </a:r>
                <a:br>
                  <a:rPr lang="en-US" sz="2000">
                    <a:cs typeface="Arial" charset="0"/>
                  </a:rPr>
                </a:br>
                <a:r>
                  <a:rPr lang="en-US" sz="1600">
                    <a:cs typeface="Arial" charset="0"/>
                  </a:rPr>
                  <a:t>habits of judgment</a:t>
                </a:r>
                <a:r>
                  <a:rPr lang="en-US" sz="2000">
                    <a:ea typeface="ヒラギノ角ゴ Pro W3" pitchFamily="-65" charset="-128"/>
                  </a:rPr>
                  <a:t/>
                </a:r>
                <a:br>
                  <a:rPr lang="en-US" sz="2000">
                    <a:ea typeface="ヒラギノ角ゴ Pro W3" pitchFamily="-65" charset="-128"/>
                  </a:rPr>
                </a:br>
                <a:endParaRPr lang="en-US" sz="2000">
                  <a:ea typeface="ヒラギノ角ゴ Pro W3" pitchFamily="-65" charset="-128"/>
                </a:endParaRPr>
              </a:p>
            </p:txBody>
          </p:sp>
          <p:sp>
            <p:nvSpPr>
              <p:cNvPr id="28700" name="Rectangle 26"/>
              <p:cNvSpPr>
                <a:spLocks/>
              </p:cNvSpPr>
              <p:nvPr/>
            </p:nvSpPr>
            <p:spPr bwMode="auto">
              <a:xfrm>
                <a:off x="152400" y="917575"/>
                <a:ext cx="1752600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>
                <a:spAutoFit/>
              </a:bodyPr>
              <a:lstStyle/>
              <a:p>
                <a:pPr marL="39688" eaLnBrk="1" hangingPunct="1">
                  <a:spcBef>
                    <a:spcPts val="1150"/>
                  </a:spcBef>
                </a:pPr>
                <a:r>
                  <a:rPr lang="en-US" sz="2000" b="1">
                    <a:solidFill>
                      <a:srgbClr val="000090"/>
                    </a:solidFill>
                    <a:cs typeface="Arial" charset="0"/>
                  </a:rPr>
                  <a:t>LISTENING 1:</a:t>
                </a:r>
                <a:r>
                  <a:rPr lang="en-US" sz="2000">
                    <a:solidFill>
                      <a:srgbClr val="000090"/>
                    </a:solidFill>
                    <a:cs typeface="Arial" charset="0"/>
                  </a:rPr>
                  <a:t> </a:t>
                </a:r>
                <a:br>
                  <a:rPr lang="en-US" sz="2000">
                    <a:solidFill>
                      <a:srgbClr val="000090"/>
                    </a:solidFill>
                    <a:cs typeface="Arial" charset="0"/>
                  </a:rPr>
                </a:br>
                <a:r>
                  <a:rPr lang="en-US" sz="2000">
                    <a:solidFill>
                      <a:srgbClr val="000090"/>
                    </a:solidFill>
                    <a:cs typeface="Arial" charset="0"/>
                  </a:rPr>
                  <a:t>  </a:t>
                </a:r>
                <a:r>
                  <a:rPr lang="en-US" sz="2000" i="1">
                    <a:solidFill>
                      <a:srgbClr val="000090"/>
                    </a:solidFill>
                    <a:cs typeface="Arial" charset="0"/>
                  </a:rPr>
                  <a:t>from habits</a:t>
                </a:r>
                <a:endParaRPr lang="en-US" sz="2000">
                  <a:solidFill>
                    <a:srgbClr val="000090"/>
                  </a:solidFill>
                  <a:ea typeface="ヒラギノ角ゴ Pro W3" pitchFamily="-65" charset="-128"/>
                </a:endParaRPr>
              </a:p>
            </p:txBody>
          </p:sp>
        </p:grpSp>
      </p:grpSp>
      <p:grpSp>
        <p:nvGrpSpPr>
          <p:cNvPr id="28681" name="Group 46"/>
          <p:cNvGrpSpPr>
            <a:grpSpLocks/>
          </p:cNvGrpSpPr>
          <p:nvPr/>
        </p:nvGrpSpPr>
        <p:grpSpPr bwMode="auto">
          <a:xfrm>
            <a:off x="152400" y="4724400"/>
            <a:ext cx="8763000" cy="1108075"/>
            <a:chOff x="152400" y="4876800"/>
            <a:chExt cx="8763000" cy="1107995"/>
          </a:xfrm>
        </p:grpSpPr>
        <p:sp>
          <p:nvSpPr>
            <p:cNvPr id="28693" name="Rectangle 28"/>
            <p:cNvSpPr>
              <a:spLocks/>
            </p:cNvSpPr>
            <p:nvPr/>
          </p:nvSpPr>
          <p:spPr bwMode="auto">
            <a:xfrm>
              <a:off x="6096000" y="4954547"/>
              <a:ext cx="28194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>
              <a:spAutoFit/>
            </a:bodyPr>
            <a:lstStyle/>
            <a:p>
              <a:pPr marL="39688" algn="r" eaLnBrk="1" hangingPunct="1">
                <a:spcBef>
                  <a:spcPts val="1150"/>
                </a:spcBef>
              </a:pPr>
              <a:r>
                <a:rPr lang="en-US" sz="2000">
                  <a:cs typeface="Arial" charset="0"/>
                </a:rPr>
                <a:t>connecting to an </a:t>
              </a:r>
              <a:br>
                <a:rPr lang="en-US" sz="2000">
                  <a:cs typeface="Arial" charset="0"/>
                </a:rPr>
              </a:br>
              <a:r>
                <a:rPr lang="en-US" sz="2000">
                  <a:cs typeface="Arial" charset="0"/>
                </a:rPr>
                <a:t>emerging future whole; </a:t>
              </a:r>
              <a:br>
                <a:rPr lang="en-US" sz="2000">
                  <a:cs typeface="Arial" charset="0"/>
                </a:rPr>
              </a:br>
              <a:r>
                <a:rPr lang="en-US" sz="2000">
                  <a:cs typeface="Arial" charset="0"/>
                </a:rPr>
                <a:t>shift in identity and self</a:t>
              </a:r>
            </a:p>
          </p:txBody>
        </p:sp>
        <p:grpSp>
          <p:nvGrpSpPr>
            <p:cNvPr id="28694" name="Group 45"/>
            <p:cNvGrpSpPr>
              <a:grpSpLocks/>
            </p:cNvGrpSpPr>
            <p:nvPr/>
          </p:nvGrpSpPr>
          <p:grpSpPr bwMode="auto">
            <a:xfrm>
              <a:off x="152400" y="4876800"/>
              <a:ext cx="4267200" cy="1107995"/>
              <a:chOff x="152400" y="4876800"/>
              <a:chExt cx="4267200" cy="1107995"/>
            </a:xfrm>
          </p:grpSpPr>
          <p:sp>
            <p:nvSpPr>
              <p:cNvPr id="28695" name="Rectangle 27"/>
              <p:cNvSpPr>
                <a:spLocks/>
              </p:cNvSpPr>
              <p:nvPr/>
            </p:nvSpPr>
            <p:spPr bwMode="auto">
              <a:xfrm>
                <a:off x="152400" y="4876800"/>
                <a:ext cx="1905000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>
                <a:spAutoFit/>
              </a:bodyPr>
              <a:lstStyle/>
              <a:p>
                <a:pPr marL="39688" eaLnBrk="1" hangingPunct="1">
                  <a:spcBef>
                    <a:spcPts val="1150"/>
                  </a:spcBef>
                </a:pPr>
                <a:r>
                  <a:rPr lang="en-US" sz="2000" b="1">
                    <a:solidFill>
                      <a:srgbClr val="000090"/>
                    </a:solidFill>
                    <a:cs typeface="Arial" charset="0"/>
                  </a:rPr>
                  <a:t>LISTENING 4:</a:t>
                </a:r>
                <a:r>
                  <a:rPr lang="en-US" sz="2000">
                    <a:solidFill>
                      <a:srgbClr val="000090"/>
                    </a:solidFill>
                    <a:cs typeface="Arial" charset="0"/>
                  </a:rPr>
                  <a:t> </a:t>
                </a:r>
                <a:br>
                  <a:rPr lang="en-US" sz="2000">
                    <a:solidFill>
                      <a:srgbClr val="000090"/>
                    </a:solidFill>
                    <a:cs typeface="Arial" charset="0"/>
                  </a:rPr>
                </a:br>
                <a:r>
                  <a:rPr lang="en-US" sz="2000">
                    <a:solidFill>
                      <a:srgbClr val="000090"/>
                    </a:solidFill>
                    <a:cs typeface="Arial" charset="0"/>
                  </a:rPr>
                  <a:t>  </a:t>
                </a:r>
                <a:r>
                  <a:rPr lang="en-US" sz="2000" i="1">
                    <a:solidFill>
                      <a:srgbClr val="000090"/>
                    </a:solidFill>
                    <a:cs typeface="Arial" charset="0"/>
                  </a:rPr>
                  <a:t>from Source</a:t>
                </a:r>
                <a:endParaRPr lang="en-US" sz="2000">
                  <a:solidFill>
                    <a:srgbClr val="000090"/>
                  </a:solidFill>
                  <a:ea typeface="ヒラギノ角ゴ Pro W3" pitchFamily="-65" charset="-128"/>
                </a:endParaRPr>
              </a:p>
            </p:txBody>
          </p:sp>
          <p:sp>
            <p:nvSpPr>
              <p:cNvPr id="28696" name="Rectangle 30"/>
              <p:cNvSpPr>
                <a:spLocks/>
              </p:cNvSpPr>
              <p:nvPr/>
            </p:nvSpPr>
            <p:spPr bwMode="auto">
              <a:xfrm>
                <a:off x="1905000" y="4876800"/>
                <a:ext cx="2514600" cy="1107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>
                <a:spAutoFit/>
              </a:bodyPr>
              <a:lstStyle/>
              <a:p>
                <a:pPr eaLnBrk="1" hangingPunct="1">
                  <a:spcBef>
                    <a:spcPts val="1150"/>
                  </a:spcBef>
                </a:pPr>
                <a:r>
                  <a:rPr lang="en-US" sz="2000">
                    <a:ea typeface="ヒラギノ角ゴ Pro W3" pitchFamily="-65" charset="-128"/>
                  </a:rPr>
                  <a:t>Generative </a:t>
                </a:r>
                <a:br>
                  <a:rPr lang="en-US" sz="2000">
                    <a:ea typeface="ヒラギノ角ゴ Pro W3" pitchFamily="-65" charset="-128"/>
                  </a:rPr>
                </a:br>
                <a:r>
                  <a:rPr lang="en-US" sz="2000">
                    <a:ea typeface="ヒラギノ角ゴ Pro W3" pitchFamily="-65" charset="-128"/>
                  </a:rPr>
                  <a:t>listening</a:t>
                </a:r>
                <a:br>
                  <a:rPr lang="en-US" sz="2000">
                    <a:ea typeface="ヒラギノ角ゴ Pro W3" pitchFamily="-65" charset="-128"/>
                  </a:rPr>
                </a:br>
                <a:r>
                  <a:rPr lang="en-US" sz="1600">
                    <a:ea typeface="ヒラギノ角ゴ Pro W3" pitchFamily="-65" charset="-128"/>
                  </a:rPr>
                  <a:t>(from the future </a:t>
                </a:r>
                <a:br>
                  <a:rPr lang="en-US" sz="1600">
                    <a:ea typeface="ヒラギノ角ゴ Pro W3" pitchFamily="-65" charset="-128"/>
                  </a:rPr>
                </a:br>
                <a:r>
                  <a:rPr lang="en-US" sz="1600">
                    <a:ea typeface="ヒラギノ角ゴ Pro W3" pitchFamily="-65" charset="-128"/>
                  </a:rPr>
                  <a:t>wanting to emerge)</a:t>
                </a:r>
              </a:p>
            </p:txBody>
          </p:sp>
        </p:grpSp>
      </p:grpSp>
      <p:cxnSp>
        <p:nvCxnSpPr>
          <p:cNvPr id="31" name="Straight Connector 30"/>
          <p:cNvCxnSpPr/>
          <p:nvPr/>
        </p:nvCxnSpPr>
        <p:spPr bwMode="auto">
          <a:xfrm>
            <a:off x="0" y="6018213"/>
            <a:ext cx="9144000" cy="158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2">
                <a:lumMod val="60000"/>
                <a:lumOff val="4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0" y="4495800"/>
            <a:ext cx="9144000" cy="158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2">
                <a:lumMod val="60000"/>
                <a:lumOff val="4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0" y="3124200"/>
            <a:ext cx="9144000" cy="158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2">
                <a:lumMod val="60000"/>
                <a:lumOff val="4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0" y="1598613"/>
            <a:ext cx="9144000" cy="15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60000"/>
                <a:lumOff val="4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Line 24"/>
          <p:cNvSpPr>
            <a:spLocks noChangeShapeType="1"/>
          </p:cNvSpPr>
          <p:nvPr/>
        </p:nvSpPr>
        <p:spPr bwMode="auto">
          <a:xfrm>
            <a:off x="3035300" y="3924300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24"/>
          <p:cNvSpPr>
            <a:spLocks noChangeShapeType="1"/>
          </p:cNvSpPr>
          <p:nvPr/>
        </p:nvSpPr>
        <p:spPr bwMode="auto">
          <a:xfrm>
            <a:off x="2959100" y="5219700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Line 17"/>
          <p:cNvSpPr>
            <a:spLocks noChangeShapeType="1"/>
          </p:cNvSpPr>
          <p:nvPr/>
        </p:nvSpPr>
        <p:spPr bwMode="auto">
          <a:xfrm flipV="1">
            <a:off x="3733800" y="1054100"/>
            <a:ext cx="3073400" cy="127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Rectangle 8"/>
          <p:cNvSpPr>
            <a:spLocks/>
          </p:cNvSpPr>
          <p:nvPr/>
        </p:nvSpPr>
        <p:spPr bwMode="auto">
          <a:xfrm>
            <a:off x="3717925" y="4787900"/>
            <a:ext cx="946150" cy="8159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77236" bIns="38100" anchor="ctr">
            <a:spAutoFit/>
          </a:bodyPr>
          <a:lstStyle/>
          <a:p>
            <a:pPr marL="38100" algn="ctr"/>
            <a:r>
              <a:rPr lang="en-US" i="1">
                <a:solidFill>
                  <a:srgbClr val="DDAF19"/>
                </a:solidFill>
                <a:cs typeface="Arial" charset="0"/>
              </a:rPr>
              <a:t>Open </a:t>
            </a:r>
          </a:p>
          <a:p>
            <a:pPr marL="38100" algn="ctr"/>
            <a:r>
              <a:rPr lang="en-US" i="1">
                <a:solidFill>
                  <a:srgbClr val="DDAF19"/>
                </a:solidFill>
                <a:cs typeface="Arial" charset="0"/>
              </a:rPr>
              <a:t>Will</a:t>
            </a:r>
          </a:p>
        </p:txBody>
      </p:sp>
      <p:sp>
        <p:nvSpPr>
          <p:cNvPr id="61" name="Rectangle 9"/>
          <p:cNvSpPr>
            <a:spLocks/>
          </p:cNvSpPr>
          <p:nvPr/>
        </p:nvSpPr>
        <p:spPr bwMode="auto">
          <a:xfrm>
            <a:off x="3717925" y="3486150"/>
            <a:ext cx="946150" cy="8159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77236" bIns="38100" anchor="ctr">
            <a:spAutoFit/>
          </a:bodyPr>
          <a:lstStyle/>
          <a:p>
            <a:pPr marL="38100" algn="ctr"/>
            <a:r>
              <a:rPr lang="en-US" i="1">
                <a:solidFill>
                  <a:srgbClr val="DDAF19"/>
                </a:solidFill>
                <a:cs typeface="Arial" charset="0"/>
              </a:rPr>
              <a:t>Open </a:t>
            </a:r>
          </a:p>
          <a:p>
            <a:pPr marL="38100" algn="ctr"/>
            <a:r>
              <a:rPr lang="en-US" i="1">
                <a:solidFill>
                  <a:srgbClr val="DDAF19"/>
                </a:solidFill>
                <a:cs typeface="Arial" charset="0"/>
              </a:rPr>
              <a:t>Heart</a:t>
            </a:r>
          </a:p>
        </p:txBody>
      </p:sp>
      <p:sp>
        <p:nvSpPr>
          <p:cNvPr id="62" name="Rectangle 10"/>
          <p:cNvSpPr>
            <a:spLocks/>
          </p:cNvSpPr>
          <p:nvPr/>
        </p:nvSpPr>
        <p:spPr bwMode="auto">
          <a:xfrm>
            <a:off x="3717925" y="2019300"/>
            <a:ext cx="946150" cy="8159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77236" bIns="38100" anchor="ctr">
            <a:spAutoFit/>
          </a:bodyPr>
          <a:lstStyle/>
          <a:p>
            <a:pPr marL="38100" algn="ctr"/>
            <a:r>
              <a:rPr lang="en-US" i="1">
                <a:solidFill>
                  <a:srgbClr val="DDAF19"/>
                </a:solidFill>
                <a:cs typeface="Arial" charset="0"/>
              </a:rPr>
              <a:t>Open </a:t>
            </a:r>
          </a:p>
          <a:p>
            <a:pPr marL="38100" algn="ctr"/>
            <a:r>
              <a:rPr lang="en-US" i="1">
                <a:solidFill>
                  <a:srgbClr val="DDAF19"/>
                </a:solidFill>
                <a:cs typeface="Arial" charset="0"/>
              </a:rPr>
              <a:t>Mind</a:t>
            </a:r>
          </a:p>
        </p:txBody>
      </p:sp>
    </p:spTree>
    <p:extLst>
      <p:ext uri="{BB962C8B-B14F-4D97-AF65-F5344CB8AC3E}">
        <p14:creationId xmlns:p14="http://schemas.microsoft.com/office/powerpoint/2010/main" val="211840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traight Connector 76"/>
          <p:cNvCxnSpPr/>
          <p:nvPr/>
        </p:nvCxnSpPr>
        <p:spPr bwMode="auto">
          <a:xfrm>
            <a:off x="0" y="6018213"/>
            <a:ext cx="9144000" cy="158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accent3">
                <a:lumMod val="9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0" y="4495800"/>
            <a:ext cx="9144000" cy="158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accent3">
                <a:lumMod val="9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0" y="3124200"/>
            <a:ext cx="9144000" cy="158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accent3">
                <a:lumMod val="9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0" y="1598613"/>
            <a:ext cx="9144000" cy="15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9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pic>
        <p:nvPicPr>
          <p:cNvPr id="29702" name="Picture 71" descr="u_transparen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7183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Rectangle 38"/>
          <p:cNvSpPr>
            <a:spLocks noChangeArrowheads="1"/>
          </p:cNvSpPr>
          <p:nvPr/>
        </p:nvSpPr>
        <p:spPr bwMode="auto">
          <a:xfrm>
            <a:off x="85725" y="0"/>
            <a:ext cx="1362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Field:</a:t>
            </a:r>
            <a:br>
              <a:rPr lang="en-US" sz="1600" b="1"/>
            </a:br>
            <a:r>
              <a:rPr lang="en-US" sz="1600" b="1"/>
              <a:t>Structure</a:t>
            </a:r>
          </a:p>
          <a:p>
            <a:pPr algn="ctr"/>
            <a:r>
              <a:rPr lang="en-US" sz="1600" b="1"/>
              <a:t>Of Attention</a:t>
            </a:r>
            <a:endParaRPr lang="en-US" sz="2000" b="1"/>
          </a:p>
        </p:txBody>
      </p:sp>
      <p:sp>
        <p:nvSpPr>
          <p:cNvPr id="29704" name="Text Box 39"/>
          <p:cNvSpPr txBox="1">
            <a:spLocks noChangeArrowheads="1"/>
          </p:cNvSpPr>
          <p:nvPr/>
        </p:nvSpPr>
        <p:spPr bwMode="auto">
          <a:xfrm>
            <a:off x="1828800" y="1039813"/>
            <a:ext cx="198120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800" b="1"/>
              <a:t>1</a:t>
            </a:r>
          </a:p>
          <a:p>
            <a:pPr algn="ctr">
              <a:lnSpc>
                <a:spcPct val="85000"/>
              </a:lnSpc>
            </a:pPr>
            <a:r>
              <a:rPr lang="en-US" sz="1800" b="1"/>
              <a:t>Downloading:</a:t>
            </a:r>
          </a:p>
          <a:p>
            <a:pPr algn="ctr">
              <a:lnSpc>
                <a:spcPct val="85000"/>
              </a:lnSpc>
            </a:pPr>
            <a:r>
              <a:rPr lang="en-US" sz="1800"/>
              <a:t>Talking nice</a:t>
            </a:r>
            <a:endParaRPr lang="en-US" sz="1800" b="1"/>
          </a:p>
          <a:p>
            <a:pPr algn="ctr">
              <a:lnSpc>
                <a:spcPct val="75000"/>
              </a:lnSpc>
            </a:pPr>
            <a:r>
              <a:rPr lang="en-US" sz="1800" b="1"/>
              <a:t> </a:t>
            </a:r>
          </a:p>
        </p:txBody>
      </p:sp>
      <p:sp>
        <p:nvSpPr>
          <p:cNvPr id="29705" name="Text Box 40"/>
          <p:cNvSpPr txBox="1">
            <a:spLocks noChangeArrowheads="1"/>
          </p:cNvSpPr>
          <p:nvPr/>
        </p:nvSpPr>
        <p:spPr bwMode="auto">
          <a:xfrm>
            <a:off x="1790700" y="2419350"/>
            <a:ext cx="20574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800" b="1"/>
              <a:t>2</a:t>
            </a:r>
          </a:p>
          <a:p>
            <a:pPr algn="ctr">
              <a:lnSpc>
                <a:spcPct val="85000"/>
              </a:lnSpc>
            </a:pPr>
            <a:r>
              <a:rPr lang="en-US" sz="1800" b="1"/>
              <a:t>Debate:</a:t>
            </a:r>
          </a:p>
          <a:p>
            <a:pPr algn="ctr">
              <a:lnSpc>
                <a:spcPct val="85000"/>
              </a:lnSpc>
            </a:pPr>
            <a:r>
              <a:rPr lang="en-US" sz="1800"/>
              <a:t>Talking tough</a:t>
            </a:r>
          </a:p>
        </p:txBody>
      </p:sp>
      <p:sp>
        <p:nvSpPr>
          <p:cNvPr id="29706" name="Text Box 41"/>
          <p:cNvSpPr txBox="1">
            <a:spLocks noChangeArrowheads="1"/>
          </p:cNvSpPr>
          <p:nvPr/>
        </p:nvSpPr>
        <p:spPr bwMode="auto">
          <a:xfrm>
            <a:off x="1752600" y="3714750"/>
            <a:ext cx="21336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800" b="1"/>
              <a:t>3</a:t>
            </a:r>
          </a:p>
          <a:p>
            <a:pPr algn="ctr">
              <a:lnSpc>
                <a:spcPct val="85000"/>
              </a:lnSpc>
            </a:pPr>
            <a:r>
              <a:rPr lang="en-US" sz="1800" b="1"/>
              <a:t>Dialogue: </a:t>
            </a:r>
            <a:br>
              <a:rPr lang="en-US" sz="1800" b="1"/>
            </a:br>
            <a:r>
              <a:rPr lang="en-US" sz="1800"/>
              <a:t>Reflective inquiry</a:t>
            </a:r>
            <a:endParaRPr lang="en-US" sz="1800" b="1"/>
          </a:p>
        </p:txBody>
      </p:sp>
      <p:sp>
        <p:nvSpPr>
          <p:cNvPr id="29707" name="Text Box 42"/>
          <p:cNvSpPr txBox="1">
            <a:spLocks noChangeArrowheads="1"/>
          </p:cNvSpPr>
          <p:nvPr/>
        </p:nvSpPr>
        <p:spPr bwMode="auto">
          <a:xfrm>
            <a:off x="1600200" y="5010150"/>
            <a:ext cx="24384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800" b="1"/>
              <a:t>4</a:t>
            </a:r>
          </a:p>
          <a:p>
            <a:pPr algn="ctr">
              <a:lnSpc>
                <a:spcPct val="85000"/>
              </a:lnSpc>
            </a:pPr>
            <a:r>
              <a:rPr lang="en-US" sz="1800" b="1"/>
              <a:t>Presencing: </a:t>
            </a:r>
          </a:p>
          <a:p>
            <a:pPr algn="ctr">
              <a:lnSpc>
                <a:spcPct val="85000"/>
              </a:lnSpc>
            </a:pPr>
            <a:r>
              <a:rPr lang="en-US" sz="1800"/>
              <a:t>Generative flow</a:t>
            </a:r>
            <a:endParaRPr lang="en-US" sz="1800" b="1"/>
          </a:p>
        </p:txBody>
      </p:sp>
      <p:sp>
        <p:nvSpPr>
          <p:cNvPr id="29708" name="Rectangle 43"/>
          <p:cNvSpPr>
            <a:spLocks noChangeArrowheads="1"/>
          </p:cNvSpPr>
          <p:nvPr/>
        </p:nvSpPr>
        <p:spPr bwMode="auto">
          <a:xfrm>
            <a:off x="2362200" y="304800"/>
            <a:ext cx="228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 b="1"/>
              <a:t>Field</a:t>
            </a:r>
          </a:p>
        </p:txBody>
      </p:sp>
      <p:sp>
        <p:nvSpPr>
          <p:cNvPr id="29709" name="AutoShape 44"/>
          <p:cNvSpPr>
            <a:spLocks noChangeArrowheads="1"/>
          </p:cNvSpPr>
          <p:nvPr/>
        </p:nvSpPr>
        <p:spPr bwMode="auto">
          <a:xfrm>
            <a:off x="4254500" y="2362200"/>
            <a:ext cx="4889500" cy="9191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800" b="1">
                <a:solidFill>
                  <a:srgbClr val="000090"/>
                </a:solidFill>
              </a:rPr>
              <a:t>Speaking from what I think</a:t>
            </a:r>
          </a:p>
          <a:p>
            <a:r>
              <a:rPr lang="en-US" sz="1800"/>
              <a:t>Divergent views</a:t>
            </a:r>
            <a:r>
              <a:rPr lang="en-US" sz="1800" b="1"/>
              <a:t>: </a:t>
            </a:r>
            <a:r>
              <a:rPr lang="de-DE" sz="1800"/>
              <a:t>I am my point of view</a:t>
            </a:r>
          </a:p>
          <a:p>
            <a:r>
              <a:rPr lang="en-US" sz="1800" i="1"/>
              <a:t>Adaptive system </a:t>
            </a:r>
            <a:r>
              <a:rPr lang="en-US" sz="1800"/>
              <a:t>(say what you think)</a:t>
            </a:r>
            <a:endParaRPr lang="en-US" sz="1800" i="1"/>
          </a:p>
        </p:txBody>
      </p:sp>
      <p:sp>
        <p:nvSpPr>
          <p:cNvPr id="29710" name="AutoShape 45"/>
          <p:cNvSpPr>
            <a:spLocks noChangeArrowheads="1"/>
          </p:cNvSpPr>
          <p:nvPr/>
        </p:nvSpPr>
        <p:spPr bwMode="auto">
          <a:xfrm>
            <a:off x="4254500" y="3505200"/>
            <a:ext cx="4889500" cy="12255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de-DE" sz="1800" b="1">
                <a:solidFill>
                  <a:srgbClr val="000090"/>
                </a:solidFill>
              </a:rPr>
              <a:t>Speaking from seeing myself as part </a:t>
            </a:r>
          </a:p>
          <a:p>
            <a:r>
              <a:rPr lang="de-DE" sz="1800" b="1">
                <a:solidFill>
                  <a:srgbClr val="000090"/>
                </a:solidFill>
              </a:rPr>
              <a:t>of the whole</a:t>
            </a:r>
          </a:p>
          <a:p>
            <a:r>
              <a:rPr lang="de-DE" sz="1800"/>
              <a:t>From defending to inquiry into viewpoints</a:t>
            </a:r>
            <a:br>
              <a:rPr lang="de-DE" sz="1800"/>
            </a:br>
            <a:r>
              <a:rPr lang="de-DE" sz="1800" i="1"/>
              <a:t>Self-reflective system (</a:t>
            </a:r>
            <a:r>
              <a:rPr lang="de-DE" sz="1800"/>
              <a:t>reflect on your part)</a:t>
            </a:r>
          </a:p>
          <a:p>
            <a:endParaRPr lang="en-US" sz="1800" i="1"/>
          </a:p>
        </p:txBody>
      </p:sp>
      <p:sp>
        <p:nvSpPr>
          <p:cNvPr id="29711" name="AutoShape 46"/>
          <p:cNvSpPr>
            <a:spLocks noChangeArrowheads="1"/>
          </p:cNvSpPr>
          <p:nvPr/>
        </p:nvSpPr>
        <p:spPr bwMode="auto">
          <a:xfrm>
            <a:off x="4254500" y="1089025"/>
            <a:ext cx="4889500" cy="9191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800" b="1">
                <a:solidFill>
                  <a:srgbClr val="000090"/>
                </a:solidFill>
              </a:rPr>
              <a:t>Speaking from what they want to hear</a:t>
            </a:r>
          </a:p>
          <a:p>
            <a:r>
              <a:rPr lang="en-US" sz="1800"/>
              <a:t>Polite routines, empty phrases</a:t>
            </a:r>
          </a:p>
          <a:p>
            <a:r>
              <a:rPr lang="en-US" sz="1800" i="1"/>
              <a:t>Autistic system </a:t>
            </a:r>
            <a:r>
              <a:rPr lang="en-US" sz="1800"/>
              <a:t>(not saying what you think)</a:t>
            </a:r>
          </a:p>
          <a:p>
            <a:endParaRPr lang="en-US" sz="1800" i="1"/>
          </a:p>
        </p:txBody>
      </p:sp>
      <p:sp>
        <p:nvSpPr>
          <p:cNvPr id="29712" name="AutoShape 47"/>
          <p:cNvSpPr>
            <a:spLocks noChangeArrowheads="1"/>
          </p:cNvSpPr>
          <p:nvPr/>
        </p:nvSpPr>
        <p:spPr bwMode="auto">
          <a:xfrm>
            <a:off x="4254500" y="4800600"/>
            <a:ext cx="4889500" cy="12255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lvl="1"/>
            <a:r>
              <a:rPr lang="de-DE" sz="1800" b="1">
                <a:solidFill>
                  <a:srgbClr val="000090"/>
                </a:solidFill>
              </a:rPr>
              <a:t>Speaking from what is moving through</a:t>
            </a:r>
          </a:p>
          <a:p>
            <a:pPr marL="0" lvl="1"/>
            <a:r>
              <a:rPr lang="de-DE" sz="1800"/>
              <a:t>Stilness, collective creativity, flow</a:t>
            </a:r>
          </a:p>
          <a:p>
            <a:pPr marL="0" lvl="1"/>
            <a:r>
              <a:rPr lang="de-DE" sz="1800" i="1"/>
              <a:t>Generative system</a:t>
            </a:r>
            <a:br>
              <a:rPr lang="de-DE" sz="1800" i="1"/>
            </a:br>
            <a:r>
              <a:rPr lang="de-DE" sz="1800"/>
              <a:t>(identity shift: authentic self)</a:t>
            </a:r>
          </a:p>
          <a:p>
            <a:pPr marL="0" lvl="1"/>
            <a:endParaRPr lang="en-US" sz="1800" i="1"/>
          </a:p>
        </p:txBody>
      </p:sp>
      <p:grpSp>
        <p:nvGrpSpPr>
          <p:cNvPr id="29713" name="Group 85"/>
          <p:cNvGrpSpPr>
            <a:grpSpLocks/>
          </p:cNvGrpSpPr>
          <p:nvPr/>
        </p:nvGrpSpPr>
        <p:grpSpPr bwMode="auto">
          <a:xfrm>
            <a:off x="25400" y="1068388"/>
            <a:ext cx="1524000" cy="5332412"/>
            <a:chOff x="25400" y="1068388"/>
            <a:chExt cx="1524000" cy="5331857"/>
          </a:xfrm>
        </p:grpSpPr>
        <p:grpSp>
          <p:nvGrpSpPr>
            <p:cNvPr id="29715" name="Group 84"/>
            <p:cNvGrpSpPr>
              <a:grpSpLocks/>
            </p:cNvGrpSpPr>
            <p:nvPr/>
          </p:nvGrpSpPr>
          <p:grpSpPr bwMode="auto">
            <a:xfrm>
              <a:off x="82550" y="1068388"/>
              <a:ext cx="1409700" cy="1129744"/>
              <a:chOff x="82550" y="1068388"/>
              <a:chExt cx="1409700" cy="1129744"/>
            </a:xfrm>
          </p:grpSpPr>
          <p:sp>
            <p:nvSpPr>
              <p:cNvPr id="29734" name="Oval 14"/>
              <p:cNvSpPr>
                <a:spLocks noChangeArrowheads="1"/>
              </p:cNvSpPr>
              <p:nvPr/>
            </p:nvSpPr>
            <p:spPr bwMode="auto">
              <a:xfrm>
                <a:off x="368300" y="1068388"/>
                <a:ext cx="838200" cy="838200"/>
              </a:xfrm>
              <a:prstGeom prst="ellipse">
                <a:avLst/>
              </a:prstGeom>
              <a:solidFill>
                <a:srgbClr val="D9D9D9"/>
              </a:solidFill>
              <a:ln w="28575">
                <a:solidFill>
                  <a:srgbClr val="00009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5" name="AutoShape 15"/>
              <p:cNvSpPr>
                <a:spLocks noChangeArrowheads="1"/>
              </p:cNvSpPr>
              <p:nvPr/>
            </p:nvSpPr>
            <p:spPr bwMode="auto">
              <a:xfrm>
                <a:off x="749300" y="1449388"/>
                <a:ext cx="76200" cy="76200"/>
              </a:xfrm>
              <a:prstGeom prst="flowChartConnector">
                <a:avLst/>
              </a:prstGeom>
              <a:solidFill>
                <a:srgbClr val="FF0000"/>
              </a:solidFill>
              <a:ln w="2857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6" name="Text Box 31"/>
              <p:cNvSpPr txBox="1">
                <a:spLocks noChangeArrowheads="1"/>
              </p:cNvSpPr>
              <p:nvPr/>
            </p:nvSpPr>
            <p:spPr bwMode="auto">
              <a:xfrm>
                <a:off x="82550" y="1828800"/>
                <a:ext cx="14097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/>
                  <a:t>I-in-me</a:t>
                </a:r>
              </a:p>
            </p:txBody>
          </p:sp>
        </p:grpSp>
        <p:grpSp>
          <p:nvGrpSpPr>
            <p:cNvPr id="29716" name="Group 81"/>
            <p:cNvGrpSpPr>
              <a:grpSpLocks/>
            </p:cNvGrpSpPr>
            <p:nvPr/>
          </p:nvGrpSpPr>
          <p:grpSpPr bwMode="auto">
            <a:xfrm>
              <a:off x="127000" y="2342092"/>
              <a:ext cx="1320800" cy="1131332"/>
              <a:chOff x="127000" y="2414588"/>
              <a:chExt cx="1320800" cy="1131332"/>
            </a:xfrm>
          </p:grpSpPr>
          <p:sp>
            <p:nvSpPr>
              <p:cNvPr id="63" name="Oval 17"/>
              <p:cNvSpPr>
                <a:spLocks noChangeArrowheads="1"/>
              </p:cNvSpPr>
              <p:nvPr/>
            </p:nvSpPr>
            <p:spPr bwMode="auto">
              <a:xfrm>
                <a:off x="368300" y="2413926"/>
                <a:ext cx="838200" cy="838113"/>
              </a:xfrm>
              <a:prstGeom prst="ellipse">
                <a:avLst/>
              </a:prstGeom>
              <a:solidFill>
                <a:schemeClr val="accent3">
                  <a:lumMod val="85000"/>
                </a:schemeClr>
              </a:solidFill>
              <a:ln w="28575">
                <a:solidFill>
                  <a:srgbClr val="00009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2" name="AutoShape 18"/>
              <p:cNvSpPr>
                <a:spLocks noChangeArrowheads="1"/>
              </p:cNvSpPr>
              <p:nvPr/>
            </p:nvSpPr>
            <p:spPr bwMode="auto">
              <a:xfrm>
                <a:off x="1130300" y="2947988"/>
                <a:ext cx="76200" cy="76200"/>
              </a:xfrm>
              <a:prstGeom prst="flowChartConnector">
                <a:avLst/>
              </a:prstGeom>
              <a:solidFill>
                <a:srgbClr val="FF0000"/>
              </a:solidFill>
              <a:ln w="2857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3" name="Text Box 32"/>
              <p:cNvSpPr txBox="1">
                <a:spLocks noChangeArrowheads="1"/>
              </p:cNvSpPr>
              <p:nvPr/>
            </p:nvSpPr>
            <p:spPr bwMode="auto">
              <a:xfrm>
                <a:off x="127000" y="3176588"/>
                <a:ext cx="13208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/>
                  <a:t>I-in-it</a:t>
                </a:r>
              </a:p>
            </p:txBody>
          </p:sp>
        </p:grpSp>
        <p:grpSp>
          <p:nvGrpSpPr>
            <p:cNvPr id="29717" name="Group 82"/>
            <p:cNvGrpSpPr>
              <a:grpSpLocks/>
            </p:cNvGrpSpPr>
            <p:nvPr/>
          </p:nvGrpSpPr>
          <p:grpSpPr bwMode="auto">
            <a:xfrm>
              <a:off x="82550" y="3617384"/>
              <a:ext cx="1409700" cy="1129744"/>
              <a:chOff x="82550" y="3697288"/>
              <a:chExt cx="1409700" cy="1129744"/>
            </a:xfrm>
          </p:grpSpPr>
          <p:sp>
            <p:nvSpPr>
              <p:cNvPr id="29728" name="Oval 20"/>
              <p:cNvSpPr>
                <a:spLocks noChangeArrowheads="1"/>
              </p:cNvSpPr>
              <p:nvPr/>
            </p:nvSpPr>
            <p:spPr bwMode="auto">
              <a:xfrm>
                <a:off x="368300" y="3697288"/>
                <a:ext cx="838200" cy="838200"/>
              </a:xfrm>
              <a:prstGeom prst="ellipse">
                <a:avLst/>
              </a:prstGeom>
              <a:solidFill>
                <a:srgbClr val="D9D9D9"/>
              </a:solidFill>
              <a:ln w="28575">
                <a:solidFill>
                  <a:srgbClr val="00009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9" name="AutoShape 21"/>
              <p:cNvSpPr>
                <a:spLocks noChangeArrowheads="1"/>
              </p:cNvSpPr>
              <p:nvPr/>
            </p:nvSpPr>
            <p:spPr bwMode="auto">
              <a:xfrm>
                <a:off x="1377950" y="4230688"/>
                <a:ext cx="76200" cy="76200"/>
              </a:xfrm>
              <a:prstGeom prst="flowChartConnector">
                <a:avLst/>
              </a:prstGeom>
              <a:solidFill>
                <a:srgbClr val="FF0000"/>
              </a:solidFill>
              <a:ln w="2857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0" name="Text Box 33"/>
              <p:cNvSpPr txBox="1">
                <a:spLocks noChangeArrowheads="1"/>
              </p:cNvSpPr>
              <p:nvPr/>
            </p:nvSpPr>
            <p:spPr bwMode="auto">
              <a:xfrm>
                <a:off x="82550" y="4457700"/>
                <a:ext cx="14097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/>
                  <a:t>I-in-you</a:t>
                </a:r>
              </a:p>
            </p:txBody>
          </p:sp>
        </p:grpSp>
        <p:grpSp>
          <p:nvGrpSpPr>
            <p:cNvPr id="29718" name="Group 83"/>
            <p:cNvGrpSpPr>
              <a:grpSpLocks/>
            </p:cNvGrpSpPr>
            <p:nvPr/>
          </p:nvGrpSpPr>
          <p:grpSpPr bwMode="auto">
            <a:xfrm>
              <a:off x="25400" y="4891088"/>
              <a:ext cx="1524000" cy="1509157"/>
              <a:chOff x="25400" y="4891088"/>
              <a:chExt cx="1524000" cy="1509157"/>
            </a:xfrm>
          </p:grpSpPr>
          <p:sp>
            <p:nvSpPr>
              <p:cNvPr id="29719" name="Rectangle 23"/>
              <p:cNvSpPr>
                <a:spLocks noChangeArrowheads="1"/>
              </p:cNvSpPr>
              <p:nvPr/>
            </p:nvSpPr>
            <p:spPr bwMode="auto">
              <a:xfrm>
                <a:off x="660400" y="5327650"/>
                <a:ext cx="1841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20" name="Oval 24"/>
              <p:cNvSpPr>
                <a:spLocks noChangeArrowheads="1"/>
              </p:cNvSpPr>
              <p:nvPr/>
            </p:nvSpPr>
            <p:spPr bwMode="auto">
              <a:xfrm flipV="1">
                <a:off x="368300" y="4967288"/>
                <a:ext cx="838200" cy="838200"/>
              </a:xfrm>
              <a:prstGeom prst="ellipse">
                <a:avLst/>
              </a:prstGeom>
              <a:solidFill>
                <a:srgbClr val="D9D9D9"/>
              </a:solidFill>
              <a:ln w="28575">
                <a:solidFill>
                  <a:srgbClr val="00009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1" name="AutoShape 25"/>
              <p:cNvSpPr>
                <a:spLocks noChangeArrowheads="1"/>
              </p:cNvSpPr>
              <p:nvPr/>
            </p:nvSpPr>
            <p:spPr bwMode="auto">
              <a:xfrm flipV="1">
                <a:off x="736600" y="6034088"/>
                <a:ext cx="76200" cy="76200"/>
              </a:xfrm>
              <a:prstGeom prst="flowChartConnector">
                <a:avLst/>
              </a:prstGeom>
              <a:solidFill>
                <a:srgbClr val="FF0000"/>
              </a:solidFill>
              <a:ln w="2857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2" name="AutoShape 26"/>
              <p:cNvSpPr>
                <a:spLocks noChangeArrowheads="1"/>
              </p:cNvSpPr>
              <p:nvPr/>
            </p:nvSpPr>
            <p:spPr bwMode="auto">
              <a:xfrm flipV="1">
                <a:off x="50800" y="5726113"/>
                <a:ext cx="76200" cy="76200"/>
              </a:xfrm>
              <a:prstGeom prst="flowChartConnector">
                <a:avLst/>
              </a:prstGeom>
              <a:solidFill>
                <a:srgbClr val="FF0000"/>
              </a:solidFill>
              <a:ln w="2857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3" name="AutoShape 27"/>
              <p:cNvSpPr>
                <a:spLocks noChangeArrowheads="1"/>
              </p:cNvSpPr>
              <p:nvPr/>
            </p:nvSpPr>
            <p:spPr bwMode="auto">
              <a:xfrm flipV="1">
                <a:off x="50800" y="4891088"/>
                <a:ext cx="76200" cy="76200"/>
              </a:xfrm>
              <a:prstGeom prst="flowChartConnector">
                <a:avLst/>
              </a:prstGeom>
              <a:solidFill>
                <a:srgbClr val="FF0000"/>
              </a:solidFill>
              <a:ln w="2857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4" name="AutoShape 28"/>
              <p:cNvSpPr>
                <a:spLocks noChangeArrowheads="1"/>
              </p:cNvSpPr>
              <p:nvPr/>
            </p:nvSpPr>
            <p:spPr bwMode="auto">
              <a:xfrm flipV="1">
                <a:off x="1346200" y="4891088"/>
                <a:ext cx="76200" cy="76200"/>
              </a:xfrm>
              <a:prstGeom prst="flowChartConnector">
                <a:avLst/>
              </a:prstGeom>
              <a:solidFill>
                <a:srgbClr val="FF0000"/>
              </a:solidFill>
              <a:ln w="2857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5" name="AutoShape 29"/>
              <p:cNvSpPr>
                <a:spLocks noChangeArrowheads="1"/>
              </p:cNvSpPr>
              <p:nvPr/>
            </p:nvSpPr>
            <p:spPr bwMode="auto">
              <a:xfrm flipV="1">
                <a:off x="1422400" y="5713413"/>
                <a:ext cx="76200" cy="76200"/>
              </a:xfrm>
              <a:prstGeom prst="flowChartConnector">
                <a:avLst/>
              </a:prstGeom>
              <a:solidFill>
                <a:srgbClr val="FF0000"/>
              </a:solidFill>
              <a:ln w="2857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6" name="AutoShape 30"/>
              <p:cNvSpPr>
                <a:spLocks noChangeArrowheads="1"/>
              </p:cNvSpPr>
              <p:nvPr/>
            </p:nvSpPr>
            <p:spPr bwMode="auto">
              <a:xfrm flipV="1">
                <a:off x="749300" y="5345113"/>
                <a:ext cx="76200" cy="76200"/>
              </a:xfrm>
              <a:prstGeom prst="flowChartConnector">
                <a:avLst/>
              </a:prstGeom>
              <a:solidFill>
                <a:srgbClr val="FF0000"/>
              </a:solidFill>
              <a:ln w="2857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7" name="Text Box 34"/>
              <p:cNvSpPr txBox="1">
                <a:spLocks noChangeArrowheads="1"/>
              </p:cNvSpPr>
              <p:nvPr/>
            </p:nvSpPr>
            <p:spPr bwMode="auto">
              <a:xfrm>
                <a:off x="25400" y="6030913"/>
                <a:ext cx="1524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/>
                  <a:t>I-in-now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374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Leading </a:t>
            </a:r>
            <a:r>
              <a:rPr lang="en-US" dirty="0" smtClean="0"/>
              <a:t>through Listening</a:t>
            </a:r>
            <a:endParaRPr lang="en-US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42862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24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take a trip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6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502</Words>
  <Application>Microsoft Office PowerPoint</Application>
  <PresentationFormat>On-screen Show (4:3)</PresentationFormat>
  <Paragraphs>119</Paragraphs>
  <Slides>16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 Unicode MS</vt:lpstr>
      <vt:lpstr>ＭＳ Ｐゴシック</vt:lpstr>
      <vt:lpstr>Arial</vt:lpstr>
      <vt:lpstr>Calibri</vt:lpstr>
      <vt:lpstr>Calibri Light</vt:lpstr>
      <vt:lpstr>Gotham-Book</vt:lpstr>
      <vt:lpstr>Lucida Grande</vt:lpstr>
      <vt:lpstr>Tahoma</vt:lpstr>
      <vt:lpstr>Wingdings</vt:lpstr>
      <vt:lpstr>ヒラギノ角ゴ Pro W3</vt:lpstr>
      <vt:lpstr>ヒラギノ角ゴ Pro W6</vt:lpstr>
      <vt:lpstr>Office Theme</vt:lpstr>
      <vt:lpstr>1_Office Theme</vt:lpstr>
      <vt:lpstr>PowerPoint Presentation</vt:lpstr>
      <vt:lpstr>PowerPoint Presentation</vt:lpstr>
      <vt:lpstr>The Blind Spot of Leadership </vt:lpstr>
      <vt:lpstr>PowerPoint Presentation</vt:lpstr>
      <vt:lpstr>A musical exercise!</vt:lpstr>
      <vt:lpstr>Leading by Listening: The four levels of listening and dialogue</vt:lpstr>
      <vt:lpstr>PowerPoint Presentation</vt:lpstr>
      <vt:lpstr>Leading through Listening</vt:lpstr>
      <vt:lpstr>Let’s take a trip</vt:lpstr>
      <vt:lpstr>What if we were to do this trip 200 years ago?</vt:lpstr>
      <vt:lpstr>Technical Problems </vt:lpstr>
      <vt:lpstr>Adaptive Challenges</vt:lpstr>
      <vt:lpstr>Distinguishing Technical from Adaptive Challenges</vt:lpstr>
      <vt:lpstr>Why the distinction is important?</vt:lpstr>
      <vt:lpstr>Key Lessons </vt:lpstr>
      <vt:lpstr>PowerPoint Presentation</vt:lpstr>
    </vt:vector>
  </TitlesOfParts>
  <Company>The World Bank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Approach to Complex Problems</dc:title>
  <dc:creator>Ceren Ozer</dc:creator>
  <cp:lastModifiedBy>Ceren Ozer</cp:lastModifiedBy>
  <cp:revision>32</cp:revision>
  <cp:lastPrinted>2014-12-10T16:46:12Z</cp:lastPrinted>
  <dcterms:created xsi:type="dcterms:W3CDTF">2014-10-23T15:58:47Z</dcterms:created>
  <dcterms:modified xsi:type="dcterms:W3CDTF">2015-06-03T16:05:11Z</dcterms:modified>
</cp:coreProperties>
</file>