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78" r:id="rId2"/>
    <p:sldId id="379" r:id="rId3"/>
    <p:sldId id="380" r:id="rId4"/>
    <p:sldId id="368" r:id="rId5"/>
    <p:sldId id="386" r:id="rId6"/>
    <p:sldId id="290" r:id="rId7"/>
    <p:sldId id="354" r:id="rId8"/>
    <p:sldId id="355" r:id="rId9"/>
    <p:sldId id="353" r:id="rId10"/>
    <p:sldId id="387" r:id="rId11"/>
    <p:sldId id="391" r:id="rId12"/>
    <p:sldId id="389" r:id="rId13"/>
    <p:sldId id="347" r:id="rId14"/>
    <p:sldId id="388" r:id="rId15"/>
    <p:sldId id="383" r:id="rId16"/>
    <p:sldId id="356" r:id="rId17"/>
    <p:sldId id="384" r:id="rId18"/>
    <p:sldId id="390" r:id="rId19"/>
    <p:sldId id="382" r:id="rId20"/>
    <p:sldId id="377" r:id="rId21"/>
    <p:sldId id="385" r:id="rId22"/>
    <p:sldId id="265" r:id="rId23"/>
    <p:sldId id="285" r:id="rId24"/>
    <p:sldId id="286" r:id="rId25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EBD0D"/>
    <a:srgbClr val="174F61"/>
    <a:srgbClr val="74756C"/>
    <a:srgbClr val="E6EEC0"/>
    <a:srgbClr val="E6ECEE"/>
    <a:srgbClr val="7CA2B0"/>
    <a:srgbClr val="7B7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4746" autoAdjust="0"/>
  </p:normalViewPr>
  <p:slideViewPr>
    <p:cSldViewPr>
      <p:cViewPr>
        <p:scale>
          <a:sx n="75" d="100"/>
          <a:sy n="75" d="100"/>
        </p:scale>
        <p:origin x="-205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TKI</a:t>
            </a:r>
            <a:r>
              <a:rPr lang="en-US" baseline="0"/>
              <a:t> SUMMARY  -- WBI 2015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Sheet1!$H$9</c:f>
              <c:strCache>
                <c:ptCount val="1"/>
                <c:pt idx="0">
                  <c:v>High</c:v>
                </c:pt>
              </c:strCache>
            </c:strRef>
          </c:tx>
          <c:invertIfNegative val="0"/>
          <c:cat>
            <c:strRef>
              <c:f>Sheet1!$I$8:$M$8</c:f>
              <c:strCache>
                <c:ptCount val="5"/>
                <c:pt idx="0">
                  <c:v>Competing</c:v>
                </c:pt>
                <c:pt idx="1">
                  <c:v>Collaborating</c:v>
                </c:pt>
                <c:pt idx="2">
                  <c:v>Compromising</c:v>
                </c:pt>
                <c:pt idx="3">
                  <c:v>Avoiding</c:v>
                </c:pt>
                <c:pt idx="4">
                  <c:v>Accommodating</c:v>
                </c:pt>
              </c:strCache>
            </c:strRef>
          </c:cat>
          <c:val>
            <c:numRef>
              <c:f>Sheet1!$I$9:$M$9</c:f>
              <c:numCache>
                <c:formatCode>General</c:formatCode>
                <c:ptCount val="5"/>
                <c:pt idx="0">
                  <c:v>7.0</c:v>
                </c:pt>
                <c:pt idx="1">
                  <c:v>4.0</c:v>
                </c:pt>
                <c:pt idx="2">
                  <c:v>7.0</c:v>
                </c:pt>
                <c:pt idx="3">
                  <c:v>6.0</c:v>
                </c:pt>
                <c:pt idx="4">
                  <c:v>11.0</c:v>
                </c:pt>
              </c:numCache>
            </c:numRef>
          </c:val>
        </c:ser>
        <c:ser>
          <c:idx val="1"/>
          <c:order val="1"/>
          <c:tx>
            <c:strRef>
              <c:f>Sheet1!$H$10</c:f>
              <c:strCache>
                <c:ptCount val="1"/>
                <c:pt idx="0">
                  <c:v>Middle</c:v>
                </c:pt>
              </c:strCache>
            </c:strRef>
          </c:tx>
          <c:invertIfNegative val="0"/>
          <c:cat>
            <c:strRef>
              <c:f>Sheet1!$I$8:$M$8</c:f>
              <c:strCache>
                <c:ptCount val="5"/>
                <c:pt idx="0">
                  <c:v>Competing</c:v>
                </c:pt>
                <c:pt idx="1">
                  <c:v>Collaborating</c:v>
                </c:pt>
                <c:pt idx="2">
                  <c:v>Compromising</c:v>
                </c:pt>
                <c:pt idx="3">
                  <c:v>Avoiding</c:v>
                </c:pt>
                <c:pt idx="4">
                  <c:v>Accommodating</c:v>
                </c:pt>
              </c:strCache>
            </c:strRef>
          </c:cat>
          <c:val>
            <c:numRef>
              <c:f>Sheet1!$I$10:$M$10</c:f>
              <c:numCache>
                <c:formatCode>General</c:formatCode>
                <c:ptCount val="5"/>
                <c:pt idx="0">
                  <c:v>11.0</c:v>
                </c:pt>
                <c:pt idx="1">
                  <c:v>13.0</c:v>
                </c:pt>
                <c:pt idx="2">
                  <c:v>16.0</c:v>
                </c:pt>
                <c:pt idx="3">
                  <c:v>12.0</c:v>
                </c:pt>
                <c:pt idx="4">
                  <c:v>11.0</c:v>
                </c:pt>
              </c:numCache>
            </c:numRef>
          </c:val>
        </c:ser>
        <c:ser>
          <c:idx val="2"/>
          <c:order val="2"/>
          <c:tx>
            <c:strRef>
              <c:f>Sheet1!$H$11</c:f>
              <c:strCache>
                <c:ptCount val="1"/>
                <c:pt idx="0">
                  <c:v>Low</c:v>
                </c:pt>
              </c:strCache>
            </c:strRef>
          </c:tx>
          <c:invertIfNegative val="0"/>
          <c:cat>
            <c:strRef>
              <c:f>Sheet1!$I$8:$M$8</c:f>
              <c:strCache>
                <c:ptCount val="5"/>
                <c:pt idx="0">
                  <c:v>Competing</c:v>
                </c:pt>
                <c:pt idx="1">
                  <c:v>Collaborating</c:v>
                </c:pt>
                <c:pt idx="2">
                  <c:v>Compromising</c:v>
                </c:pt>
                <c:pt idx="3">
                  <c:v>Avoiding</c:v>
                </c:pt>
                <c:pt idx="4">
                  <c:v>Accommodating</c:v>
                </c:pt>
              </c:strCache>
            </c:strRef>
          </c:cat>
          <c:val>
            <c:numRef>
              <c:f>Sheet1!$I$11:$M$11</c:f>
              <c:numCache>
                <c:formatCode>General</c:formatCode>
                <c:ptCount val="5"/>
                <c:pt idx="0">
                  <c:v>7.0</c:v>
                </c:pt>
                <c:pt idx="1">
                  <c:v>8.0</c:v>
                </c:pt>
                <c:pt idx="2">
                  <c:v>2.0</c:v>
                </c:pt>
                <c:pt idx="3">
                  <c:v>7.0</c:v>
                </c:pt>
                <c:pt idx="4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1236968"/>
        <c:axId val="1841224184"/>
      </c:barChart>
      <c:catAx>
        <c:axId val="18412369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841224184"/>
        <c:crosses val="autoZero"/>
        <c:auto val="1"/>
        <c:lblAlgn val="ctr"/>
        <c:lblOffset val="100"/>
        <c:noMultiLvlLbl val="0"/>
      </c:catAx>
      <c:valAx>
        <c:axId val="18412241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PARTICIPANTS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8412369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64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82119" cy="464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0DF3C1C-DEE5-48FC-AA2C-9A2E9F72BE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650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DF3C1C-DEE5-48FC-AA2C-9A2E9F72BEF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25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25F4D5A-0B9B-4FE6-B722-141301CA6804}" type="slidenum">
              <a:rPr lang="en-US" sz="1200"/>
              <a:pPr algn="r" eaLnBrk="1" hangingPunct="1"/>
              <a:t>23</a:t>
            </a:fld>
            <a:endParaRPr lang="en-US" sz="1200" dirty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37FB0-7008-4435-9506-E526D4DEC04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9782-BB2A-4652-95B9-D12164A8DA6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9782-BB2A-4652-95B9-D12164A8DA6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95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B9782-BB2A-4652-95B9-D12164A8DA6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DF3C1C-DEE5-48FC-AA2C-9A2E9F72BEF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96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DF3C1C-DEE5-48FC-AA2C-9A2E9F72BEF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98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DF3C1C-DEE5-48FC-AA2C-9A2E9F72BEF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83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8613A7-B5EB-4EE7-BFF0-265884C2BD5B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Summing up, then, creative managers use their assertiveness to set up creative problem solving on important issues.  Show </a:t>
            </a:r>
            <a:r>
              <a:rPr lang="en-US" u="sng" dirty="0"/>
              <a:t>slide</a:t>
            </a:r>
            <a:r>
              <a:rPr lang="en-US" dirty="0"/>
              <a:t>:  “Summary.  Creative managers try to manage conflict by:  collaborative problem solving on important issues; not imposing their positions unless necessary; using firm flexibility to set up problem-solving when resistance occurs.”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DB7F5E7-D315-4703-B822-00C1C589B4AB}" type="slidenum">
              <a:rPr lang="en-US" sz="1200"/>
              <a:pPr algn="r" eaLnBrk="1" hangingPunct="1"/>
              <a:t>22</a:t>
            </a:fld>
            <a:endParaRPr lang="en-US" sz="1200" dirty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title_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9150350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gray">
          <a:xfrm>
            <a:off x="225425" y="1905000"/>
            <a:ext cx="8702675" cy="3505200"/>
          </a:xfrm>
          <a:prstGeom prst="rect">
            <a:avLst/>
          </a:prstGeom>
          <a:solidFill>
            <a:srgbClr val="5C839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2788"/>
            <a:ext cx="7772400" cy="1462087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3213"/>
            <a:ext cx="6400800" cy="1298575"/>
          </a:xfrm>
        </p:spPr>
        <p:txBody>
          <a:bodyPr/>
          <a:lstStyle>
            <a:lvl1pPr marL="0" indent="0" algn="ctr">
              <a:buFont typeface="Wingdings" pitchFamily="1" charset="2"/>
              <a:buNone/>
              <a:defRPr sz="2800">
                <a:solidFill>
                  <a:srgbClr val="E6EEC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617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119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2011, CPP, Inc. All rights reserved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53F13-A0FD-4D47-80A5-5103B8CE94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83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2438" y="201613"/>
            <a:ext cx="2114550" cy="5924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1613"/>
            <a:ext cx="6192838" cy="5924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119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2011, CPP, Inc. All rights reserved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3853B-51C5-4F94-A0C2-2F5CCBF849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93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611938"/>
            <a:ext cx="2895600" cy="2460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222EB7-F1E4-4ADC-8E88-892E360ADC1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119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2011, CPP, Inc. All rights reserved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34BF2-0A7D-4258-956B-6D71B3D7CD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7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119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2011, CPP, Inc. All rights reserved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3095B-2E44-4DF1-B24F-D0F92D386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6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52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1544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5CED7-BBA7-454E-BCA6-6444B0C361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00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1A137-A131-424E-A56E-08B7A44D7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87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119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2011, CPP, Inc. All rights reserved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A148B-5A1D-4704-8B46-AE7133B144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62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03A8E-0071-4BB4-A589-F19734BFE4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70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119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2011, CPP, Inc. All rights reserved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C7930-5622-4F8B-AAA1-8FCC1F5781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2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11938"/>
            <a:ext cx="2895600" cy="2460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2011, CPP, Inc. All rights reserved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7ADD1-9EBB-4690-91D5-27F5F2AA38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5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text_slide_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9150350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316038" y="201613"/>
            <a:ext cx="7588250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45978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229600" y="6611938"/>
            <a:ext cx="914400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  <a:cs typeface="+mn-cs"/>
              </a:defRPr>
            </a:lvl1pPr>
          </a:lstStyle>
          <a:p>
            <a:pPr>
              <a:defRPr/>
            </a:pPr>
            <a:fld id="{DF855F4A-39AA-47A4-BDEA-7D5D4AA18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7A5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B7A51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B7A5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B7A51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B7A5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B7A51"/>
        </a:buClr>
        <a:buFont typeface="Wingdings" pitchFamily="1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B7A51"/>
        </a:buClr>
        <a:buFont typeface="Wingdings" pitchFamily="1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B7A51"/>
        </a:buClr>
        <a:buFont typeface="Wingdings" pitchFamily="1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B7A51"/>
        </a:buClr>
        <a:buFont typeface="Wingdings" pitchFamily="1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04800" y="1883640"/>
            <a:ext cx="8076480" cy="22311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r>
              <a:rPr lang="en-US" sz="4900" b="1" dirty="0" smtClean="0">
                <a:solidFill>
                  <a:srgbClr val="000000"/>
                </a:solidFill>
                <a:latin typeface="Calibri"/>
              </a:rPr>
              <a:t>Managing Conflict Effectively</a:t>
            </a:r>
          </a:p>
          <a:p>
            <a:endParaRPr lang="en-US" sz="4900" b="1" dirty="0" smtClean="0">
              <a:solidFill>
                <a:srgbClr val="000000"/>
              </a:solidFill>
              <a:latin typeface="Calibri"/>
            </a:endParaRPr>
          </a:p>
          <a:p>
            <a:endParaRPr lang="en-US" sz="4900" b="1" dirty="0" smtClean="0">
              <a:solidFill>
                <a:srgbClr val="000000"/>
              </a:solidFill>
              <a:latin typeface="Calibri"/>
            </a:endParaRPr>
          </a:p>
          <a:p>
            <a:endParaRPr dirty="0"/>
          </a:p>
          <a:p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87" name="CustomShape 2"/>
          <p:cNvSpPr/>
          <p:nvPr/>
        </p:nvSpPr>
        <p:spPr>
          <a:xfrm>
            <a:off x="228600" y="4038600"/>
            <a:ext cx="4571280" cy="31068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70C0"/>
                </a:solidFill>
                <a:latin typeface="Calibri"/>
              </a:rPr>
              <a:t>Gail Fann Thomas, Assoc Professor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70C0"/>
                </a:solidFill>
                <a:latin typeface="Calibri"/>
              </a:rPr>
              <a:t>Graduate School of Business &amp; Public Policy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70C0"/>
                </a:solidFill>
                <a:latin typeface="Calibri"/>
              </a:rPr>
              <a:t>Program Manager, Strategic Communication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70C0"/>
                </a:solidFill>
                <a:latin typeface="Calibri"/>
              </a:rPr>
              <a:t>Center for Executive Education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70C0"/>
                </a:solidFill>
                <a:latin typeface="Calibri"/>
              </a:rPr>
              <a:t>Naval Postgraduate School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70C0"/>
                </a:solidFill>
                <a:latin typeface="Calibri"/>
              </a:rPr>
              <a:t>Monterey, CA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70C0"/>
                </a:solidFill>
                <a:latin typeface="Calibri"/>
              </a:rPr>
              <a:t>gthomas@nps.edu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4038600"/>
            <a:ext cx="40927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dirty="0" smtClean="0">
                <a:solidFill>
                  <a:srgbClr val="0070C0"/>
                </a:solidFill>
                <a:latin typeface="Calibri"/>
              </a:rPr>
              <a:t>Allison Noyes Soeller, PhD</a:t>
            </a:r>
            <a:endParaRPr lang="en-US" dirty="0" smtClean="0"/>
          </a:p>
          <a:p>
            <a:pPr algn="r">
              <a:lnSpc>
                <a:spcPct val="100000"/>
              </a:lnSpc>
            </a:pPr>
            <a:r>
              <a:rPr lang="en-US" dirty="0" smtClean="0">
                <a:solidFill>
                  <a:srgbClr val="0070C0"/>
                </a:solidFill>
                <a:latin typeface="Calibri"/>
              </a:rPr>
              <a:t>Annenberg School of Communication</a:t>
            </a:r>
          </a:p>
          <a:p>
            <a:pPr algn="r"/>
            <a:r>
              <a:rPr lang="en-US" dirty="0" smtClean="0">
                <a:solidFill>
                  <a:srgbClr val="0070C0"/>
                </a:solidFill>
                <a:latin typeface="Calibri"/>
              </a:rPr>
              <a:t>Children’s Hospital Los Angeles</a:t>
            </a:r>
          </a:p>
          <a:p>
            <a:pPr algn="r">
              <a:lnSpc>
                <a:spcPct val="100000"/>
              </a:lnSpc>
            </a:pPr>
            <a:r>
              <a:rPr lang="en-US" dirty="0" smtClean="0">
                <a:solidFill>
                  <a:srgbClr val="0070C0"/>
                </a:solidFill>
                <a:latin typeface="Calibri"/>
              </a:rPr>
              <a:t>University of Southern California</a:t>
            </a:r>
          </a:p>
          <a:p>
            <a:pPr algn="r">
              <a:lnSpc>
                <a:spcPct val="100000"/>
              </a:lnSpc>
            </a:pPr>
            <a:r>
              <a:rPr lang="en-US" dirty="0" smtClean="0">
                <a:solidFill>
                  <a:srgbClr val="0070C0"/>
                </a:solidFill>
                <a:latin typeface="Calibri"/>
              </a:rPr>
              <a:t>Los Angeles, CA</a:t>
            </a:r>
          </a:p>
          <a:p>
            <a:pPr algn="r">
              <a:lnSpc>
                <a:spcPct val="100000"/>
              </a:lnSpc>
            </a:pPr>
            <a:r>
              <a:rPr lang="en-US" dirty="0" err="1" smtClean="0">
                <a:solidFill>
                  <a:srgbClr val="0070C0"/>
                </a:solidFill>
                <a:latin typeface="Calibri"/>
              </a:rPr>
              <a:t>anoyes@usc.edu</a:t>
            </a:r>
            <a:endParaRPr lang="en-US" dirty="0" smtClean="0">
              <a:solidFill>
                <a:srgbClr val="0070C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934BF2-0A7D-4258-956B-6D71B3D7CD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79065" y="381000"/>
            <a:ext cx="48075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Your TKI Conflict-Handling Modes</a:t>
            </a:r>
          </a:p>
          <a:p>
            <a:pPr algn="ctr"/>
            <a:r>
              <a:rPr lang="en-US" sz="2400" dirty="0" smtClean="0"/>
              <a:t>N=25</a:t>
            </a:r>
            <a:endParaRPr lang="en-US" sz="24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4259735"/>
              </p:ext>
            </p:extLst>
          </p:nvPr>
        </p:nvGraphicFramePr>
        <p:xfrm>
          <a:off x="533400" y="1676400"/>
          <a:ext cx="8305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492598"/>
              </p:ext>
            </p:extLst>
          </p:nvPr>
        </p:nvGraphicFramePr>
        <p:xfrm>
          <a:off x="381000" y="2362200"/>
          <a:ext cx="8458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947"/>
                <a:gridCol w="2114947"/>
                <a:gridCol w="2114947"/>
                <a:gridCol w="211335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WBI 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</a:t>
                      </a:r>
                      <a:r>
                        <a:rPr lang="en-US" baseline="0" dirty="0" smtClean="0"/>
                        <a:t> GROUP**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EXECS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Collaborating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Compromising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Avoiding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Accommodating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934BF2-0A7D-4258-956B-6D71B3D7CD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40127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**Comparison data from Conflict Styles of Men and Women at Six Organization Levels, Kenneth W. Thomas, Gail </a:t>
            </a:r>
            <a:r>
              <a:rPr lang="en-US" dirty="0" err="1" smtClean="0"/>
              <a:t>Fann</a:t>
            </a:r>
            <a:r>
              <a:rPr lang="en-US" dirty="0" smtClean="0"/>
              <a:t> Thomas, Nancy </a:t>
            </a:r>
            <a:r>
              <a:rPr lang="en-US" dirty="0" err="1" smtClean="0"/>
              <a:t>Schaubhut</a:t>
            </a:r>
            <a:r>
              <a:rPr lang="en-US" dirty="0" smtClean="0"/>
              <a:t>, International Journal of Conflict Management, 2008. (n=2400)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57632" y="152399"/>
            <a:ext cx="57671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TKI COMPARISON DATA</a:t>
            </a:r>
          </a:p>
          <a:p>
            <a:pPr algn="ctr"/>
            <a:r>
              <a:rPr lang="en-US" sz="2400" b="1" dirty="0" smtClean="0"/>
              <a:t>Average Mean Scores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572000"/>
            <a:ext cx="2858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N=25 Institute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17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45185"/>
              </p:ext>
            </p:extLst>
          </p:nvPr>
        </p:nvGraphicFramePr>
        <p:xfrm>
          <a:off x="457200" y="1600200"/>
          <a:ext cx="8459790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965"/>
                <a:gridCol w="1409965"/>
                <a:gridCol w="1409965"/>
                <a:gridCol w="1409965"/>
                <a:gridCol w="1409965"/>
                <a:gridCol w="1409965"/>
              </a:tblGrid>
              <a:tr h="2057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Competing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Collaborating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Compromising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Avoiding</a:t>
                      </a:r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Accommodating</a:t>
                      </a:r>
                      <a:endParaRPr lang="en-US" dirty="0"/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934BF2-0A7D-4258-956B-6D71B3D7CD5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7867" y="57912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IDENTIFY ADVANTAGES AND DISADVANTAGES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 OF EACH PROFILE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941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1316038" y="201613"/>
            <a:ext cx="7588250" cy="941387"/>
          </a:xfrm>
        </p:spPr>
        <p:txBody>
          <a:bodyPr/>
          <a:lstStyle/>
          <a:p>
            <a:r>
              <a:rPr lang="en-US" sz="2800" dirty="0" smtClean="0"/>
              <a:t>Behavioral Skills for Each Conflict Mode</a:t>
            </a:r>
            <a:br>
              <a:rPr lang="en-US" sz="2800" dirty="0" smtClean="0"/>
            </a:br>
            <a:r>
              <a:rPr lang="en-US" sz="1800" dirty="0" smtClean="0"/>
              <a:t>(Partial List)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35738"/>
            <a:ext cx="2895600" cy="246062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© 2011, CPP, Inc. All rights reserved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8F5608-CB95-493F-A3D5-62559738C15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8153400" cy="527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ORGANIZATIONAL CULTURE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would you characterize the conflict handling culture </a:t>
            </a:r>
            <a:r>
              <a:rPr lang="en-US" dirty="0" smtClean="0"/>
              <a:t>in your organization (e.g.</a:t>
            </a:r>
            <a:r>
              <a:rPr lang="en-US" dirty="0" smtClean="0"/>
              <a:t>  </a:t>
            </a:r>
            <a:r>
              <a:rPr lang="en-US" dirty="0" smtClean="0"/>
              <a:t>World </a:t>
            </a:r>
            <a:r>
              <a:rPr lang="en-US" dirty="0" smtClean="0"/>
              <a:t>Bank)?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934BF2-0A7D-4258-956B-6D71B3D7CD5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2050" name="Picture 2" descr="http://www.kmu.gov.ua/img/publishing/?announceId=247910531&amp;imageNumber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966633"/>
            <a:ext cx="4000500" cy="247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873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Separate the person from the problem</a:t>
            </a:r>
          </a:p>
          <a:p>
            <a:endParaRPr lang="en-US" sz="2800" dirty="0" smtClean="0"/>
          </a:p>
          <a:p>
            <a:r>
              <a:rPr lang="en-US" sz="2800" dirty="0" smtClean="0"/>
              <a:t>Focus on interests, not positions</a:t>
            </a:r>
          </a:p>
          <a:p>
            <a:endParaRPr lang="en-US" sz="2800" dirty="0" smtClean="0"/>
          </a:p>
          <a:p>
            <a:r>
              <a:rPr lang="en-US" sz="2800" dirty="0" smtClean="0"/>
              <a:t>Invent options for mutual gain</a:t>
            </a:r>
          </a:p>
          <a:p>
            <a:endParaRPr lang="en-US" sz="2800" dirty="0" smtClean="0"/>
          </a:p>
          <a:p>
            <a:r>
              <a:rPr lang="en-US" sz="2800" dirty="0" smtClean="0"/>
              <a:t>Insist on using objective criteria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934BF2-0A7D-4258-956B-6D71B3D7CD5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Principled Negotiation:  4 things to remember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764479" y="6324600"/>
            <a:ext cx="19223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Source:  Fisher &amp; Ury, 1991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48573"/>
            <a:ext cx="861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1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>
          <a:xfrm>
            <a:off x="1316038" y="201613"/>
            <a:ext cx="7588250" cy="941387"/>
          </a:xfrm>
        </p:spPr>
        <p:txBody>
          <a:bodyPr/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Collaboration Requires Knowing the Difference between Concerns and Positions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592480" cy="1371600"/>
          </a:xfrm>
        </p:spPr>
        <p:txBody>
          <a:bodyPr/>
          <a:lstStyle/>
          <a:p>
            <a:pPr>
              <a:buClr>
                <a:schemeClr val="bg1"/>
              </a:buClr>
              <a:defRPr/>
            </a:pPr>
            <a:r>
              <a:rPr lang="en-US" b="1" dirty="0">
                <a:solidFill>
                  <a:schemeClr val="accent3"/>
                </a:solidFill>
              </a:rPr>
              <a:t>Concern:  What you care about in a </a:t>
            </a:r>
            <a:r>
              <a:rPr lang="en-US" b="1" dirty="0" smtClean="0">
                <a:solidFill>
                  <a:schemeClr val="accent3"/>
                </a:solidFill>
              </a:rPr>
              <a:t>conflict</a:t>
            </a:r>
            <a:r>
              <a:rPr lang="en-US" b="1" dirty="0">
                <a:solidFill>
                  <a:schemeClr val="accent3"/>
                </a:solidFill>
              </a:rPr>
              <a:t>; the thing that’s threatened </a:t>
            </a:r>
            <a:r>
              <a:rPr lang="en-US" b="1" dirty="0" smtClean="0">
                <a:solidFill>
                  <a:schemeClr val="accent3"/>
                </a:solidFill>
              </a:rPr>
              <a:t>that </a:t>
            </a:r>
            <a:r>
              <a:rPr lang="en-US" b="1" dirty="0">
                <a:solidFill>
                  <a:schemeClr val="accent3"/>
                </a:solidFill>
              </a:rPr>
              <a:t>you would like to protect</a:t>
            </a:r>
            <a:r>
              <a:rPr lang="en-US" b="1" dirty="0" smtClean="0">
                <a:solidFill>
                  <a:schemeClr val="accent3"/>
                </a:solidFill>
              </a:rPr>
              <a:t>.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A4806A-0A21-4E4A-B3C8-4F60370216D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3429000"/>
            <a:ext cx="85459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None/>
              <a:defRPr/>
            </a:pPr>
            <a:endParaRPr lang="en-US" sz="1400" dirty="0">
              <a:solidFill>
                <a:schemeClr val="bg1"/>
              </a:solidFill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</a:rPr>
              <a:t>Position:  The action you propose to settle the conflict</a:t>
            </a:r>
            <a:r>
              <a:rPr lang="en-US" sz="2400" b="1" dirty="0" smtClean="0">
                <a:solidFill>
                  <a:schemeClr val="bg1"/>
                </a:solidFill>
              </a:rPr>
              <a:t>;</a:t>
            </a:r>
          </a:p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what </a:t>
            </a:r>
            <a:r>
              <a:rPr lang="en-US" sz="2400" b="1" dirty="0">
                <a:solidFill>
                  <a:schemeClr val="bg1"/>
                </a:solidFill>
              </a:rPr>
              <a:t>you think should be done.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1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2628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My Interests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Their</a:t>
                      </a:r>
                      <a:r>
                        <a:rPr lang="en-US" baseline="0" dirty="0" smtClean="0"/>
                        <a:t> Interests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</a:t>
                      </a:r>
                      <a:r>
                        <a:rPr lang="en-US" baseline="0" dirty="0" smtClean="0"/>
                        <a:t> Criteria</a:t>
                      </a:r>
                      <a:endParaRPr lang="en-US" dirty="0"/>
                    </a:p>
                  </a:txBody>
                  <a:tcPr/>
                </a:tc>
              </a:tr>
              <a:tr h="2171700">
                <a:tc>
                  <a:txBody>
                    <a:bodyPr/>
                    <a:lstStyle/>
                    <a:p>
                      <a:r>
                        <a:rPr lang="en-US" dirty="0" smtClean="0"/>
                        <a:t>What do I really care about?  What are my underlying concerns?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What do I think </a:t>
                      </a:r>
                      <a:r>
                        <a:rPr lang="en-US" baseline="0" dirty="0" smtClean="0"/>
                        <a:t>they really care about?  What  might be their underlying concerns?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What are possible collaborative agreements we might make?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What</a:t>
                      </a:r>
                      <a:r>
                        <a:rPr lang="en-US" baseline="0" dirty="0" smtClean="0"/>
                        <a:t> external criteria might we use to demonstrate fairness?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934BF2-0A7D-4258-956B-6D71B3D7CD5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Principled Negotiation: Steps for Preparing a Meaningful Dialogue 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5029200"/>
            <a:ext cx="2743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BATNA</a:t>
            </a:r>
          </a:p>
          <a:p>
            <a:r>
              <a:rPr lang="en-US" sz="1400" dirty="0" smtClean="0"/>
              <a:t>What’s my Best Alternative to a Negotiated Agreement?  At what point should I walk away?</a:t>
            </a:r>
            <a:endParaRPr lang="en-US" sz="14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4191000"/>
            <a:ext cx="2514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72000" y="4191000"/>
            <a:ext cx="2209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91199" y="5080337"/>
            <a:ext cx="2743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Commitment</a:t>
            </a:r>
          </a:p>
          <a:p>
            <a:r>
              <a:rPr lang="en-US" sz="1400" dirty="0" smtClean="0"/>
              <a:t>What’s our commitment to each other?  What is our plan of action?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1" y="6400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 Getting Ready to Negotiate, Fisher and Ertel, 1995.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996660" y="426720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outcomes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406" y="1343669"/>
            <a:ext cx="8459788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Position</a:t>
            </a:r>
            <a:r>
              <a:rPr lang="en-US" dirty="0" smtClean="0"/>
              <a:t> = What I want                   </a:t>
            </a:r>
            <a:r>
              <a:rPr lang="en-US" b="1" i="1" dirty="0" smtClean="0"/>
              <a:t>Interest</a:t>
            </a:r>
            <a:r>
              <a:rPr lang="en-US" dirty="0" smtClean="0"/>
              <a:t> = Why I want it</a:t>
            </a:r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934BF2-0A7D-4258-956B-6D71B3D7CD5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4358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IDENTIFYING INTERESTS AND POSITIONS</a:t>
            </a:r>
            <a:endParaRPr lang="en-US" sz="28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984895"/>
              </p:ext>
            </p:extLst>
          </p:nvPr>
        </p:nvGraphicFramePr>
        <p:xfrm>
          <a:off x="533400" y="2209800"/>
          <a:ext cx="8382000" cy="335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9630"/>
                <a:gridCol w="2730970"/>
                <a:gridCol w="35814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Program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need an extension on project deadline.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</a:t>
                      </a:r>
                      <a:r>
                        <a:rPr lang="en-US" baseline="0" dirty="0" smtClean="0"/>
                        <a:t> ran into a glitch and I had already promised the lead analyst vacation time.  I want to uphold my promise to her.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PM’s Boss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r>
                        <a:rPr lang="en-US" baseline="0" dirty="0" smtClean="0"/>
                        <a:t> want the project done on time.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donors and my boss are expecting the project to be done on time. The organization’s/my reputation will be tarnished.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66800" y="5939135"/>
            <a:ext cx="7501467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What’s a collaborative solution to this problem?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137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3212" y="3048000"/>
            <a:ext cx="8459788" cy="3733800"/>
          </a:xfrm>
        </p:spPr>
        <p:txBody>
          <a:bodyPr/>
          <a:lstStyle/>
          <a:p>
            <a:r>
              <a:rPr lang="en-US" dirty="0" smtClean="0"/>
              <a:t>Describe a conflict that you observed or participated in that was resolved collaboratively.  (the pie was made bigger)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Think of a conflict that was not resolved well.  How might it have been more successful had you used these principles?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934BF2-0A7D-4258-956B-6D71B3D7CD5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Exercise: Collaborative Negotiations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32740" y="1608667"/>
            <a:ext cx="8330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CHOOSE A PARTNER AND SHARE A REAL CONFLICT SCENARIO THAT YOU HAVE EXPERIENCED.  (2 MINUTES EACH)</a:t>
            </a:r>
          </a:p>
          <a:p>
            <a:endParaRPr lang="en-US" b="1" dirty="0" smtClean="0"/>
          </a:p>
          <a:p>
            <a:r>
              <a:rPr lang="en-US" b="1" dirty="0" smtClean="0"/>
              <a:t>BE PREPARED TO SHARE YOUR INSIGHTS WITH THE CLASS.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the 5 conflict-handling behaviors and know when each is appropriate to use.</a:t>
            </a:r>
          </a:p>
          <a:p>
            <a:endParaRPr lang="en-US" dirty="0" smtClean="0"/>
          </a:p>
          <a:p>
            <a:r>
              <a:rPr lang="en-US" dirty="0" smtClean="0"/>
              <a:t>Identify your preferred conflict-handling mode and know the consequences of over- and underuse of each mode.</a:t>
            </a:r>
          </a:p>
          <a:p>
            <a:endParaRPr lang="en-US" dirty="0" smtClean="0"/>
          </a:p>
          <a:p>
            <a:r>
              <a:rPr lang="en-US" dirty="0" smtClean="0"/>
              <a:t>Discuss the basics of principled negotiations.</a:t>
            </a:r>
          </a:p>
          <a:p>
            <a:endParaRPr lang="en-US" dirty="0" smtClean="0"/>
          </a:p>
          <a:p>
            <a:r>
              <a:rPr lang="en-US" dirty="0" smtClean="0"/>
              <a:t>From your work experience, provide examples of collaborative/integrative negotiation.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222EB7-F1E4-4ADC-8E88-892E360ADC1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2BFE50-6DDE-4A5B-887E-7C61DAB3B605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Summary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z="2800" i="1" dirty="0" smtClean="0"/>
              <a:t>Remember:</a:t>
            </a:r>
            <a:endParaRPr lang="en-US" sz="2800" i="1" dirty="0"/>
          </a:p>
          <a:p>
            <a:pPr marL="457200" indent="-457200">
              <a:buFont typeface="Wingdings" pitchFamily="2" charset="2"/>
              <a:buNone/>
            </a:pPr>
            <a:endParaRPr lang="en-US" sz="2800" dirty="0"/>
          </a:p>
          <a:p>
            <a:pPr marL="838200" lvl="1" indent="-381000">
              <a:buFont typeface="Verdana Ref" pitchFamily="34" charset="0"/>
              <a:buAutoNum type="arabicPeriod"/>
            </a:pPr>
            <a:r>
              <a:rPr lang="en-US" sz="2800" dirty="0"/>
              <a:t>Collaborate when you can on important issues</a:t>
            </a:r>
          </a:p>
          <a:p>
            <a:pPr marL="838200" lvl="1" indent="-381000">
              <a:buFont typeface="Verdana Ref" pitchFamily="34" charset="0"/>
              <a:buAutoNum type="arabicPeriod"/>
            </a:pPr>
            <a:r>
              <a:rPr lang="en-US" sz="2800" dirty="0"/>
              <a:t>Don’t push a position unless you </a:t>
            </a:r>
            <a:r>
              <a:rPr lang="en-US" sz="2800" dirty="0" smtClean="0"/>
              <a:t>must</a:t>
            </a:r>
            <a:endParaRPr lang="en-US" sz="2800" dirty="0"/>
          </a:p>
          <a:p>
            <a:pPr marL="838200" lvl="1" indent="-381000">
              <a:buFont typeface="Verdana Ref" pitchFamily="34" charset="0"/>
              <a:buAutoNum type="arabicPeriod"/>
            </a:pPr>
            <a:r>
              <a:rPr lang="en-US" sz="2800" dirty="0" smtClean="0"/>
              <a:t>Use dialogue, “squint with your ears”, check assumptions, &amp; know yourself</a:t>
            </a:r>
            <a:endParaRPr lang="en-US" sz="28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222EB7-F1E4-4ADC-8E88-892E360ADC1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 txBox="1">
            <a:spLocks noGrp="1"/>
          </p:cNvSpPr>
          <p:nvPr/>
        </p:nvSpPr>
        <p:spPr bwMode="gray">
          <a:xfrm>
            <a:off x="0" y="6611938"/>
            <a:ext cx="28956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800" dirty="0">
                <a:solidFill>
                  <a:schemeClr val="bg2"/>
                </a:solidFill>
              </a:rPr>
              <a:t>© 2011, CPP, Inc. All rights reserved</a:t>
            </a:r>
          </a:p>
        </p:txBody>
      </p:sp>
      <p:sp>
        <p:nvSpPr>
          <p:cNvPr id="22531" name="Slide Number Placeholder 4"/>
          <p:cNvSpPr txBox="1">
            <a:spLocks noGrp="1"/>
          </p:cNvSpPr>
          <p:nvPr/>
        </p:nvSpPr>
        <p:spPr bwMode="gray">
          <a:xfrm>
            <a:off x="8229600" y="6611938"/>
            <a:ext cx="9144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59F835CC-E1C6-40CC-AE83-0863904FC425}" type="slidenum">
              <a:rPr lang="en-US" sz="800">
                <a:solidFill>
                  <a:schemeClr val="bg2"/>
                </a:solidFill>
              </a:rPr>
              <a:pPr algn="r" eaLnBrk="1" hangingPunct="1"/>
              <a:t>22</a:t>
            </a:fld>
            <a:endParaRPr lang="en-US" sz="800" dirty="0">
              <a:solidFill>
                <a:schemeClr val="bg2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Motives Often Get Misread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096250" cy="4525963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buNone/>
              <a:defRPr/>
            </a:pPr>
            <a:r>
              <a:rPr lang="en-US" sz="1800" dirty="0"/>
              <a:t>Team members often stereotype other styles at their worst, framing them negatively in terms of their own values</a:t>
            </a:r>
            <a:r>
              <a:rPr lang="en-US" sz="1800" dirty="0" smtClean="0"/>
              <a:t>.</a:t>
            </a:r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endParaRPr lang="en-US" sz="1800" dirty="0"/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endParaRPr lang="en-US" sz="1800" dirty="0" smtClean="0"/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endParaRPr lang="en-US" sz="1800" dirty="0"/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703A8E-0071-4BB4-A589-F19734BFE42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826460" y="2514600"/>
            <a:ext cx="5182194" cy="3656502"/>
            <a:chOff x="1243" y="1409"/>
            <a:chExt cx="2783" cy="2587"/>
          </a:xfrm>
        </p:grpSpPr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1830" y="1761"/>
              <a:ext cx="2011" cy="1808"/>
              <a:chOff x="1830" y="1761"/>
              <a:chExt cx="2011" cy="1808"/>
            </a:xfrm>
          </p:grpSpPr>
          <p:grpSp>
            <p:nvGrpSpPr>
              <p:cNvPr id="14" name="Group 13"/>
              <p:cNvGrpSpPr>
                <a:grpSpLocks/>
              </p:cNvGrpSpPr>
              <p:nvPr/>
            </p:nvGrpSpPr>
            <p:grpSpPr bwMode="auto">
              <a:xfrm>
                <a:off x="1830" y="1761"/>
                <a:ext cx="2011" cy="576"/>
                <a:chOff x="1830" y="1761"/>
                <a:chExt cx="2011" cy="576"/>
              </a:xfrm>
            </p:grpSpPr>
            <p:sp>
              <p:nvSpPr>
                <p:cNvPr id="19" name="Rectangle 18"/>
                <p:cNvSpPr>
                  <a:spLocks noChangeArrowheads="1"/>
                </p:cNvSpPr>
                <p:nvPr/>
              </p:nvSpPr>
              <p:spPr bwMode="auto">
                <a:xfrm>
                  <a:off x="1830" y="1761"/>
                  <a:ext cx="979" cy="576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Ctr="1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200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20" name="Rectangle 19"/>
                <p:cNvSpPr>
                  <a:spLocks noChangeArrowheads="1"/>
                </p:cNvSpPr>
                <p:nvPr/>
              </p:nvSpPr>
              <p:spPr bwMode="auto">
                <a:xfrm>
                  <a:off x="2862" y="1761"/>
                  <a:ext cx="979" cy="576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200" dirty="0"/>
                    <a:t>COLLABORATOR</a:t>
                  </a:r>
                </a:p>
              </p:txBody>
            </p:sp>
          </p:grpSp>
          <p:grpSp>
            <p:nvGrpSpPr>
              <p:cNvPr id="15" name="Group 14"/>
              <p:cNvGrpSpPr>
                <a:grpSpLocks/>
              </p:cNvGrpSpPr>
              <p:nvPr/>
            </p:nvGrpSpPr>
            <p:grpSpPr bwMode="auto">
              <a:xfrm>
                <a:off x="1830" y="2993"/>
                <a:ext cx="2011" cy="576"/>
                <a:chOff x="1830" y="3113"/>
                <a:chExt cx="2011" cy="576"/>
              </a:xfrm>
            </p:grpSpPr>
            <p:sp>
              <p:nvSpPr>
                <p:cNvPr id="17" name="Rectangle 16"/>
                <p:cNvSpPr>
                  <a:spLocks noChangeArrowheads="1"/>
                </p:cNvSpPr>
                <p:nvPr/>
              </p:nvSpPr>
              <p:spPr bwMode="auto">
                <a:xfrm>
                  <a:off x="2862" y="3113"/>
                  <a:ext cx="979" cy="576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Ctr="1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200" dirty="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18" name="Rectangle 17"/>
                <p:cNvSpPr>
                  <a:spLocks noChangeArrowheads="1"/>
                </p:cNvSpPr>
                <p:nvPr/>
              </p:nvSpPr>
              <p:spPr bwMode="auto">
                <a:xfrm>
                  <a:off x="1830" y="3113"/>
                  <a:ext cx="979" cy="576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2000" b="1" kern="1200">
                      <a:solidFill>
                        <a:schemeClr val="tx1"/>
                      </a:solidFill>
                      <a:latin typeface="Arial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200" dirty="0"/>
                    <a:t>AVOIDER</a:t>
                  </a:r>
                </a:p>
              </p:txBody>
            </p:sp>
          </p:grpSp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2346" y="2377"/>
                <a:ext cx="979" cy="57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Ctr="1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000" b="1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000" b="1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000" b="1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000" b="1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200" dirty="0"/>
                  <a:t>COMPROMISER</a:t>
                </a:r>
              </a:p>
            </p:txBody>
          </p:sp>
        </p:grp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1243" y="1409"/>
              <a:ext cx="1678" cy="878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1800" dirty="0"/>
                <a:t>COMPETITOR</a:t>
              </a:r>
            </a:p>
            <a:p>
              <a:r>
                <a:rPr lang="en-US" sz="1200" dirty="0" smtClean="0"/>
                <a:t>May </a:t>
              </a:r>
              <a:r>
                <a:rPr lang="en-US" sz="1200" dirty="0"/>
                <a:t>see </a:t>
              </a:r>
              <a:r>
                <a:rPr lang="en-US" sz="1200" dirty="0" smtClean="0"/>
                <a:t>accommodator as:</a:t>
              </a:r>
              <a:endParaRPr lang="en-US" sz="1200" dirty="0"/>
            </a:p>
            <a:p>
              <a:pPr lvl="1">
                <a:buFontTx/>
                <a:buChar char="•"/>
              </a:pPr>
              <a:r>
                <a:rPr lang="en-US" sz="1200" dirty="0" smtClean="0"/>
                <a:t>Nicey-nice</a:t>
              </a:r>
              <a:endParaRPr lang="en-US" sz="1200" dirty="0"/>
            </a:p>
            <a:p>
              <a:pPr lvl="1">
                <a:buFontTx/>
                <a:buChar char="•"/>
              </a:pPr>
              <a:r>
                <a:rPr lang="en-US" sz="1200" dirty="0"/>
                <a:t>Losing </a:t>
              </a:r>
              <a:r>
                <a:rPr lang="en-US" sz="1200" dirty="0" smtClean="0"/>
                <a:t>out</a:t>
              </a:r>
              <a:endParaRPr lang="en-US" sz="1200" dirty="0"/>
            </a:p>
            <a:p>
              <a:pPr lvl="1">
                <a:buFontTx/>
                <a:buChar char="•"/>
              </a:pPr>
              <a:r>
                <a:rPr lang="en-US" sz="1200" dirty="0" smtClean="0"/>
                <a:t>Timid or weak</a:t>
              </a:r>
              <a:endParaRPr lang="en-US" sz="1200" dirty="0"/>
            </a:p>
          </p:txBody>
        </p: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2374" y="3047"/>
              <a:ext cx="1652" cy="949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/>
                <a:t>ACCOMMODATER</a:t>
              </a:r>
            </a:p>
            <a:p>
              <a:r>
                <a:rPr lang="en-US" sz="1200" dirty="0" smtClean="0"/>
                <a:t>May </a:t>
              </a:r>
              <a:r>
                <a:rPr lang="en-US" sz="1200" dirty="0"/>
                <a:t>see competitor </a:t>
              </a:r>
              <a:r>
                <a:rPr lang="en-US" sz="1200" dirty="0" smtClean="0"/>
                <a:t>as:</a:t>
              </a:r>
              <a:endParaRPr lang="en-US" sz="1200" dirty="0"/>
            </a:p>
            <a:p>
              <a:pPr lvl="1">
                <a:buFontTx/>
                <a:buChar char="•"/>
              </a:pPr>
              <a:r>
                <a:rPr lang="en-US" sz="1200" dirty="0"/>
                <a:t>Insensitive </a:t>
              </a:r>
            </a:p>
            <a:p>
              <a:pPr lvl="1">
                <a:buFontTx/>
                <a:buChar char="•"/>
              </a:pPr>
              <a:r>
                <a:rPr lang="en-US" sz="1200" dirty="0" smtClean="0"/>
                <a:t>Selfish</a:t>
              </a:r>
              <a:endParaRPr lang="en-US" sz="1200" dirty="0"/>
            </a:p>
            <a:p>
              <a:pPr lvl="1">
                <a:buFontTx/>
                <a:buChar char="•"/>
              </a:pPr>
              <a:r>
                <a:rPr lang="en-US" sz="1200" dirty="0" smtClean="0"/>
                <a:t>Bullying</a:t>
              </a:r>
              <a:endParaRPr lang="en-US" sz="1200" dirty="0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2072" y="2288"/>
              <a:ext cx="536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 txBox="1">
            <a:spLocks noGrp="1"/>
          </p:cNvSpPr>
          <p:nvPr/>
        </p:nvSpPr>
        <p:spPr bwMode="gray">
          <a:xfrm>
            <a:off x="0" y="6611938"/>
            <a:ext cx="28956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800" dirty="0">
                <a:solidFill>
                  <a:schemeClr val="bg2"/>
                </a:solidFill>
              </a:rPr>
              <a:t>© 2011, CPP, Inc. All rights reserved</a:t>
            </a:r>
          </a:p>
        </p:txBody>
      </p:sp>
      <p:sp>
        <p:nvSpPr>
          <p:cNvPr id="23555" name="Slide Number Placeholder 4"/>
          <p:cNvSpPr txBox="1">
            <a:spLocks noGrp="1"/>
          </p:cNvSpPr>
          <p:nvPr/>
        </p:nvSpPr>
        <p:spPr bwMode="gray">
          <a:xfrm>
            <a:off x="8229600" y="6611938"/>
            <a:ext cx="9144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66CD164C-2AC8-4BE1-AA2D-90F76B05E5EA}" type="slidenum">
              <a:rPr lang="en-US" sz="800">
                <a:solidFill>
                  <a:schemeClr val="bg2"/>
                </a:solidFill>
              </a:rPr>
              <a:pPr algn="r" eaLnBrk="1" hangingPunct="1"/>
              <a:t>23</a:t>
            </a:fld>
            <a:endParaRPr lang="en-US" sz="800" dirty="0">
              <a:solidFill>
                <a:schemeClr val="bg2"/>
              </a:solidFill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Positive Intentions of the Conflict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703A8E-0071-4BB4-A589-F19734BFE42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1704975" y="1600200"/>
            <a:ext cx="5727700" cy="4789488"/>
            <a:chOff x="934" y="1135"/>
            <a:chExt cx="3608" cy="3017"/>
          </a:xfrm>
        </p:grpSpPr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934" y="1135"/>
              <a:ext cx="3608" cy="1006"/>
              <a:chOff x="934" y="1135"/>
              <a:chExt cx="3608" cy="1006"/>
            </a:xfrm>
          </p:grpSpPr>
          <p:sp>
            <p:nvSpPr>
              <p:cNvPr id="15" name="Text Box 5"/>
              <p:cNvSpPr txBox="1">
                <a:spLocks noChangeAspect="1" noChangeArrowheads="1"/>
              </p:cNvSpPr>
              <p:nvPr/>
            </p:nvSpPr>
            <p:spPr bwMode="auto">
              <a:xfrm>
                <a:off x="934" y="1135"/>
                <a:ext cx="1802" cy="1006"/>
              </a:xfrm>
              <a:prstGeom prst="rect">
                <a:avLst/>
              </a:prstGeom>
              <a:noFill/>
              <a:ln w="9525" algn="ctr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Aft>
                    <a:spcPct val="50000"/>
                  </a:spcAft>
                </a:pPr>
                <a:r>
                  <a:rPr lang="en-US" sz="1400" b="1" dirty="0" smtClean="0"/>
                  <a:t>Competitor</a:t>
                </a:r>
                <a:endParaRPr lang="en-US" sz="1400" b="1" dirty="0"/>
              </a:p>
              <a:p>
                <a:r>
                  <a:rPr lang="en-US" sz="1200" b="1" dirty="0" smtClean="0"/>
                  <a:t>“Champion”</a:t>
                </a:r>
                <a:endParaRPr lang="en-US" sz="1200" b="1" dirty="0"/>
              </a:p>
              <a:p>
                <a:r>
                  <a:rPr lang="en-US" sz="1200" b="1" dirty="0"/>
                  <a:t>	</a:t>
                </a:r>
              </a:p>
              <a:p>
                <a:r>
                  <a:rPr lang="en-US" sz="1200" b="1" dirty="0" smtClean="0"/>
                  <a:t>Here’s a good thing to do!</a:t>
                </a:r>
                <a:endParaRPr lang="en-US" sz="1200" b="1" dirty="0"/>
              </a:p>
            </p:txBody>
          </p:sp>
          <p:sp>
            <p:nvSpPr>
              <p:cNvPr id="16" name="Text Box 6"/>
              <p:cNvSpPr txBox="1">
                <a:spLocks noChangeAspect="1" noChangeArrowheads="1"/>
              </p:cNvSpPr>
              <p:nvPr/>
            </p:nvSpPr>
            <p:spPr bwMode="auto">
              <a:xfrm>
                <a:off x="2740" y="1135"/>
                <a:ext cx="1802" cy="100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Aft>
                    <a:spcPct val="50000"/>
                  </a:spcAft>
                </a:pPr>
                <a:r>
                  <a:rPr lang="en-US" sz="1400" b="1" dirty="0" smtClean="0"/>
                  <a:t>Collaborator</a:t>
                </a:r>
              </a:p>
              <a:p>
                <a:pPr>
                  <a:spcAft>
                    <a:spcPct val="50000"/>
                  </a:spcAft>
                </a:pPr>
                <a:r>
                  <a:rPr lang="en-US" sz="1200" b="1" dirty="0" smtClean="0"/>
                  <a:t>“Problem Solver”</a:t>
                </a:r>
                <a:endParaRPr lang="en-US" sz="1200" b="1" dirty="0"/>
              </a:p>
              <a:p>
                <a:endParaRPr lang="en-US" sz="1200" b="1" dirty="0"/>
              </a:p>
              <a:p>
                <a:r>
                  <a:rPr lang="en-US" sz="1200" b="1" dirty="0" smtClean="0"/>
                  <a:t>Can we find a win/win solution?</a:t>
                </a:r>
                <a:endParaRPr lang="en-US" sz="1200" b="1" dirty="0"/>
              </a:p>
            </p:txBody>
          </p:sp>
        </p:grpSp>
        <p:sp>
          <p:nvSpPr>
            <p:cNvPr id="11" name="Text Box 7"/>
            <p:cNvSpPr txBox="1">
              <a:spLocks noChangeAspect="1" noChangeArrowheads="1"/>
            </p:cNvSpPr>
            <p:nvPr/>
          </p:nvSpPr>
          <p:spPr bwMode="auto">
            <a:xfrm>
              <a:off x="1837" y="2143"/>
              <a:ext cx="1802" cy="1006"/>
            </a:xfrm>
            <a:prstGeom prst="rect">
              <a:avLst/>
            </a:prstGeom>
            <a:noFill/>
            <a:ln w="9525" algn="ctr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Aft>
                  <a:spcPct val="50000"/>
                </a:spcAft>
              </a:pPr>
              <a:r>
                <a:rPr lang="en-US" sz="1400" b="1" dirty="0" smtClean="0"/>
                <a:t>Compromiser</a:t>
              </a:r>
              <a:endParaRPr lang="en-US" sz="1400" b="1" dirty="0"/>
            </a:p>
            <a:p>
              <a:pPr>
                <a:spcAft>
                  <a:spcPct val="50000"/>
                </a:spcAft>
              </a:pPr>
              <a:r>
                <a:rPr lang="en-US" sz="1200" b="1" dirty="0" smtClean="0"/>
                <a:t>“Pragmatist”</a:t>
              </a:r>
              <a:endParaRPr lang="en-US" sz="1200" b="1" dirty="0"/>
            </a:p>
            <a:p>
              <a:r>
                <a:rPr lang="en-US" sz="1200" b="1" dirty="0" smtClean="0"/>
                <a:t>Should we settle for a workable middle ground?</a:t>
              </a:r>
              <a:endParaRPr lang="en-US" sz="1200" b="1" dirty="0"/>
            </a:p>
            <a:p>
              <a:r>
                <a:rPr lang="en-US" sz="1200" b="1" dirty="0">
                  <a:solidFill>
                    <a:srgbClr val="0000CC"/>
                  </a:solidFill>
                </a:rPr>
                <a:t>	</a:t>
              </a:r>
            </a:p>
          </p:txBody>
        </p:sp>
        <p:grpSp>
          <p:nvGrpSpPr>
            <p:cNvPr id="12" name="Group 8"/>
            <p:cNvGrpSpPr>
              <a:grpSpLocks/>
            </p:cNvGrpSpPr>
            <p:nvPr/>
          </p:nvGrpSpPr>
          <p:grpSpPr bwMode="auto">
            <a:xfrm>
              <a:off x="934" y="3146"/>
              <a:ext cx="3608" cy="1006"/>
              <a:chOff x="934" y="3186"/>
              <a:chExt cx="3608" cy="1006"/>
            </a:xfrm>
          </p:grpSpPr>
          <p:sp>
            <p:nvSpPr>
              <p:cNvPr id="13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934" y="3186"/>
                <a:ext cx="1802" cy="100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Aft>
                    <a:spcPct val="50000"/>
                  </a:spcAft>
                </a:pPr>
                <a:r>
                  <a:rPr lang="en-US" sz="1400" b="1" dirty="0" smtClean="0"/>
                  <a:t>Avoider</a:t>
                </a:r>
                <a:endParaRPr lang="en-US" sz="1400" b="1" dirty="0"/>
              </a:p>
              <a:p>
                <a:pPr>
                  <a:spcAft>
                    <a:spcPct val="50000"/>
                  </a:spcAft>
                </a:pPr>
                <a:r>
                  <a:rPr lang="en-US" sz="1200" b="1" dirty="0" smtClean="0"/>
                  <a:t>“Time Keeper”</a:t>
                </a:r>
                <a:endParaRPr lang="en-US" sz="1200" b="1" dirty="0"/>
              </a:p>
              <a:p>
                <a:r>
                  <a:rPr lang="en-US" sz="1200" b="1" dirty="0" smtClean="0"/>
                  <a:t>Is this issue worth our time?</a:t>
                </a:r>
                <a:endParaRPr lang="en-US" sz="1200" b="1" dirty="0"/>
              </a:p>
            </p:txBody>
          </p:sp>
          <p:sp>
            <p:nvSpPr>
              <p:cNvPr id="14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2740" y="3186"/>
                <a:ext cx="1802" cy="100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Aft>
                    <a:spcPct val="50000"/>
                  </a:spcAft>
                </a:pPr>
                <a:r>
                  <a:rPr lang="en-US" sz="1400" b="1" dirty="0" smtClean="0"/>
                  <a:t>Accommodator</a:t>
                </a:r>
                <a:endParaRPr lang="en-US" sz="1400" b="1" dirty="0"/>
              </a:p>
              <a:p>
                <a:pPr>
                  <a:spcAft>
                    <a:spcPct val="50000"/>
                  </a:spcAft>
                </a:pPr>
                <a:r>
                  <a:rPr lang="en-US" sz="1200" b="1" dirty="0" smtClean="0"/>
                  <a:t>“Chaplain”</a:t>
                </a:r>
                <a:endParaRPr lang="en-US" sz="1200" b="1" dirty="0"/>
              </a:p>
              <a:p>
                <a:r>
                  <a:rPr lang="en-US" sz="1200" b="1" dirty="0" smtClean="0"/>
                  <a:t>Can we protect goodwill and others’ well-being?</a:t>
                </a:r>
                <a:endParaRPr lang="en-US" sz="1200" b="1" dirty="0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Style “Temptations” to Guard Against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(Partial List)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69A66C-E73C-4DA0-AE8C-4C6A66ADD301}" type="slidenum">
              <a:rPr lang="en-US" smtClean="0">
                <a:solidFill>
                  <a:srgbClr val="8A9386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8A9386"/>
              </a:solidFill>
            </a:endParaRPr>
          </a:p>
        </p:txBody>
      </p: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1708150" y="1371600"/>
            <a:ext cx="5734050" cy="4878388"/>
            <a:chOff x="930" y="1135"/>
            <a:chExt cx="3612" cy="3073"/>
          </a:xfrm>
        </p:grpSpPr>
        <p:grpSp>
          <p:nvGrpSpPr>
            <p:cNvPr id="9" name="Group 52"/>
            <p:cNvGrpSpPr>
              <a:grpSpLocks/>
            </p:cNvGrpSpPr>
            <p:nvPr/>
          </p:nvGrpSpPr>
          <p:grpSpPr bwMode="auto">
            <a:xfrm>
              <a:off x="930" y="1135"/>
              <a:ext cx="3612" cy="1008"/>
              <a:chOff x="930" y="1135"/>
              <a:chExt cx="3612" cy="1008"/>
            </a:xfrm>
          </p:grpSpPr>
          <p:sp>
            <p:nvSpPr>
              <p:cNvPr id="14" name="Text Box 5"/>
              <p:cNvSpPr txBox="1">
                <a:spLocks noChangeAspect="1" noChangeArrowheads="1"/>
              </p:cNvSpPr>
              <p:nvPr/>
            </p:nvSpPr>
            <p:spPr bwMode="auto">
              <a:xfrm>
                <a:off x="930" y="1135"/>
                <a:ext cx="1806" cy="100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Aft>
                    <a:spcPct val="50000"/>
                  </a:spcAft>
                </a:pPr>
                <a:r>
                  <a:rPr lang="en-US" sz="1400" b="1" dirty="0"/>
                  <a:t>Competitors</a:t>
                </a:r>
              </a:p>
              <a:p>
                <a:pPr>
                  <a:spcAft>
                    <a:spcPct val="50000"/>
                  </a:spcAft>
                </a:pPr>
                <a:r>
                  <a:rPr lang="en-US" sz="1200" b="1" dirty="0"/>
                  <a:t>Not listening</a:t>
                </a:r>
                <a:r>
                  <a:rPr lang="en-US" sz="1200" dirty="0"/>
                  <a:t>: interrupting, talking over, or ignoring others’ </a:t>
                </a:r>
                <a:r>
                  <a:rPr lang="en-US" sz="1200" dirty="0" smtClean="0"/>
                  <a:t>statements </a:t>
                </a:r>
                <a:endParaRPr lang="en-US" sz="1200" dirty="0"/>
              </a:p>
              <a:p>
                <a:pPr>
                  <a:spcAft>
                    <a:spcPct val="50000"/>
                  </a:spcAft>
                </a:pPr>
                <a:r>
                  <a:rPr lang="en-US" sz="1200" b="1" dirty="0"/>
                  <a:t>Attacking</a:t>
                </a:r>
                <a:r>
                  <a:rPr lang="en-US" sz="1200" dirty="0"/>
                  <a:t>: showing anger; making personal criticisms or threats</a:t>
                </a:r>
              </a:p>
            </p:txBody>
          </p:sp>
          <p:sp>
            <p:nvSpPr>
              <p:cNvPr id="15" name="Text Box 6"/>
              <p:cNvSpPr txBox="1">
                <a:spLocks noChangeAspect="1" noChangeArrowheads="1"/>
              </p:cNvSpPr>
              <p:nvPr/>
            </p:nvSpPr>
            <p:spPr bwMode="auto">
              <a:xfrm>
                <a:off x="2740" y="1135"/>
                <a:ext cx="1802" cy="1006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Aft>
                    <a:spcPct val="50000"/>
                  </a:spcAft>
                </a:pPr>
                <a:r>
                  <a:rPr lang="en-US" sz="1400" b="1" dirty="0"/>
                  <a:t>Collaborators</a:t>
                </a:r>
              </a:p>
              <a:p>
                <a:r>
                  <a:rPr lang="en-US" sz="1200" b="1" dirty="0"/>
                  <a:t>Overanalyzing</a:t>
                </a:r>
                <a:r>
                  <a:rPr lang="en-US" sz="1200" dirty="0"/>
                  <a:t>: problem solving when the answer is clear </a:t>
                </a:r>
                <a:r>
                  <a:rPr lang="en-US" sz="1200" dirty="0" smtClean="0"/>
                  <a:t>or </a:t>
                </a:r>
                <a:r>
                  <a:rPr lang="en-US" sz="1200" dirty="0"/>
                  <a:t>the issue is unimportant</a:t>
                </a:r>
              </a:p>
              <a:p>
                <a:r>
                  <a:rPr lang="en-US" sz="1200" b="1" dirty="0"/>
                  <a:t>Flailing</a:t>
                </a:r>
                <a:r>
                  <a:rPr lang="en-US" sz="1200" dirty="0"/>
                  <a:t>: continuing to problem solve when it’s not working</a:t>
                </a:r>
                <a:endParaRPr lang="en-US" sz="1200" b="1" dirty="0"/>
              </a:p>
            </p:txBody>
          </p:sp>
        </p:grpSp>
        <p:sp>
          <p:nvSpPr>
            <p:cNvPr id="10" name="Text Box 7"/>
            <p:cNvSpPr txBox="1">
              <a:spLocks noChangeAspect="1" noChangeArrowheads="1"/>
            </p:cNvSpPr>
            <p:nvPr/>
          </p:nvSpPr>
          <p:spPr bwMode="auto">
            <a:xfrm>
              <a:off x="1837" y="2143"/>
              <a:ext cx="1802" cy="1006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Aft>
                  <a:spcPct val="50000"/>
                </a:spcAft>
              </a:pPr>
              <a:r>
                <a:rPr lang="en-US" sz="1400" b="1" dirty="0"/>
                <a:t>Compromisers</a:t>
              </a:r>
            </a:p>
            <a:p>
              <a:pPr>
                <a:spcAft>
                  <a:spcPct val="50000"/>
                </a:spcAft>
              </a:pPr>
              <a:r>
                <a:rPr lang="en-US" sz="1200" b="1" dirty="0"/>
                <a:t>Posturing</a:t>
              </a:r>
              <a:r>
                <a:rPr lang="en-US" sz="1200" dirty="0"/>
                <a:t>: using misrepresentation or inflated demands to get a favorable settlement</a:t>
              </a:r>
            </a:p>
            <a:p>
              <a:pPr>
                <a:spcAft>
                  <a:spcPct val="50000"/>
                </a:spcAft>
              </a:pPr>
              <a:r>
                <a:rPr lang="en-US" sz="1200" b="1" dirty="0"/>
                <a:t>Settling short</a:t>
              </a:r>
              <a:r>
                <a:rPr lang="en-US" sz="1200" dirty="0"/>
                <a:t>: agreeing to a compromise that does not meet team needs</a:t>
              </a:r>
              <a:endParaRPr lang="en-US" sz="1200" b="1" dirty="0"/>
            </a:p>
            <a:p>
              <a:r>
                <a:rPr lang="en-US" sz="1200" b="1" dirty="0">
                  <a:solidFill>
                    <a:srgbClr val="0000CC"/>
                  </a:solidFill>
                </a:rPr>
                <a:t>	</a:t>
              </a:r>
            </a:p>
          </p:txBody>
        </p:sp>
        <p:grpSp>
          <p:nvGrpSpPr>
            <p:cNvPr id="11" name="Group 54"/>
            <p:cNvGrpSpPr>
              <a:grpSpLocks/>
            </p:cNvGrpSpPr>
            <p:nvPr/>
          </p:nvGrpSpPr>
          <p:grpSpPr bwMode="auto">
            <a:xfrm>
              <a:off x="934" y="3146"/>
              <a:ext cx="3608" cy="1062"/>
              <a:chOff x="934" y="3186"/>
              <a:chExt cx="3608" cy="1062"/>
            </a:xfrm>
          </p:grpSpPr>
          <p:sp>
            <p:nvSpPr>
              <p:cNvPr id="12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934" y="3191"/>
                <a:ext cx="1802" cy="1057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Aft>
                    <a:spcPct val="50000"/>
                  </a:spcAft>
                </a:pPr>
                <a:r>
                  <a:rPr lang="en-US" sz="1400" b="1" dirty="0"/>
                  <a:t>Avoiders</a:t>
                </a:r>
              </a:p>
              <a:p>
                <a:pPr>
                  <a:spcAft>
                    <a:spcPct val="50000"/>
                  </a:spcAft>
                </a:pPr>
                <a:r>
                  <a:rPr lang="en-US" sz="1200" b="1" dirty="0"/>
                  <a:t>Avoiding teammates</a:t>
                </a:r>
                <a:r>
                  <a:rPr lang="en-US" sz="1200" dirty="0"/>
                  <a:t>: avoiding individuals with whom you have issues; not returning e-mails, calls, etc.</a:t>
                </a:r>
              </a:p>
              <a:p>
                <a:pPr>
                  <a:spcAft>
                    <a:spcPct val="50000"/>
                  </a:spcAft>
                </a:pPr>
                <a:r>
                  <a:rPr lang="en-US" sz="1200" b="1" dirty="0"/>
                  <a:t>Withholding information</a:t>
                </a:r>
                <a:r>
                  <a:rPr lang="en-US" sz="1200" dirty="0"/>
                  <a:t>: not volunteering information on issues; providing vague answers</a:t>
                </a:r>
                <a:endParaRPr lang="en-US" sz="1200" b="1" dirty="0"/>
              </a:p>
            </p:txBody>
          </p:sp>
          <p:sp>
            <p:nvSpPr>
              <p:cNvPr id="13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2740" y="3186"/>
                <a:ext cx="1802" cy="1057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Aft>
                    <a:spcPct val="50000"/>
                  </a:spcAft>
                </a:pPr>
                <a:r>
                  <a:rPr lang="en-US" sz="1400" b="1" dirty="0" smtClean="0"/>
                  <a:t>Accommodators</a:t>
                </a:r>
                <a:endParaRPr lang="en-US" sz="1400" b="1" dirty="0"/>
              </a:p>
              <a:p>
                <a:pPr>
                  <a:spcAft>
                    <a:spcPct val="50000"/>
                  </a:spcAft>
                </a:pPr>
                <a:r>
                  <a:rPr lang="en-US" sz="1200" b="1" dirty="0"/>
                  <a:t>Allowing questionable decisions</a:t>
                </a:r>
                <a:r>
                  <a:rPr lang="en-US" sz="1200" dirty="0"/>
                  <a:t>: not challenging decisions you have doubts about; </a:t>
                </a:r>
                <a:r>
                  <a:rPr lang="en-US" sz="1200" dirty="0" smtClean="0"/>
                  <a:t>not “rocking </a:t>
                </a:r>
                <a:r>
                  <a:rPr lang="en-US" sz="1200" dirty="0"/>
                  <a:t>the boat”</a:t>
                </a:r>
              </a:p>
              <a:p>
                <a:pPr>
                  <a:spcAft>
                    <a:spcPct val="50000"/>
                  </a:spcAft>
                </a:pPr>
                <a:r>
                  <a:rPr lang="en-US" sz="1200" b="1" dirty="0"/>
                  <a:t>Bending rules</a:t>
                </a:r>
                <a:r>
                  <a:rPr lang="en-US" sz="1200" dirty="0"/>
                  <a:t>: allowing exceptions to rules or standards; overlooking violations or substandard </a:t>
                </a:r>
                <a:r>
                  <a:rPr lang="en-US" sz="1200" dirty="0" smtClean="0"/>
                  <a:t>performance</a:t>
                </a:r>
                <a:endParaRPr lang="en-US" sz="1200" b="1" dirty="0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9788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Conflict</a:t>
            </a:r>
            <a:r>
              <a:rPr lang="en-US" sz="2000" dirty="0" smtClean="0"/>
              <a:t>   A situation in which the concerns of two people appear to be incompatible.</a:t>
            </a:r>
          </a:p>
          <a:p>
            <a:pPr>
              <a:buNone/>
            </a:pPr>
            <a:endParaRPr lang="en-US" sz="2000" b="1" dirty="0" smtClean="0"/>
          </a:p>
          <a:p>
            <a:r>
              <a:rPr lang="en-US" sz="2000" b="1" dirty="0" smtClean="0"/>
              <a:t>Negotiations  </a:t>
            </a:r>
            <a:r>
              <a:rPr lang="en-US" sz="2000" dirty="0" smtClean="0"/>
              <a:t>A dialogue between two or more people or parties, intended to reach an understanding, resolve a point of difference, or to produce an agreement upon courses of action.</a:t>
            </a:r>
            <a:endParaRPr lang="en-US" sz="2000" b="1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Mediation  </a:t>
            </a:r>
            <a:r>
              <a:rPr lang="en-US" sz="2000" dirty="0" smtClean="0"/>
              <a:t>Using a third neutral party (mediator), parties talk and generate a mutually acceptable agreement. The mediator has no decision power.</a:t>
            </a:r>
            <a:endParaRPr lang="en-US" sz="2000" b="1" dirty="0" smtClean="0"/>
          </a:p>
          <a:p>
            <a:endParaRPr lang="en-US" sz="2000" dirty="0" smtClean="0"/>
          </a:p>
          <a:p>
            <a:r>
              <a:rPr lang="en-US" sz="2000" b="1" dirty="0" smtClean="0"/>
              <a:t>Arbitration  </a:t>
            </a:r>
            <a:r>
              <a:rPr lang="en-US" sz="2000" dirty="0" smtClean="0"/>
              <a:t>Similar to a legal hearing, where both parties present information regarding their positions and a third-party neutral arbitrator makes a decision to resolve the dispute. </a:t>
            </a:r>
            <a:endParaRPr lang="en-US" sz="2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222EB7-F1E4-4ADC-8E88-892E360ADC1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A4DB5-F000-4628-920F-403409E6F59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28838"/>
            <a:ext cx="9144000" cy="3028950"/>
          </a:xfrm>
          <a:noFill/>
          <a:ln/>
        </p:spPr>
        <p:txBody>
          <a:bodyPr/>
          <a:lstStyle/>
          <a:p>
            <a:r>
              <a:rPr lang="en-US" sz="3600" dirty="0" smtClean="0"/>
              <a:t>Conflict, managed well, can improve outcomes.</a:t>
            </a:r>
          </a:p>
          <a:p>
            <a:endParaRPr lang="en-US" sz="3600" dirty="0" smtClean="0"/>
          </a:p>
          <a:p>
            <a:r>
              <a:rPr lang="en-US" sz="3600" dirty="0" smtClean="0"/>
              <a:t>Creative conflict </a:t>
            </a:r>
            <a:r>
              <a:rPr lang="en-US" sz="3600" dirty="0"/>
              <a:t>m</a:t>
            </a:r>
            <a:r>
              <a:rPr lang="en-US" sz="3600" dirty="0" smtClean="0"/>
              <a:t>anagement </a:t>
            </a:r>
            <a:r>
              <a:rPr lang="en-US" sz="3600" dirty="0"/>
              <a:t>is about making better decisions.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01613"/>
            <a:ext cx="8839200" cy="941387"/>
          </a:xfrm>
        </p:spPr>
        <p:txBody>
          <a:bodyPr/>
          <a:lstStyle/>
          <a:p>
            <a:r>
              <a:rPr lang="en-US" dirty="0" smtClean="0"/>
              <a:t>Conflict handling is useful at different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Interpersonal</a:t>
            </a:r>
          </a:p>
          <a:p>
            <a:endParaRPr lang="en-US" sz="2800" dirty="0" smtClean="0"/>
          </a:p>
          <a:p>
            <a:r>
              <a:rPr lang="en-US" sz="2800" dirty="0" smtClean="0"/>
              <a:t>Groups/Teams</a:t>
            </a:r>
          </a:p>
          <a:p>
            <a:endParaRPr lang="en-US" sz="2800" dirty="0" smtClean="0"/>
          </a:p>
          <a:p>
            <a:r>
              <a:rPr lang="en-US" sz="2800" dirty="0" smtClean="0"/>
              <a:t>Organizational (culture)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222EB7-F1E4-4ADC-8E88-892E360ADC1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le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8534400" cy="869950"/>
          </a:xfrm>
        </p:spPr>
        <p:txBody>
          <a:bodyPr anchor="ctr"/>
          <a:lstStyle/>
          <a:p>
            <a:pPr algn="ctr"/>
            <a:r>
              <a:rPr lang="en-US" sz="2400" b="0" dirty="0" smtClean="0"/>
              <a:t>Model of Conflict-Handling Modes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200" y="1219200"/>
            <a:ext cx="5111750" cy="4146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505200" y="6248400"/>
            <a:ext cx="6248400" cy="609600"/>
          </a:xfrm>
        </p:spPr>
        <p:txBody>
          <a:bodyPr anchor="ctr"/>
          <a:lstStyle/>
          <a:p>
            <a:r>
              <a:rPr lang="en-US" sz="1200" dirty="0"/>
              <a:t>*Adapted from:  Kenneth W. Thomas, “Conflict and Conflict Management,” in the </a:t>
            </a:r>
            <a:r>
              <a:rPr lang="en-US" sz="1200" i="1" dirty="0"/>
              <a:t>Handbook of Industrial and Organizational Psychology</a:t>
            </a:r>
            <a:r>
              <a:rPr lang="en-US" sz="1200" dirty="0"/>
              <a:t>, 1976.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324600"/>
            <a:ext cx="2895600" cy="533400"/>
          </a:xfrm>
        </p:spPr>
        <p:txBody>
          <a:bodyPr/>
          <a:lstStyle/>
          <a:p>
            <a:pPr>
              <a:defRPr/>
            </a:pPr>
            <a:r>
              <a:rPr lang="en-US" sz="1400" dirty="0" smtClean="0"/>
              <a:t>© 2011, CPP, Inc. All rights reserved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475D7C-82ED-4F64-8FB8-ABC39198EC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762000" y="0"/>
            <a:ext cx="76962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endParaRPr lang="en-US" sz="2000" b="1" u="sng" dirty="0" smtClean="0">
              <a:solidFill>
                <a:schemeClr val="accent1"/>
              </a:solidFill>
              <a:latin typeface="Arial" charset="0"/>
            </a:endParaRPr>
          </a:p>
          <a:p>
            <a:pPr algn="ctr"/>
            <a:r>
              <a:rPr lang="en-US" sz="1900" b="1" u="sng" dirty="0" smtClean="0">
                <a:solidFill>
                  <a:schemeClr val="accent1"/>
                </a:solidFill>
                <a:latin typeface="Arial" charset="0"/>
              </a:rPr>
              <a:t>Distributive</a:t>
            </a:r>
            <a:r>
              <a:rPr lang="en-US" sz="1900" b="1" dirty="0" smtClean="0">
                <a:solidFill>
                  <a:schemeClr val="accent1"/>
                </a:solidFill>
                <a:latin typeface="Arial" charset="0"/>
              </a:rPr>
              <a:t> Dimension of </a:t>
            </a:r>
            <a:r>
              <a:rPr lang="en-US" sz="1900" b="1" dirty="0">
                <a:solidFill>
                  <a:schemeClr val="accent1"/>
                </a:solidFill>
                <a:latin typeface="Arial" charset="0"/>
              </a:rPr>
              <a:t>Conflict–Handling Behavior:</a:t>
            </a:r>
          </a:p>
          <a:p>
            <a:pPr algn="ctr"/>
            <a:r>
              <a:rPr lang="en-US" sz="1900" b="1" dirty="0">
                <a:solidFill>
                  <a:schemeClr val="accent1"/>
                </a:solidFill>
                <a:latin typeface="Arial" charset="0"/>
              </a:rPr>
              <a:t>Claiming Value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38200" y="5410200"/>
            <a:ext cx="75438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600" b="1" dirty="0">
                <a:latin typeface="Arial" charset="0"/>
              </a:rPr>
              <a:t>These modes assume a limited “pie” of total possible satisfaction – enough to fully satisfy one person</a:t>
            </a:r>
          </a:p>
          <a:p>
            <a:pPr eaLnBrk="1" hangingPunct="1"/>
            <a:endParaRPr lang="en-US" sz="800" b="1" dirty="0">
              <a:latin typeface="Arial" charset="0"/>
            </a:endParaRPr>
          </a:p>
          <a:p>
            <a:pPr eaLnBrk="1" hangingPunct="1"/>
            <a:r>
              <a:rPr lang="en-US" sz="1600" b="1" dirty="0">
                <a:latin typeface="Arial" charset="0"/>
              </a:rPr>
              <a:t>They differ in terms of how much of that satisfaction is claimed (shaded portion of pie)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371850" y="6607175"/>
            <a:ext cx="1841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en-US" sz="800" dirty="0">
              <a:latin typeface="Times New Roman" pitchFamily="18" charset="0"/>
            </a:endParaRPr>
          </a:p>
        </p:txBody>
      </p: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2057400" y="1371600"/>
            <a:ext cx="5400675" cy="3816350"/>
            <a:chOff x="1254" y="1008"/>
            <a:chExt cx="3402" cy="2404"/>
          </a:xfrm>
        </p:grpSpPr>
        <p:sp>
          <p:nvSpPr>
            <p:cNvPr id="29702" name="Line 6"/>
            <p:cNvSpPr>
              <a:spLocks noChangeShapeType="1"/>
            </p:cNvSpPr>
            <p:nvPr/>
          </p:nvSpPr>
          <p:spPr bwMode="auto">
            <a:xfrm>
              <a:off x="2586" y="2376"/>
              <a:ext cx="756" cy="75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9703" name="Group 7"/>
            <p:cNvGrpSpPr>
              <a:grpSpLocks/>
            </p:cNvGrpSpPr>
            <p:nvPr/>
          </p:nvGrpSpPr>
          <p:grpSpPr bwMode="auto">
            <a:xfrm>
              <a:off x="1422" y="1188"/>
              <a:ext cx="2064" cy="2064"/>
              <a:chOff x="2112" y="1584"/>
              <a:chExt cx="2064" cy="2064"/>
            </a:xfrm>
          </p:grpSpPr>
          <p:sp>
            <p:nvSpPr>
              <p:cNvPr id="29704" name="Line 8"/>
              <p:cNvSpPr>
                <a:spLocks noChangeShapeType="1"/>
              </p:cNvSpPr>
              <p:nvPr/>
            </p:nvSpPr>
            <p:spPr bwMode="auto">
              <a:xfrm>
                <a:off x="2112" y="1584"/>
                <a:ext cx="0" cy="206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705" name="Line 9"/>
              <p:cNvSpPr>
                <a:spLocks noChangeShapeType="1"/>
              </p:cNvSpPr>
              <p:nvPr/>
            </p:nvSpPr>
            <p:spPr bwMode="auto">
              <a:xfrm rot="-5400000">
                <a:off x="3144" y="2616"/>
                <a:ext cx="0" cy="206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1254" y="1008"/>
              <a:ext cx="345" cy="345"/>
            </a:xfrm>
            <a:prstGeom prst="ellipse">
              <a:avLst/>
            </a:prstGeom>
            <a:solidFill>
              <a:srgbClr val="3399FF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ahoma" pitchFamily="34" charset="0"/>
              </a:endParaRPr>
            </a:p>
          </p:txBody>
        </p:sp>
        <p:sp>
          <p:nvSpPr>
            <p:cNvPr id="29707" name="Line 11"/>
            <p:cNvSpPr>
              <a:spLocks noChangeShapeType="1"/>
            </p:cNvSpPr>
            <p:nvPr/>
          </p:nvSpPr>
          <p:spPr bwMode="auto">
            <a:xfrm flipH="1" flipV="1">
              <a:off x="1518" y="1308"/>
              <a:ext cx="822" cy="8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1684" y="1187"/>
              <a:ext cx="8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Arial" charset="0"/>
                </a:rPr>
                <a:t>Competing</a:t>
              </a:r>
            </a:p>
          </p:txBody>
        </p:sp>
        <p:sp>
          <p:nvSpPr>
            <p:cNvPr id="29709" name="Text Box 13"/>
            <p:cNvSpPr txBox="1">
              <a:spLocks noChangeArrowheads="1"/>
            </p:cNvSpPr>
            <p:nvPr/>
          </p:nvSpPr>
          <p:spPr bwMode="auto">
            <a:xfrm>
              <a:off x="2560" y="1860"/>
              <a:ext cx="11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Arial" charset="0"/>
                </a:rPr>
                <a:t>Compromising</a:t>
              </a:r>
            </a:p>
          </p:txBody>
        </p:sp>
        <p:sp>
          <p:nvSpPr>
            <p:cNvPr id="29710" name="Text Box 14"/>
            <p:cNvSpPr txBox="1">
              <a:spLocks noChangeArrowheads="1"/>
            </p:cNvSpPr>
            <p:nvPr/>
          </p:nvSpPr>
          <p:spPr bwMode="auto">
            <a:xfrm>
              <a:off x="3412" y="2831"/>
              <a:ext cx="1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Arial" charset="0"/>
                </a:rPr>
                <a:t>Accommodating</a:t>
              </a:r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3306" y="3067"/>
              <a:ext cx="345" cy="345"/>
            </a:xfrm>
            <a:prstGeom prst="ellipse">
              <a:avLst/>
            </a:prstGeom>
            <a:solidFill>
              <a:srgbClr val="CCECFF"/>
            </a:solidFill>
            <a:ln w="12700" cap="sq">
              <a:solidFill>
                <a:srgbClr val="0000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9712" name="Group 16"/>
            <p:cNvGrpSpPr>
              <a:grpSpLocks/>
            </p:cNvGrpSpPr>
            <p:nvPr/>
          </p:nvGrpSpPr>
          <p:grpSpPr bwMode="auto">
            <a:xfrm>
              <a:off x="2256" y="2071"/>
              <a:ext cx="402" cy="345"/>
              <a:chOff x="3018" y="2011"/>
              <a:chExt cx="402" cy="345"/>
            </a:xfrm>
          </p:grpSpPr>
          <p:sp>
            <p:nvSpPr>
              <p:cNvPr id="29713" name="Oval 17"/>
              <p:cNvSpPr>
                <a:spLocks noChangeArrowheads="1"/>
              </p:cNvSpPr>
              <p:nvPr/>
            </p:nvSpPr>
            <p:spPr bwMode="auto">
              <a:xfrm>
                <a:off x="3075" y="2011"/>
                <a:ext cx="345" cy="345"/>
              </a:xfrm>
              <a:prstGeom prst="ellipse">
                <a:avLst/>
              </a:prstGeom>
              <a:solidFill>
                <a:srgbClr val="CCECFF"/>
              </a:solidFill>
              <a:ln w="12700" cap="sq">
                <a:solidFill>
                  <a:srgbClr val="0000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9714" name="Arc 18"/>
              <p:cNvSpPr>
                <a:spLocks/>
              </p:cNvSpPr>
              <p:nvPr/>
            </p:nvSpPr>
            <p:spPr bwMode="auto">
              <a:xfrm rot="13784010">
                <a:off x="3099" y="1949"/>
                <a:ext cx="186" cy="34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31"/>
                  <a:gd name="T2" fmla="*/ 1722 w 21600"/>
                  <a:gd name="T3" fmla="*/ 43131 h 43131"/>
                  <a:gd name="T4" fmla="*/ 0 w 21600"/>
                  <a:gd name="T5" fmla="*/ 21600 h 43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31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861"/>
                      <a:pt x="12947" y="42233"/>
                      <a:pt x="1722" y="43131"/>
                    </a:cubicBezTo>
                  </a:path>
                  <a:path w="21600" h="43131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861"/>
                      <a:pt x="12947" y="42233"/>
                      <a:pt x="1722" y="43131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540895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762000" y="0"/>
            <a:ext cx="76200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2000" b="1" u="sng" dirty="0" smtClean="0">
              <a:solidFill>
                <a:schemeClr val="accent1"/>
              </a:solidFill>
              <a:latin typeface="Arial" charset="0"/>
            </a:endParaRPr>
          </a:p>
          <a:p>
            <a:pPr algn="ctr"/>
            <a:r>
              <a:rPr lang="en-US" sz="1900" b="1" u="sng" dirty="0" smtClean="0">
                <a:solidFill>
                  <a:schemeClr val="accent1"/>
                </a:solidFill>
                <a:latin typeface="Arial" charset="0"/>
              </a:rPr>
              <a:t>Integrative</a:t>
            </a:r>
            <a:r>
              <a:rPr lang="en-US" sz="1900" b="1" dirty="0" smtClean="0">
                <a:solidFill>
                  <a:schemeClr val="accent1"/>
                </a:solidFill>
                <a:latin typeface="Arial" charset="0"/>
              </a:rPr>
              <a:t> Dimension of </a:t>
            </a:r>
            <a:r>
              <a:rPr lang="en-US" sz="1900" b="1" dirty="0">
                <a:solidFill>
                  <a:schemeClr val="accent1"/>
                </a:solidFill>
                <a:latin typeface="Arial" charset="0"/>
              </a:rPr>
              <a:t>Conflict–Handling Behavior:</a:t>
            </a:r>
          </a:p>
          <a:p>
            <a:pPr algn="ctr"/>
            <a:r>
              <a:rPr lang="en-US" sz="1900" b="1" dirty="0">
                <a:solidFill>
                  <a:schemeClr val="accent1"/>
                </a:solidFill>
                <a:latin typeface="Arial" charset="0"/>
              </a:rPr>
              <a:t>Creating Value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04800" y="5818188"/>
            <a:ext cx="8534400" cy="94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600" b="1" dirty="0">
                <a:latin typeface="Arial" charset="0"/>
              </a:rPr>
              <a:t>Along this dimension, the modes differ in terms of the size of the pie of total possible</a:t>
            </a:r>
          </a:p>
          <a:p>
            <a:pPr eaLnBrk="1" hangingPunct="1"/>
            <a:r>
              <a:rPr lang="en-US" sz="1600" b="1" dirty="0">
                <a:latin typeface="Arial" charset="0"/>
              </a:rPr>
              <a:t>satisfaction</a:t>
            </a:r>
          </a:p>
          <a:p>
            <a:pPr eaLnBrk="1" hangingPunct="1"/>
            <a:endParaRPr lang="en-US" sz="800" dirty="0">
              <a:latin typeface="Arial" charset="0"/>
            </a:endParaRPr>
          </a:p>
          <a:p>
            <a:pPr eaLnBrk="1" hangingPunct="1"/>
            <a:r>
              <a:rPr lang="en-US" sz="1600" b="1" dirty="0">
                <a:latin typeface="Arial" charset="0"/>
              </a:rPr>
              <a:t>Collaborating seeks to enlarge the pie to completely satisfy both persons’ concerns.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1981200" y="1295400"/>
            <a:ext cx="6008688" cy="4481513"/>
            <a:chOff x="1207" y="969"/>
            <a:chExt cx="3785" cy="2823"/>
          </a:xfrm>
        </p:grpSpPr>
        <p:grpSp>
          <p:nvGrpSpPr>
            <p:cNvPr id="30725" name="Group 5"/>
            <p:cNvGrpSpPr>
              <a:grpSpLocks/>
            </p:cNvGrpSpPr>
            <p:nvPr/>
          </p:nvGrpSpPr>
          <p:grpSpPr bwMode="auto">
            <a:xfrm>
              <a:off x="1390" y="1575"/>
              <a:ext cx="2064" cy="2064"/>
              <a:chOff x="2112" y="1584"/>
              <a:chExt cx="2064" cy="2064"/>
            </a:xfrm>
          </p:grpSpPr>
          <p:sp>
            <p:nvSpPr>
              <p:cNvPr id="30726" name="Line 6"/>
              <p:cNvSpPr>
                <a:spLocks noChangeShapeType="1"/>
              </p:cNvSpPr>
              <p:nvPr/>
            </p:nvSpPr>
            <p:spPr bwMode="auto">
              <a:xfrm>
                <a:off x="2112" y="1584"/>
                <a:ext cx="0" cy="206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727" name="Line 7"/>
              <p:cNvSpPr>
                <a:spLocks noChangeShapeType="1"/>
              </p:cNvSpPr>
              <p:nvPr/>
            </p:nvSpPr>
            <p:spPr bwMode="auto">
              <a:xfrm rot="-5400000">
                <a:off x="3144" y="2616"/>
                <a:ext cx="0" cy="206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0728" name="Oval 8"/>
            <p:cNvSpPr>
              <a:spLocks noChangeArrowheads="1"/>
            </p:cNvSpPr>
            <p:nvPr/>
          </p:nvSpPr>
          <p:spPr bwMode="auto">
            <a:xfrm>
              <a:off x="1207" y="1209"/>
              <a:ext cx="345" cy="345"/>
            </a:xfrm>
            <a:prstGeom prst="ellipse">
              <a:avLst/>
            </a:prstGeom>
            <a:solidFill>
              <a:srgbClr val="3399FF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729" name="Oval 9"/>
            <p:cNvSpPr>
              <a:spLocks noChangeArrowheads="1"/>
            </p:cNvSpPr>
            <p:nvPr/>
          </p:nvSpPr>
          <p:spPr bwMode="auto">
            <a:xfrm>
              <a:off x="3406" y="3447"/>
              <a:ext cx="345" cy="345"/>
            </a:xfrm>
            <a:prstGeom prst="ellipse">
              <a:avLst/>
            </a:prstGeom>
            <a:solidFill>
              <a:srgbClr val="CCECFF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730" name="Line 10"/>
            <p:cNvSpPr>
              <a:spLocks noChangeShapeType="1"/>
            </p:cNvSpPr>
            <p:nvPr/>
          </p:nvSpPr>
          <p:spPr bwMode="auto">
            <a:xfrm flipV="1">
              <a:off x="1438" y="2631"/>
              <a:ext cx="960" cy="9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31" name="Line 11"/>
            <p:cNvSpPr>
              <a:spLocks noChangeShapeType="1"/>
            </p:cNvSpPr>
            <p:nvPr/>
          </p:nvSpPr>
          <p:spPr bwMode="auto">
            <a:xfrm flipV="1">
              <a:off x="2590" y="1623"/>
              <a:ext cx="828" cy="8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732" name="Text Box 12"/>
            <p:cNvSpPr txBox="1">
              <a:spLocks noChangeArrowheads="1"/>
            </p:cNvSpPr>
            <p:nvPr/>
          </p:nvSpPr>
          <p:spPr bwMode="auto">
            <a:xfrm>
              <a:off x="3948" y="969"/>
              <a:ext cx="10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Arial" charset="0"/>
                </a:rPr>
                <a:t>Collaborating</a:t>
              </a:r>
            </a:p>
          </p:txBody>
        </p:sp>
        <p:sp>
          <p:nvSpPr>
            <p:cNvPr id="30733" name="Text Box 13"/>
            <p:cNvSpPr txBox="1">
              <a:spLocks noChangeArrowheads="1"/>
            </p:cNvSpPr>
            <p:nvPr/>
          </p:nvSpPr>
          <p:spPr bwMode="auto">
            <a:xfrm>
              <a:off x="2664" y="2318"/>
              <a:ext cx="11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Arial" charset="0"/>
                </a:rPr>
                <a:t>Compromising</a:t>
              </a:r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1899" y="3206"/>
              <a:ext cx="7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latin typeface="Arial" charset="0"/>
                </a:rPr>
                <a:t>Avoiding</a:t>
              </a:r>
            </a:p>
          </p:txBody>
        </p:sp>
        <p:grpSp>
          <p:nvGrpSpPr>
            <p:cNvPr id="30735" name="Group 15"/>
            <p:cNvGrpSpPr>
              <a:grpSpLocks/>
            </p:cNvGrpSpPr>
            <p:nvPr/>
          </p:nvGrpSpPr>
          <p:grpSpPr bwMode="auto">
            <a:xfrm rot="-303170">
              <a:off x="3226" y="1008"/>
              <a:ext cx="806" cy="692"/>
              <a:chOff x="3023" y="1707"/>
              <a:chExt cx="806" cy="692"/>
            </a:xfrm>
          </p:grpSpPr>
          <p:sp>
            <p:nvSpPr>
              <p:cNvPr id="30736" name="Oval 16"/>
              <p:cNvSpPr>
                <a:spLocks noChangeAspect="1" noChangeArrowheads="1"/>
              </p:cNvSpPr>
              <p:nvPr/>
            </p:nvSpPr>
            <p:spPr bwMode="auto">
              <a:xfrm>
                <a:off x="3137" y="1707"/>
                <a:ext cx="692" cy="692"/>
              </a:xfrm>
              <a:prstGeom prst="ellipse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0737" name="Arc 17"/>
              <p:cNvSpPr>
                <a:spLocks noChangeAspect="1"/>
              </p:cNvSpPr>
              <p:nvPr/>
            </p:nvSpPr>
            <p:spPr bwMode="auto">
              <a:xfrm rot="13784010">
                <a:off x="3184" y="1576"/>
                <a:ext cx="373" cy="69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31"/>
                  <a:gd name="T2" fmla="*/ 1722 w 21600"/>
                  <a:gd name="T3" fmla="*/ 43131 h 43131"/>
                  <a:gd name="T4" fmla="*/ 0 w 21600"/>
                  <a:gd name="T5" fmla="*/ 21600 h 43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31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861"/>
                      <a:pt x="12947" y="42233"/>
                      <a:pt x="1722" y="43131"/>
                    </a:cubicBezTo>
                  </a:path>
                  <a:path w="21600" h="43131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861"/>
                      <a:pt x="12947" y="42233"/>
                      <a:pt x="1722" y="43131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0738" name="Oval 18"/>
            <p:cNvSpPr>
              <a:spLocks noChangeArrowheads="1"/>
            </p:cNvSpPr>
            <p:nvPr/>
          </p:nvSpPr>
          <p:spPr bwMode="auto">
            <a:xfrm>
              <a:off x="1342" y="3591"/>
              <a:ext cx="86" cy="86"/>
            </a:xfrm>
            <a:prstGeom prst="ellipse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30739" name="Group 19"/>
            <p:cNvGrpSpPr>
              <a:grpSpLocks/>
            </p:cNvGrpSpPr>
            <p:nvPr/>
          </p:nvGrpSpPr>
          <p:grpSpPr bwMode="auto">
            <a:xfrm>
              <a:off x="2302" y="2343"/>
              <a:ext cx="402" cy="345"/>
              <a:chOff x="3018" y="2011"/>
              <a:chExt cx="402" cy="345"/>
            </a:xfrm>
          </p:grpSpPr>
          <p:sp>
            <p:nvSpPr>
              <p:cNvPr id="30740" name="Oval 20"/>
              <p:cNvSpPr>
                <a:spLocks noChangeArrowheads="1"/>
              </p:cNvSpPr>
              <p:nvPr/>
            </p:nvSpPr>
            <p:spPr bwMode="auto">
              <a:xfrm>
                <a:off x="3075" y="2011"/>
                <a:ext cx="345" cy="345"/>
              </a:xfrm>
              <a:prstGeom prst="ellipse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0741" name="Arc 21"/>
              <p:cNvSpPr>
                <a:spLocks/>
              </p:cNvSpPr>
              <p:nvPr/>
            </p:nvSpPr>
            <p:spPr bwMode="auto">
              <a:xfrm rot="13784010">
                <a:off x="3099" y="1949"/>
                <a:ext cx="186" cy="34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131"/>
                  <a:gd name="T2" fmla="*/ 1722 w 21600"/>
                  <a:gd name="T3" fmla="*/ 43131 h 43131"/>
                  <a:gd name="T4" fmla="*/ 0 w 21600"/>
                  <a:gd name="T5" fmla="*/ 21600 h 43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131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861"/>
                      <a:pt x="12947" y="42233"/>
                      <a:pt x="1722" y="43131"/>
                    </a:cubicBezTo>
                  </a:path>
                  <a:path w="21600" h="43131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861"/>
                      <a:pt x="12947" y="42233"/>
                      <a:pt x="1722" y="43131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937345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2057400" y="1981200"/>
            <a:ext cx="3278188" cy="3162300"/>
            <a:chOff x="2112" y="1584"/>
            <a:chExt cx="2064" cy="2064"/>
          </a:xfrm>
        </p:grpSpPr>
        <p:sp>
          <p:nvSpPr>
            <p:cNvPr id="28675" name="Line 3"/>
            <p:cNvSpPr>
              <a:spLocks noChangeShapeType="1"/>
            </p:cNvSpPr>
            <p:nvPr/>
          </p:nvSpPr>
          <p:spPr bwMode="auto">
            <a:xfrm>
              <a:off x="2112" y="1584"/>
              <a:ext cx="0" cy="206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676" name="Line 4"/>
            <p:cNvSpPr>
              <a:spLocks noChangeShapeType="1"/>
            </p:cNvSpPr>
            <p:nvPr/>
          </p:nvSpPr>
          <p:spPr bwMode="auto">
            <a:xfrm rot="-5400000">
              <a:off x="3144" y="2616"/>
              <a:ext cx="0" cy="206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5995988" y="1192213"/>
            <a:ext cx="1493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>
                <a:latin typeface="Arial" charset="0"/>
              </a:rPr>
              <a:t>Collaborating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114800" y="3200400"/>
            <a:ext cx="1617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>
                <a:latin typeface="Arial" charset="0"/>
              </a:rPr>
              <a:t>Compromising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209800" y="47244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latin typeface="Arial" charset="0"/>
              </a:rPr>
              <a:t>Avoiding</a:t>
            </a:r>
          </a:p>
        </p:txBody>
      </p:sp>
      <p:grpSp>
        <p:nvGrpSpPr>
          <p:cNvPr id="28682" name="Group 10"/>
          <p:cNvGrpSpPr>
            <a:grpSpLocks noChangeAspect="1"/>
          </p:cNvGrpSpPr>
          <p:nvPr/>
        </p:nvGrpSpPr>
        <p:grpSpPr bwMode="auto">
          <a:xfrm rot="2703481">
            <a:off x="5081779" y="1235868"/>
            <a:ext cx="1058863" cy="1096963"/>
            <a:chOff x="2832" y="1488"/>
            <a:chExt cx="576" cy="576"/>
          </a:xfrm>
        </p:grpSpPr>
        <p:sp>
          <p:nvSpPr>
            <p:cNvPr id="28683" name="Arc 11"/>
            <p:cNvSpPr>
              <a:spLocks noChangeAspect="1"/>
            </p:cNvSpPr>
            <p:nvPr/>
          </p:nvSpPr>
          <p:spPr bwMode="auto">
            <a:xfrm>
              <a:off x="3120" y="1488"/>
              <a:ext cx="288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684" name="Arc 12"/>
            <p:cNvSpPr>
              <a:spLocks noChangeAspect="1"/>
            </p:cNvSpPr>
            <p:nvPr/>
          </p:nvSpPr>
          <p:spPr bwMode="auto">
            <a:xfrm>
              <a:off x="2832" y="1488"/>
              <a:ext cx="288" cy="57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8685" name="Group 13"/>
          <p:cNvGrpSpPr>
            <a:grpSpLocks/>
          </p:cNvGrpSpPr>
          <p:nvPr/>
        </p:nvGrpSpPr>
        <p:grpSpPr bwMode="auto">
          <a:xfrm>
            <a:off x="3429000" y="3124200"/>
            <a:ext cx="733425" cy="450850"/>
            <a:chOff x="2173" y="2083"/>
            <a:chExt cx="462" cy="284"/>
          </a:xfrm>
        </p:grpSpPr>
        <p:sp>
          <p:nvSpPr>
            <p:cNvPr id="28686" name="Arc 14"/>
            <p:cNvSpPr>
              <a:spLocks noChangeAspect="1"/>
            </p:cNvSpPr>
            <p:nvPr/>
          </p:nvSpPr>
          <p:spPr bwMode="auto">
            <a:xfrm rot="2703481">
              <a:off x="2380" y="2111"/>
              <a:ext cx="166" cy="3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687" name="Arc 15"/>
            <p:cNvSpPr>
              <a:spLocks noChangeAspect="1"/>
            </p:cNvSpPr>
            <p:nvPr/>
          </p:nvSpPr>
          <p:spPr bwMode="auto">
            <a:xfrm rot="2703481">
              <a:off x="2262" y="1994"/>
              <a:ext cx="167" cy="34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5845175" y="4911725"/>
            <a:ext cx="177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>
                <a:latin typeface="Arial" charset="0"/>
              </a:rPr>
              <a:t>Accommodating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2362200" y="1447800"/>
            <a:ext cx="1658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600" b="1" dirty="0">
                <a:latin typeface="Arial" charset="0"/>
              </a:rPr>
              <a:t>Competing</a:t>
            </a:r>
          </a:p>
        </p:txBody>
      </p:sp>
      <p:grpSp>
        <p:nvGrpSpPr>
          <p:cNvPr id="28693" name="Group 21"/>
          <p:cNvGrpSpPr>
            <a:grpSpLocks/>
          </p:cNvGrpSpPr>
          <p:nvPr/>
        </p:nvGrpSpPr>
        <p:grpSpPr bwMode="auto">
          <a:xfrm>
            <a:off x="1676400" y="6019800"/>
            <a:ext cx="3771900" cy="336550"/>
            <a:chOff x="1056" y="3854"/>
            <a:chExt cx="2376" cy="212"/>
          </a:xfrm>
        </p:grpSpPr>
        <p:sp>
          <p:nvSpPr>
            <p:cNvPr id="28694" name="Rectangle 22"/>
            <p:cNvSpPr>
              <a:spLocks noChangeArrowheads="1"/>
            </p:cNvSpPr>
            <p:nvPr/>
          </p:nvSpPr>
          <p:spPr bwMode="auto">
            <a:xfrm>
              <a:off x="1056" y="3863"/>
              <a:ext cx="240" cy="186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695" name="Text Box 23"/>
            <p:cNvSpPr txBox="1">
              <a:spLocks noChangeArrowheads="1"/>
            </p:cNvSpPr>
            <p:nvPr/>
          </p:nvSpPr>
          <p:spPr bwMode="auto">
            <a:xfrm>
              <a:off x="1344" y="3854"/>
              <a:ext cx="20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 b="1" dirty="0">
                  <a:latin typeface="Arial" charset="0"/>
                </a:rPr>
                <a:t>Satisfaction you intend for </a:t>
              </a:r>
              <a:r>
                <a:rPr lang="en-US" sz="1600" b="1" u="sng" dirty="0">
                  <a:latin typeface="Arial" charset="0"/>
                </a:rPr>
                <a:t>other</a:t>
              </a:r>
            </a:p>
          </p:txBody>
        </p:sp>
      </p:grp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2438400" y="5181600"/>
            <a:ext cx="202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b="1" dirty="0">
                <a:latin typeface="Arial" charset="0"/>
              </a:rPr>
              <a:t>Cooperativeness</a:t>
            </a:r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1676400" y="5486400"/>
            <a:ext cx="4054475" cy="488950"/>
            <a:chOff x="1056" y="3512"/>
            <a:chExt cx="2554" cy="308"/>
          </a:xfrm>
        </p:grpSpPr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1056" y="3617"/>
              <a:ext cx="240" cy="186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699" name="Text Box 27"/>
            <p:cNvSpPr txBox="1">
              <a:spLocks noChangeArrowheads="1"/>
            </p:cNvSpPr>
            <p:nvPr/>
          </p:nvSpPr>
          <p:spPr bwMode="auto">
            <a:xfrm>
              <a:off x="1344" y="3608"/>
              <a:ext cx="226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 b="1" dirty="0">
                  <a:latin typeface="Arial" charset="0"/>
                </a:rPr>
                <a:t>Satisfaction you intend for </a:t>
              </a:r>
              <a:r>
                <a:rPr lang="en-US" sz="1600" b="1" u="sng" dirty="0">
                  <a:latin typeface="Arial" charset="0"/>
                </a:rPr>
                <a:t>yourself</a:t>
              </a:r>
            </a:p>
          </p:txBody>
        </p:sp>
        <p:sp>
          <p:nvSpPr>
            <p:cNvPr id="28700" name="Line 28"/>
            <p:cNvSpPr>
              <a:spLocks noChangeShapeType="1"/>
            </p:cNvSpPr>
            <p:nvPr/>
          </p:nvSpPr>
          <p:spPr bwMode="auto">
            <a:xfrm>
              <a:off x="2865" y="3512"/>
              <a:ext cx="385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round/>
                  <a:headEnd/>
                  <a:tailEnd type="triangl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8701" name="Text Box 29"/>
          <p:cNvSpPr txBox="1">
            <a:spLocks noChangeArrowheads="1"/>
          </p:cNvSpPr>
          <p:nvPr/>
        </p:nvSpPr>
        <p:spPr bwMode="auto">
          <a:xfrm rot="-5400000">
            <a:off x="916782" y="3731418"/>
            <a:ext cx="173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latin typeface="Arial" charset="0"/>
              </a:rPr>
              <a:t>Assertiveness</a:t>
            </a:r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 rot="-5400000">
            <a:off x="1381126" y="2730500"/>
            <a:ext cx="809626" cy="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1371600" y="228600"/>
            <a:ext cx="655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/>
          <a:p>
            <a:pPr algn="ctr" eaLnBrk="1" hangingPunct="1"/>
            <a:r>
              <a:rPr lang="en-US" sz="3200" b="1" dirty="0" smtClean="0">
                <a:solidFill>
                  <a:schemeClr val="accent1"/>
                </a:solidFill>
                <a:latin typeface="Arial" charset="0"/>
              </a:rPr>
              <a:t>“Pies </a:t>
            </a:r>
            <a:r>
              <a:rPr lang="en-US" sz="3200" b="1" dirty="0">
                <a:solidFill>
                  <a:schemeClr val="accent1"/>
                </a:solidFill>
                <a:latin typeface="Arial" charset="0"/>
              </a:rPr>
              <a:t>of </a:t>
            </a:r>
            <a:r>
              <a:rPr lang="en-US" sz="3200" b="1" dirty="0" smtClean="0">
                <a:solidFill>
                  <a:schemeClr val="accent1"/>
                </a:solidFill>
                <a:latin typeface="Arial" charset="0"/>
              </a:rPr>
              <a:t>Satisfaction”</a:t>
            </a:r>
            <a:endParaRPr lang="en-US" sz="32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28705" name="Oval 33"/>
          <p:cNvSpPr>
            <a:spLocks noChangeArrowheads="1"/>
          </p:cNvSpPr>
          <p:nvPr/>
        </p:nvSpPr>
        <p:spPr bwMode="auto">
          <a:xfrm>
            <a:off x="1752600" y="1447800"/>
            <a:ext cx="547688" cy="528638"/>
          </a:xfrm>
          <a:prstGeom prst="ellipse">
            <a:avLst/>
          </a:prstGeom>
          <a:solidFill>
            <a:srgbClr val="3399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706" name="Oval 34"/>
          <p:cNvSpPr>
            <a:spLocks noChangeArrowheads="1"/>
          </p:cNvSpPr>
          <p:nvPr/>
        </p:nvSpPr>
        <p:spPr bwMode="auto">
          <a:xfrm>
            <a:off x="5334000" y="4876800"/>
            <a:ext cx="547688" cy="528638"/>
          </a:xfrm>
          <a:prstGeom prst="ellipse">
            <a:avLst/>
          </a:prstGeom>
          <a:solidFill>
            <a:srgbClr val="CCECFF"/>
          </a:solidFill>
          <a:ln w="12700" cap="sq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8707" name="Group 35"/>
          <p:cNvGrpSpPr>
            <a:grpSpLocks/>
          </p:cNvGrpSpPr>
          <p:nvPr/>
        </p:nvGrpSpPr>
        <p:grpSpPr bwMode="auto">
          <a:xfrm>
            <a:off x="1981200" y="5105400"/>
            <a:ext cx="247650" cy="150813"/>
            <a:chOff x="1205" y="3206"/>
            <a:chExt cx="156" cy="95"/>
          </a:xfrm>
        </p:grpSpPr>
        <p:sp>
          <p:nvSpPr>
            <p:cNvPr id="28708" name="Arc 36"/>
            <p:cNvSpPr>
              <a:spLocks noChangeAspect="1"/>
            </p:cNvSpPr>
            <p:nvPr/>
          </p:nvSpPr>
          <p:spPr bwMode="auto">
            <a:xfrm rot="2703481">
              <a:off x="1276" y="3216"/>
              <a:ext cx="55" cy="11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709" name="Arc 37"/>
            <p:cNvSpPr>
              <a:spLocks noChangeAspect="1"/>
            </p:cNvSpPr>
            <p:nvPr/>
          </p:nvSpPr>
          <p:spPr bwMode="auto">
            <a:xfrm rot="2703481">
              <a:off x="1235" y="3176"/>
              <a:ext cx="56" cy="11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8714" name="Line 42"/>
          <p:cNvSpPr>
            <a:spLocks noChangeShapeType="1"/>
          </p:cNvSpPr>
          <p:nvPr/>
        </p:nvSpPr>
        <p:spPr bwMode="auto">
          <a:xfrm>
            <a:off x="4419600" y="5334000"/>
            <a:ext cx="8382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8048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PP Corporate Powerpoint Template 2011 (2)">
  <a:themeElements>
    <a:clrScheme name="CPP Corporate Powerpoint Template 2009 13">
      <a:dk1>
        <a:srgbClr val="000000"/>
      </a:dk1>
      <a:lt1>
        <a:srgbClr val="FFFFFF"/>
      </a:lt1>
      <a:dk2>
        <a:srgbClr val="174F61"/>
      </a:dk2>
      <a:lt2>
        <a:srgbClr val="8A9386"/>
      </a:lt2>
      <a:accent1>
        <a:srgbClr val="5C8390"/>
      </a:accent1>
      <a:accent2>
        <a:srgbClr val="D97032"/>
      </a:accent2>
      <a:accent3>
        <a:srgbClr val="FFFFFF"/>
      </a:accent3>
      <a:accent4>
        <a:srgbClr val="000000"/>
      </a:accent4>
      <a:accent5>
        <a:srgbClr val="B5C1C6"/>
      </a:accent5>
      <a:accent6>
        <a:srgbClr val="C4652C"/>
      </a:accent6>
      <a:hlink>
        <a:srgbClr val="5CAA93"/>
      </a:hlink>
      <a:folHlink>
        <a:srgbClr val="9BAF47"/>
      </a:folHlink>
    </a:clrScheme>
    <a:fontScheme name="CPP Corporate Powerpoint Template 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PP Corporate Powerpoint Template 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P Corporate Powerpoint Template 200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P Corporate Powerpoint Template 200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P Corporate Powerpoint Template 200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P Corporate Powerpoint Template 200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PP Corporate Powerpoint Template 200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PP Corporate Powerpoint Template 200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PP Corporate Powerpoint Template 200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PP Corporate Powerpoint Template 200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PP Corporate Powerpoint Template 200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PP Corporate Powerpoint Template 200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PP Corporate Powerpoint Template 200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PP Corporate Powerpoint Template 2009 13">
        <a:dk1>
          <a:srgbClr val="000000"/>
        </a:dk1>
        <a:lt1>
          <a:srgbClr val="FFFFFF"/>
        </a:lt1>
        <a:dk2>
          <a:srgbClr val="174F61"/>
        </a:dk2>
        <a:lt2>
          <a:srgbClr val="8A9386"/>
        </a:lt2>
        <a:accent1>
          <a:srgbClr val="5C8390"/>
        </a:accent1>
        <a:accent2>
          <a:srgbClr val="D97032"/>
        </a:accent2>
        <a:accent3>
          <a:srgbClr val="FFFFFF"/>
        </a:accent3>
        <a:accent4>
          <a:srgbClr val="000000"/>
        </a:accent4>
        <a:accent5>
          <a:srgbClr val="B5C1C6"/>
        </a:accent5>
        <a:accent6>
          <a:srgbClr val="C4652C"/>
        </a:accent6>
        <a:hlink>
          <a:srgbClr val="5CAA93"/>
        </a:hlink>
        <a:folHlink>
          <a:srgbClr val="9BAF4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CPP Corporate Powerpoint Template 2011 (2)</Template>
  <TotalTime>3598</TotalTime>
  <Words>1360</Words>
  <Application>Microsoft Macintosh PowerPoint</Application>
  <PresentationFormat>On-screen Show (4:3)</PresentationFormat>
  <Paragraphs>289</Paragraphs>
  <Slides>24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CPP Corporate Powerpoint Template 2011 (2)</vt:lpstr>
      <vt:lpstr>PowerPoint Presentation</vt:lpstr>
      <vt:lpstr>Learning Objectives:</vt:lpstr>
      <vt:lpstr>Some Definitions</vt:lpstr>
      <vt:lpstr>PowerPoint Presentation</vt:lpstr>
      <vt:lpstr>Conflict handling is useful at different levels</vt:lpstr>
      <vt:lpstr>Model of Conflict-Handling Modes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Behavioral Skills for Each Conflict Mode (Partial List)</vt:lpstr>
      <vt:lpstr>PowerPoint Presentation</vt:lpstr>
      <vt:lpstr>PowerPoint Presentation</vt:lpstr>
      <vt:lpstr> Collaboration Requires Knowing the Difference between Concerns and Positions </vt:lpstr>
      <vt:lpstr>PowerPoint Presentation</vt:lpstr>
      <vt:lpstr>PowerPoint Presentation</vt:lpstr>
      <vt:lpstr>PowerPoint Presentation</vt:lpstr>
      <vt:lpstr>Summary</vt:lpstr>
      <vt:lpstr>Backup slides</vt:lpstr>
      <vt:lpstr>Motives Often Get Misread</vt:lpstr>
      <vt:lpstr>Positive Intentions of the Conflict Styles</vt:lpstr>
      <vt:lpstr>Style “Temptations” to Guard Against (Partial List)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 for Presentation</dc:title>
  <dc:creator>Laura Simonds</dc:creator>
  <cp:lastModifiedBy>Patti Riley</cp:lastModifiedBy>
  <cp:revision>258</cp:revision>
  <cp:lastPrinted>2011-06-06T16:46:58Z</cp:lastPrinted>
  <dcterms:created xsi:type="dcterms:W3CDTF">2015-06-03T17:33:29Z</dcterms:created>
  <dcterms:modified xsi:type="dcterms:W3CDTF">2015-06-08T09:15:32Z</dcterms:modified>
</cp:coreProperties>
</file>