
<file path=[Content_Types].xml><?xml version="1.0" encoding="utf-8"?>
<Types xmlns="http://schemas.openxmlformats.org/package/2006/content-types">
  <Default Extension="xml" ContentType="application/xml"/>
  <Default Extension="wmv" ContentType="video/unknown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2"/>
  </p:sldMasterIdLst>
  <p:notesMasterIdLst>
    <p:notesMasterId r:id="rId22"/>
  </p:notesMasterIdLst>
  <p:sldIdLst>
    <p:sldId id="256" r:id="rId3"/>
    <p:sldId id="296" r:id="rId4"/>
    <p:sldId id="260" r:id="rId5"/>
    <p:sldId id="262" r:id="rId6"/>
    <p:sldId id="261" r:id="rId7"/>
    <p:sldId id="292" r:id="rId8"/>
    <p:sldId id="263" r:id="rId9"/>
    <p:sldId id="264" r:id="rId10"/>
    <p:sldId id="289" r:id="rId11"/>
    <p:sldId id="266" r:id="rId12"/>
    <p:sldId id="272" r:id="rId13"/>
    <p:sldId id="277" r:id="rId14"/>
    <p:sldId id="294" r:id="rId15"/>
    <p:sldId id="279" r:id="rId16"/>
    <p:sldId id="274" r:id="rId17"/>
    <p:sldId id="275" r:id="rId18"/>
    <p:sldId id="291" r:id="rId19"/>
    <p:sldId id="295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56" y="-112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00049-49D5-ED49-B800-710926BD177F}" type="doc">
      <dgm:prSet loTypeId="urn:microsoft.com/office/officeart/2005/8/layout/balance1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9E9616-D4B0-E946-AA1E-F8F9A32EEAA1}">
      <dgm:prSet/>
      <dgm:spPr/>
      <dgm:t>
        <a:bodyPr/>
        <a:lstStyle/>
        <a:p>
          <a:pPr rtl="0"/>
          <a:r>
            <a:rPr lang="en-US" b="1" dirty="0" smtClean="0"/>
            <a:t>A Promise</a:t>
          </a:r>
          <a:endParaRPr lang="en-US" dirty="0"/>
        </a:p>
      </dgm:t>
    </dgm:pt>
    <dgm:pt modelId="{354C87E1-3A17-0749-AB94-F414A5D52F24}" type="parTrans" cxnId="{5ADEF606-9054-C545-AE7A-642484CBB090}">
      <dgm:prSet/>
      <dgm:spPr/>
      <dgm:t>
        <a:bodyPr/>
        <a:lstStyle/>
        <a:p>
          <a:endParaRPr lang="en-US"/>
        </a:p>
      </dgm:t>
    </dgm:pt>
    <dgm:pt modelId="{FDF3EFC1-A147-E949-A742-37AD6AC31952}" type="sibTrans" cxnId="{5ADEF606-9054-C545-AE7A-642484CBB090}">
      <dgm:prSet/>
      <dgm:spPr/>
      <dgm:t>
        <a:bodyPr/>
        <a:lstStyle/>
        <a:p>
          <a:endParaRPr lang="en-US"/>
        </a:p>
      </dgm:t>
    </dgm:pt>
    <dgm:pt modelId="{2CDFB8ED-BE8A-9349-AE0B-DE9CAC06337A}">
      <dgm:prSet/>
      <dgm:spPr/>
      <dgm:t>
        <a:bodyPr/>
        <a:lstStyle/>
        <a:p>
          <a:pPr rtl="0"/>
          <a:r>
            <a:rPr lang="en-US" b="1" dirty="0" smtClean="0"/>
            <a:t> People have to work to get it or it won’t be interesting</a:t>
          </a:r>
          <a:endParaRPr lang="en-US" dirty="0"/>
        </a:p>
      </dgm:t>
    </dgm:pt>
    <dgm:pt modelId="{4587BFEC-D194-EB4F-A31E-1347FB069638}" type="parTrans" cxnId="{EB51A311-431B-C344-945F-89882FAE22AD}">
      <dgm:prSet/>
      <dgm:spPr/>
      <dgm:t>
        <a:bodyPr/>
        <a:lstStyle/>
        <a:p>
          <a:endParaRPr lang="en-US"/>
        </a:p>
      </dgm:t>
    </dgm:pt>
    <dgm:pt modelId="{FB7A727A-1AAE-8A42-A77E-6A1A10539F6E}" type="sibTrans" cxnId="{EB51A311-431B-C344-945F-89882FAE22AD}">
      <dgm:prSet/>
      <dgm:spPr/>
      <dgm:t>
        <a:bodyPr/>
        <a:lstStyle/>
        <a:p>
          <a:endParaRPr lang="en-US"/>
        </a:p>
      </dgm:t>
    </dgm:pt>
    <dgm:pt modelId="{292C098E-5579-1042-A783-F37F8423ED57}">
      <dgm:prSet/>
      <dgm:spPr/>
      <dgm:t>
        <a:bodyPr/>
        <a:lstStyle/>
        <a:p>
          <a:pPr rtl="0"/>
          <a:r>
            <a:rPr lang="en-US" b="1" dirty="0" smtClean="0"/>
            <a:t>Incomplete</a:t>
          </a:r>
          <a:endParaRPr lang="en-US" dirty="0"/>
        </a:p>
      </dgm:t>
    </dgm:pt>
    <dgm:pt modelId="{EE1355AE-CB7D-AF46-BB2E-E63CBD8F7F32}" type="parTrans" cxnId="{7C4E9001-8951-B944-AE69-11B8F2566E1C}">
      <dgm:prSet/>
      <dgm:spPr/>
      <dgm:t>
        <a:bodyPr/>
        <a:lstStyle/>
        <a:p>
          <a:endParaRPr lang="en-US"/>
        </a:p>
      </dgm:t>
    </dgm:pt>
    <dgm:pt modelId="{B9B800BE-F9A0-FA42-B3BB-92E3778E52AB}" type="sibTrans" cxnId="{7C4E9001-8951-B944-AE69-11B8F2566E1C}">
      <dgm:prSet/>
      <dgm:spPr/>
      <dgm:t>
        <a:bodyPr/>
        <a:lstStyle/>
        <a:p>
          <a:endParaRPr lang="en-US"/>
        </a:p>
      </dgm:t>
    </dgm:pt>
    <dgm:pt modelId="{F36F95BC-0461-7C4F-B585-DF46FF319816}">
      <dgm:prSet/>
      <dgm:spPr/>
      <dgm:t>
        <a:bodyPr/>
        <a:lstStyle/>
        <a:p>
          <a:pPr rtl="0"/>
          <a:r>
            <a:rPr lang="en-US" b="1" dirty="0" smtClean="0"/>
            <a:t>Motivational</a:t>
          </a:r>
          <a:endParaRPr lang="en-US" b="1" dirty="0"/>
        </a:p>
      </dgm:t>
    </dgm:pt>
    <dgm:pt modelId="{F759BF4A-4690-864D-8B27-64D8F936425D}" type="parTrans" cxnId="{EA013DA5-1F18-1542-A202-2DAEEA2955FF}">
      <dgm:prSet/>
      <dgm:spPr/>
      <dgm:t>
        <a:bodyPr/>
        <a:lstStyle/>
        <a:p>
          <a:endParaRPr lang="en-US"/>
        </a:p>
      </dgm:t>
    </dgm:pt>
    <dgm:pt modelId="{B8FA4995-250E-1541-8BBE-B387BBE7CCF7}" type="sibTrans" cxnId="{EA013DA5-1F18-1542-A202-2DAEEA2955FF}">
      <dgm:prSet/>
      <dgm:spPr/>
      <dgm:t>
        <a:bodyPr/>
        <a:lstStyle/>
        <a:p>
          <a:endParaRPr lang="en-US"/>
        </a:p>
      </dgm:t>
    </dgm:pt>
    <dgm:pt modelId="{A829C062-B319-5B4F-AD11-76C7E0DC2998}">
      <dgm:prSet/>
      <dgm:spPr/>
      <dgm:t>
        <a:bodyPr/>
        <a:lstStyle/>
        <a:p>
          <a:pPr rtl="0"/>
          <a:r>
            <a:rPr lang="en-US" b="1" dirty="0" smtClean="0"/>
            <a:t>Well Crafted</a:t>
          </a:r>
          <a:endParaRPr lang="en-US" b="1" dirty="0"/>
        </a:p>
      </dgm:t>
    </dgm:pt>
    <dgm:pt modelId="{B6C8C89B-4D1A-3549-A70C-3797C91ABC8E}" type="parTrans" cxnId="{71B42951-2F6C-CB4C-8F2F-DF7BD918A2EC}">
      <dgm:prSet/>
      <dgm:spPr/>
      <dgm:t>
        <a:bodyPr/>
        <a:lstStyle/>
        <a:p>
          <a:endParaRPr lang="en-US"/>
        </a:p>
      </dgm:t>
    </dgm:pt>
    <dgm:pt modelId="{85F9681B-2818-C740-8E88-99FC27900C74}" type="sibTrans" cxnId="{71B42951-2F6C-CB4C-8F2F-DF7BD918A2EC}">
      <dgm:prSet/>
      <dgm:spPr/>
      <dgm:t>
        <a:bodyPr/>
        <a:lstStyle/>
        <a:p>
          <a:endParaRPr lang="en-US"/>
        </a:p>
      </dgm:t>
    </dgm:pt>
    <dgm:pt modelId="{FCB75859-1162-AA44-B1CE-CD4AF7C998E0}">
      <dgm:prSet/>
      <dgm:spPr/>
      <dgm:t>
        <a:bodyPr/>
        <a:lstStyle/>
        <a:p>
          <a:pPr rtl="0"/>
          <a:r>
            <a:rPr lang="en-US" dirty="0" smtClean="0"/>
            <a:t>2+2 = ?</a:t>
          </a:r>
          <a:endParaRPr lang="en-US" dirty="0"/>
        </a:p>
      </dgm:t>
    </dgm:pt>
    <dgm:pt modelId="{385D5AEF-EAAC-BF44-8779-C13D3BF37E5A}" type="parTrans" cxnId="{60925B24-4251-AB43-B57B-B39422434B64}">
      <dgm:prSet/>
      <dgm:spPr/>
      <dgm:t>
        <a:bodyPr/>
        <a:lstStyle/>
        <a:p>
          <a:endParaRPr lang="en-US"/>
        </a:p>
      </dgm:t>
    </dgm:pt>
    <dgm:pt modelId="{E0F4FB01-1A6B-0D45-B836-61C4FD424BC6}" type="sibTrans" cxnId="{60925B24-4251-AB43-B57B-B39422434B64}">
      <dgm:prSet/>
      <dgm:spPr/>
      <dgm:t>
        <a:bodyPr/>
        <a:lstStyle/>
        <a:p>
          <a:endParaRPr lang="en-US"/>
        </a:p>
      </dgm:t>
    </dgm:pt>
    <dgm:pt modelId="{A0739CBC-FE52-854E-8792-DBFFCBD58326}" type="pres">
      <dgm:prSet presAssocID="{2DC00049-49D5-ED49-B800-710926BD177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B683E0-E24E-704C-81B0-3166B5CBC231}" type="pres">
      <dgm:prSet presAssocID="{2DC00049-49D5-ED49-B800-710926BD177F}" presName="dummyMaxCanvas" presStyleCnt="0"/>
      <dgm:spPr/>
    </dgm:pt>
    <dgm:pt modelId="{42ECA050-82BA-784E-950D-E3A2121E46D0}" type="pres">
      <dgm:prSet presAssocID="{2DC00049-49D5-ED49-B800-710926BD177F}" presName="parentComposite" presStyleCnt="0"/>
      <dgm:spPr/>
    </dgm:pt>
    <dgm:pt modelId="{2D009417-4C9B-DB4D-A2B5-C1650F642FE3}" type="pres">
      <dgm:prSet presAssocID="{2DC00049-49D5-ED49-B800-710926BD177F}" presName="parent1" presStyleLbl="alignAccFollowNode1" presStyleIdx="0" presStyleCnt="4" custLinFactNeighborX="-8896" custLinFactNeighborY="1401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ABF0EBE4-D638-E541-8841-C91BB4B2DD72}" type="pres">
      <dgm:prSet presAssocID="{2DC00049-49D5-ED49-B800-710926BD177F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6E5EAF4D-542D-C84E-B03B-60D0106A1B13}" type="pres">
      <dgm:prSet presAssocID="{2DC00049-49D5-ED49-B800-710926BD177F}" presName="childrenComposite" presStyleCnt="0"/>
      <dgm:spPr/>
    </dgm:pt>
    <dgm:pt modelId="{451D8940-A1E7-D843-8BEF-24062974D25E}" type="pres">
      <dgm:prSet presAssocID="{2DC00049-49D5-ED49-B800-710926BD177F}" presName="dummyMaxCanvas_ChildArea" presStyleCnt="0"/>
      <dgm:spPr/>
    </dgm:pt>
    <dgm:pt modelId="{FAA2D882-8E2B-B94A-BAF0-3B9C1E36F747}" type="pres">
      <dgm:prSet presAssocID="{2DC00049-49D5-ED49-B800-710926BD177F}" presName="fulcrum" presStyleLbl="alignAccFollowNode1" presStyleIdx="2" presStyleCnt="4"/>
      <dgm:spPr/>
    </dgm:pt>
    <dgm:pt modelId="{C2208D71-12DF-C044-A0A5-DBAA26E5E601}" type="pres">
      <dgm:prSet presAssocID="{2DC00049-49D5-ED49-B800-710926BD177F}" presName="balance_22" presStyleLbl="alignAccFollowNode1" presStyleIdx="3" presStyleCnt="4">
        <dgm:presLayoutVars>
          <dgm:bulletEnabled val="1"/>
        </dgm:presLayoutVars>
      </dgm:prSet>
      <dgm:spPr/>
    </dgm:pt>
    <dgm:pt modelId="{F8C20BF0-6CB9-CF41-B331-FE564C67AFC0}" type="pres">
      <dgm:prSet presAssocID="{2DC00049-49D5-ED49-B800-710926BD177F}" presName="right_22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DEB03-9CB6-BC4F-AB74-6E3765876998}" type="pres">
      <dgm:prSet presAssocID="{2DC00049-49D5-ED49-B800-710926BD177F}" presName="right_22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2672F-6B51-F248-9929-07F3D4E3CCCE}" type="pres">
      <dgm:prSet presAssocID="{2DC00049-49D5-ED49-B800-710926BD177F}" presName="left_22_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4FF00-974A-1645-87F9-78F034793BAA}" type="pres">
      <dgm:prSet presAssocID="{2DC00049-49D5-ED49-B800-710926BD177F}" presName="left_22_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725FF2-4959-314B-BC3D-EF4B5BF09F3E}" type="presOf" srcId="{F59E9616-D4B0-E946-AA1E-F8F9A32EEAA1}" destId="{2D009417-4C9B-DB4D-A2B5-C1650F642FE3}" srcOrd="0" destOrd="0" presId="urn:microsoft.com/office/officeart/2005/8/layout/balance1"/>
    <dgm:cxn modelId="{7BE3FE77-3BAD-6141-B833-3A92DAD85BC9}" type="presOf" srcId="{292C098E-5579-1042-A783-F37F8423ED57}" destId="{ABF0EBE4-D638-E541-8841-C91BB4B2DD72}" srcOrd="0" destOrd="0" presId="urn:microsoft.com/office/officeart/2005/8/layout/balance1"/>
    <dgm:cxn modelId="{5B188F9B-A4DA-F343-BC99-BBEA0C1FBC39}" type="presOf" srcId="{2CDFB8ED-BE8A-9349-AE0B-DE9CAC06337A}" destId="{70DDEB03-9CB6-BC4F-AB74-6E3765876998}" srcOrd="0" destOrd="0" presId="urn:microsoft.com/office/officeart/2005/8/layout/balance1"/>
    <dgm:cxn modelId="{60925B24-4251-AB43-B57B-B39422434B64}" srcId="{292C098E-5579-1042-A783-F37F8423ED57}" destId="{FCB75859-1162-AA44-B1CE-CD4AF7C998E0}" srcOrd="0" destOrd="0" parTransId="{385D5AEF-EAAC-BF44-8779-C13D3BF37E5A}" sibTransId="{E0F4FB01-1A6B-0D45-B836-61C4FD424BC6}"/>
    <dgm:cxn modelId="{207EFD3D-4151-2D44-8142-3BFC800D571E}" type="presOf" srcId="{F36F95BC-0461-7C4F-B585-DF46FF319816}" destId="{4F02672F-6B51-F248-9929-07F3D4E3CCCE}" srcOrd="0" destOrd="0" presId="urn:microsoft.com/office/officeart/2005/8/layout/balance1"/>
    <dgm:cxn modelId="{6945DEFC-FAB3-8448-A4DA-720AF099942A}" type="presOf" srcId="{2DC00049-49D5-ED49-B800-710926BD177F}" destId="{A0739CBC-FE52-854E-8792-DBFFCBD58326}" srcOrd="0" destOrd="0" presId="urn:microsoft.com/office/officeart/2005/8/layout/balance1"/>
    <dgm:cxn modelId="{7C4E9001-8951-B944-AE69-11B8F2566E1C}" srcId="{2DC00049-49D5-ED49-B800-710926BD177F}" destId="{292C098E-5579-1042-A783-F37F8423ED57}" srcOrd="1" destOrd="0" parTransId="{EE1355AE-CB7D-AF46-BB2E-E63CBD8F7F32}" sibTransId="{B9B800BE-F9A0-FA42-B3BB-92E3778E52AB}"/>
    <dgm:cxn modelId="{EA013DA5-1F18-1542-A202-2DAEEA2955FF}" srcId="{F59E9616-D4B0-E946-AA1E-F8F9A32EEAA1}" destId="{F36F95BC-0461-7C4F-B585-DF46FF319816}" srcOrd="0" destOrd="0" parTransId="{F759BF4A-4690-864D-8B27-64D8F936425D}" sibTransId="{B8FA4995-250E-1541-8BBE-B387BBE7CCF7}"/>
    <dgm:cxn modelId="{5ADEF606-9054-C545-AE7A-642484CBB090}" srcId="{2DC00049-49D5-ED49-B800-710926BD177F}" destId="{F59E9616-D4B0-E946-AA1E-F8F9A32EEAA1}" srcOrd="0" destOrd="0" parTransId="{354C87E1-3A17-0749-AB94-F414A5D52F24}" sibTransId="{FDF3EFC1-A147-E949-A742-37AD6AC31952}"/>
    <dgm:cxn modelId="{EB51A311-431B-C344-945F-89882FAE22AD}" srcId="{292C098E-5579-1042-A783-F37F8423ED57}" destId="{2CDFB8ED-BE8A-9349-AE0B-DE9CAC06337A}" srcOrd="1" destOrd="0" parTransId="{4587BFEC-D194-EB4F-A31E-1347FB069638}" sibTransId="{FB7A727A-1AAE-8A42-A77E-6A1A10539F6E}"/>
    <dgm:cxn modelId="{12714142-CF9A-2F41-9CF3-CF241BE3106E}" type="presOf" srcId="{FCB75859-1162-AA44-B1CE-CD4AF7C998E0}" destId="{F8C20BF0-6CB9-CF41-B331-FE564C67AFC0}" srcOrd="0" destOrd="0" presId="urn:microsoft.com/office/officeart/2005/8/layout/balance1"/>
    <dgm:cxn modelId="{71B42951-2F6C-CB4C-8F2F-DF7BD918A2EC}" srcId="{F59E9616-D4B0-E946-AA1E-F8F9A32EEAA1}" destId="{A829C062-B319-5B4F-AD11-76C7E0DC2998}" srcOrd="1" destOrd="0" parTransId="{B6C8C89B-4D1A-3549-A70C-3797C91ABC8E}" sibTransId="{85F9681B-2818-C740-8E88-99FC27900C74}"/>
    <dgm:cxn modelId="{54A37EE3-13C1-FC49-9F55-435086CF7DFA}" type="presOf" srcId="{A829C062-B319-5B4F-AD11-76C7E0DC2998}" destId="{0D24FF00-974A-1645-87F9-78F034793BAA}" srcOrd="0" destOrd="0" presId="urn:microsoft.com/office/officeart/2005/8/layout/balance1"/>
    <dgm:cxn modelId="{91DD67A1-C399-7244-97C7-BF35DD5286C9}" type="presParOf" srcId="{A0739CBC-FE52-854E-8792-DBFFCBD58326}" destId="{F6B683E0-E24E-704C-81B0-3166B5CBC231}" srcOrd="0" destOrd="0" presId="urn:microsoft.com/office/officeart/2005/8/layout/balance1"/>
    <dgm:cxn modelId="{56098976-48A9-F849-8661-B9D2778F230E}" type="presParOf" srcId="{A0739CBC-FE52-854E-8792-DBFFCBD58326}" destId="{42ECA050-82BA-784E-950D-E3A2121E46D0}" srcOrd="1" destOrd="0" presId="urn:microsoft.com/office/officeart/2005/8/layout/balance1"/>
    <dgm:cxn modelId="{490D409B-BD79-1144-8CF2-18C0B0D51087}" type="presParOf" srcId="{42ECA050-82BA-784E-950D-E3A2121E46D0}" destId="{2D009417-4C9B-DB4D-A2B5-C1650F642FE3}" srcOrd="0" destOrd="0" presId="urn:microsoft.com/office/officeart/2005/8/layout/balance1"/>
    <dgm:cxn modelId="{A2847F12-1163-4844-9732-99A7765800C1}" type="presParOf" srcId="{42ECA050-82BA-784E-950D-E3A2121E46D0}" destId="{ABF0EBE4-D638-E541-8841-C91BB4B2DD72}" srcOrd="1" destOrd="0" presId="urn:microsoft.com/office/officeart/2005/8/layout/balance1"/>
    <dgm:cxn modelId="{ED6E4568-0F1C-1647-9A2A-19784BA34D8D}" type="presParOf" srcId="{A0739CBC-FE52-854E-8792-DBFFCBD58326}" destId="{6E5EAF4D-542D-C84E-B03B-60D0106A1B13}" srcOrd="2" destOrd="0" presId="urn:microsoft.com/office/officeart/2005/8/layout/balance1"/>
    <dgm:cxn modelId="{EB704694-7B2F-6F40-B5A1-D127C5B0E158}" type="presParOf" srcId="{6E5EAF4D-542D-C84E-B03B-60D0106A1B13}" destId="{451D8940-A1E7-D843-8BEF-24062974D25E}" srcOrd="0" destOrd="0" presId="urn:microsoft.com/office/officeart/2005/8/layout/balance1"/>
    <dgm:cxn modelId="{62A13737-210C-B042-B178-5E2B2957DDA0}" type="presParOf" srcId="{6E5EAF4D-542D-C84E-B03B-60D0106A1B13}" destId="{FAA2D882-8E2B-B94A-BAF0-3B9C1E36F747}" srcOrd="1" destOrd="0" presId="urn:microsoft.com/office/officeart/2005/8/layout/balance1"/>
    <dgm:cxn modelId="{8249EB5C-754A-9B48-B60F-52397C659E68}" type="presParOf" srcId="{6E5EAF4D-542D-C84E-B03B-60D0106A1B13}" destId="{C2208D71-12DF-C044-A0A5-DBAA26E5E601}" srcOrd="2" destOrd="0" presId="urn:microsoft.com/office/officeart/2005/8/layout/balance1"/>
    <dgm:cxn modelId="{E38A498B-FE10-D849-B01E-7A65C01F6F74}" type="presParOf" srcId="{6E5EAF4D-542D-C84E-B03B-60D0106A1B13}" destId="{F8C20BF0-6CB9-CF41-B331-FE564C67AFC0}" srcOrd="3" destOrd="0" presId="urn:microsoft.com/office/officeart/2005/8/layout/balance1"/>
    <dgm:cxn modelId="{12F9BA1F-85B5-6F4F-86B9-BD426A5D2869}" type="presParOf" srcId="{6E5EAF4D-542D-C84E-B03B-60D0106A1B13}" destId="{70DDEB03-9CB6-BC4F-AB74-6E3765876998}" srcOrd="4" destOrd="0" presId="urn:microsoft.com/office/officeart/2005/8/layout/balance1"/>
    <dgm:cxn modelId="{B5C18A3C-9177-AA4C-8A73-4DF1E32E4AC2}" type="presParOf" srcId="{6E5EAF4D-542D-C84E-B03B-60D0106A1B13}" destId="{4F02672F-6B51-F248-9929-07F3D4E3CCCE}" srcOrd="5" destOrd="0" presId="urn:microsoft.com/office/officeart/2005/8/layout/balance1"/>
    <dgm:cxn modelId="{42DDE9D6-5EBE-8141-A978-D133CD6A372D}" type="presParOf" srcId="{6E5EAF4D-542D-C84E-B03B-60D0106A1B13}" destId="{0D24FF00-974A-1645-87F9-78F034793BAA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09417-4C9B-DB4D-A2B5-C1650F642FE3}">
      <dsp:nvSpPr>
        <dsp:cNvPr id="0" name=""/>
        <dsp:cNvSpPr/>
      </dsp:nvSpPr>
      <dsp:spPr>
        <a:xfrm>
          <a:off x="2473315" y="149458"/>
          <a:ext cx="1920239" cy="1066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A Promise</a:t>
          </a:r>
          <a:endParaRPr lang="en-US" sz="2700" kern="1200" dirty="0"/>
        </a:p>
      </dsp:txBody>
      <dsp:txXfrm>
        <a:off x="2504560" y="180703"/>
        <a:ext cx="1857749" cy="1004309"/>
      </dsp:txXfrm>
    </dsp:sp>
    <dsp:sp modelId="{ABF0EBE4-D638-E541-8841-C91BB4B2DD72}">
      <dsp:nvSpPr>
        <dsp:cNvPr id="0" name=""/>
        <dsp:cNvSpPr/>
      </dsp:nvSpPr>
      <dsp:spPr>
        <a:xfrm>
          <a:off x="5417819" y="0"/>
          <a:ext cx="1920239" cy="1066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Incomplete</a:t>
          </a:r>
          <a:endParaRPr lang="en-US" sz="2700" kern="1200" dirty="0"/>
        </a:p>
      </dsp:txBody>
      <dsp:txXfrm>
        <a:off x="5449064" y="31245"/>
        <a:ext cx="1857749" cy="1004309"/>
      </dsp:txXfrm>
    </dsp:sp>
    <dsp:sp modelId="{FAA2D882-8E2B-B94A-BAF0-3B9C1E36F747}">
      <dsp:nvSpPr>
        <dsp:cNvPr id="0" name=""/>
        <dsp:cNvSpPr/>
      </dsp:nvSpPr>
      <dsp:spPr>
        <a:xfrm>
          <a:off x="4591050" y="4533899"/>
          <a:ext cx="800099" cy="800099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08D71-12DF-C044-A0A5-DBAA26E5E601}">
      <dsp:nvSpPr>
        <dsp:cNvPr id="0" name=""/>
        <dsp:cNvSpPr/>
      </dsp:nvSpPr>
      <dsp:spPr>
        <a:xfrm>
          <a:off x="2590800" y="4198924"/>
          <a:ext cx="4800599" cy="3243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20BF0-6CB9-CF41-B331-FE564C67AFC0}">
      <dsp:nvSpPr>
        <dsp:cNvPr id="0" name=""/>
        <dsp:cNvSpPr/>
      </dsp:nvSpPr>
      <dsp:spPr>
        <a:xfrm>
          <a:off x="5417819" y="2795015"/>
          <a:ext cx="1920239" cy="1365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2+2 = ?</a:t>
          </a:r>
          <a:endParaRPr lang="en-US" sz="1900" kern="1200" dirty="0"/>
        </a:p>
      </dsp:txBody>
      <dsp:txXfrm>
        <a:off x="5484477" y="2861673"/>
        <a:ext cx="1786923" cy="1232187"/>
      </dsp:txXfrm>
    </dsp:sp>
    <dsp:sp modelId="{70DDEB03-9CB6-BC4F-AB74-6E3765876998}">
      <dsp:nvSpPr>
        <dsp:cNvPr id="0" name=""/>
        <dsp:cNvSpPr/>
      </dsp:nvSpPr>
      <dsp:spPr>
        <a:xfrm>
          <a:off x="5417819" y="1365503"/>
          <a:ext cx="1920239" cy="1365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 People have to work to get it or it won’t be interesting</a:t>
          </a:r>
          <a:endParaRPr lang="en-US" sz="1900" kern="1200" dirty="0"/>
        </a:p>
      </dsp:txBody>
      <dsp:txXfrm>
        <a:off x="5484477" y="1432161"/>
        <a:ext cx="1786923" cy="1232187"/>
      </dsp:txXfrm>
    </dsp:sp>
    <dsp:sp modelId="{4F02672F-6B51-F248-9929-07F3D4E3CCCE}">
      <dsp:nvSpPr>
        <dsp:cNvPr id="0" name=""/>
        <dsp:cNvSpPr/>
      </dsp:nvSpPr>
      <dsp:spPr>
        <a:xfrm>
          <a:off x="2644140" y="2795015"/>
          <a:ext cx="1920239" cy="1365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Motivational</a:t>
          </a:r>
          <a:endParaRPr lang="en-US" sz="1900" b="1" kern="1200" dirty="0"/>
        </a:p>
      </dsp:txBody>
      <dsp:txXfrm>
        <a:off x="2710798" y="2861673"/>
        <a:ext cx="1786923" cy="1232187"/>
      </dsp:txXfrm>
    </dsp:sp>
    <dsp:sp modelId="{0D24FF00-974A-1645-87F9-78F034793BAA}">
      <dsp:nvSpPr>
        <dsp:cNvPr id="0" name=""/>
        <dsp:cNvSpPr/>
      </dsp:nvSpPr>
      <dsp:spPr>
        <a:xfrm>
          <a:off x="2644140" y="1365503"/>
          <a:ext cx="1920239" cy="1365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Well Crafted</a:t>
          </a:r>
          <a:endParaRPr lang="en-US" sz="1900" b="1" kern="1200" dirty="0"/>
        </a:p>
      </dsp:txBody>
      <dsp:txXfrm>
        <a:off x="2710798" y="1432161"/>
        <a:ext cx="1786923" cy="1232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2F81D-E5CD-7F42-87FB-83D379C4A1CF}" type="datetimeFigureOut">
              <a:rPr lang="en-US" smtClean="0"/>
              <a:t>6/5/15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48234-4A67-F64F-88E8-66C9F71E3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F23CE-57E2-0744-B21A-BB2D175AFF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9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8234-4A67-F64F-88E8-66C9F71E3F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0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glossy Earth,loopi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300555"/>
            <a:ext cx="6858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77825"/>
            <a:ext cx="8229601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1859622"/>
            <a:ext cx="49530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5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8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319921"/>
            <a:ext cx="1965064" cy="49831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19921"/>
            <a:ext cx="6607884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8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671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669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4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1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1362"/>
            <a:ext cx="4268788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270375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0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6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8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687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9687"/>
            <a:ext cx="53403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71737"/>
            <a:ext cx="32369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2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6A22-1817-47A2-BE7E-A3C3CA36A5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2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microsoft.com/office/2007/relationships/media" Target="../media/media1.wmv"/><Relationship Id="rId14" Type="http://schemas.openxmlformats.org/officeDocument/2006/relationships/video" Target="../media/media1.wmv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glossy Earth,looping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/>
          <a:srcRect t="10601"/>
          <a:stretch/>
        </p:blipFill>
        <p:spPr>
          <a:xfrm>
            <a:off x="101030" y="92466"/>
            <a:ext cx="2230348" cy="1329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82358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6A22-1817-47A2-BE7E-A3C3CA36A58B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937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7337F-C307-4F9B-8E00-0E2205FDBD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130802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9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iff"/><Relationship Id="rId3" Type="http://schemas.openxmlformats.org/officeDocument/2006/relationships/image" Target="../media/image1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8229601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Envisioning the Future:</a:t>
            </a:r>
            <a:br>
              <a:rPr lang="en-US" dirty="0" smtClean="0"/>
            </a:br>
            <a:r>
              <a:rPr lang="en-US" dirty="0" smtClean="0"/>
              <a:t>Consulting Part </a:t>
            </a:r>
            <a:r>
              <a:rPr lang="en-US" dirty="0" smtClean="0"/>
              <a:t>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72" y="27203"/>
            <a:ext cx="3050992" cy="887197"/>
          </a:xfrm>
          <a:prstGeom prst="rect">
            <a:avLst/>
          </a:prstGeom>
        </p:spPr>
      </p:pic>
      <p:pic>
        <p:nvPicPr>
          <p:cNvPr id="7" name="Picture 6" descr="logo-asc_175.png"/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58" y="38100"/>
            <a:ext cx="2924342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52400"/>
            <a:ext cx="3225800" cy="82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3886200"/>
            <a:ext cx="487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Patti Riley and Gail Thomas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0306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7960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Verdan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144" y="0"/>
            <a:ext cx="9144000" cy="4741656"/>
          </a:xfrm>
          <a:prstGeom prst="rect">
            <a:avLst/>
          </a:prstGeom>
        </p:spPr>
      </p:pic>
      <p:pic>
        <p:nvPicPr>
          <p:cNvPr id="4" name="Content Placeholder 7" descr="urgent evoke home.jpg"/>
          <p:cNvPicPr>
            <a:picLocks noChangeAspect="1"/>
          </p:cNvPicPr>
          <p:nvPr/>
        </p:nvPicPr>
        <p:blipFill>
          <a:blip r:embed="rId3"/>
          <a:srcRect l="-3377" r="-1390"/>
          <a:stretch>
            <a:fillRect/>
          </a:stretch>
        </p:blipFill>
        <p:spPr>
          <a:xfrm>
            <a:off x="-305488" y="-30156"/>
            <a:ext cx="7226988" cy="7264400"/>
          </a:xfrm>
          <a:prstGeom prst="rect">
            <a:avLst/>
          </a:prstGeom>
        </p:spPr>
      </p:pic>
      <p:pic>
        <p:nvPicPr>
          <p:cNvPr id="5" name="Picture 4" descr="ur evoke peop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170" y="2525470"/>
            <a:ext cx="5918896" cy="470877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 Patricia Riley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75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276600"/>
            <a:ext cx="7137399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STORY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62000" y="1600200"/>
            <a:ext cx="7581900" cy="16541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If You Want People to </a:t>
            </a:r>
            <a:r>
              <a:rPr lang="en-US" dirty="0" smtClean="0">
                <a:solidFill>
                  <a:schemeClr val="bg1"/>
                </a:solidFill>
              </a:rPr>
              <a:t>Think and Behave Differently, Tell them a: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 Patricia Riley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9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099" y="10630"/>
            <a:ext cx="7581901" cy="1391023"/>
          </a:xfrm>
        </p:spPr>
        <p:txBody>
          <a:bodyPr/>
          <a:lstStyle/>
          <a:p>
            <a:r>
              <a:rPr lang="en-US" dirty="0" smtClean="0"/>
              <a:t>Research on Narratives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498600"/>
            <a:ext cx="7581901" cy="490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People reason through stories—the narrative paradigm (Walter Fisher, </a:t>
            </a:r>
            <a:r>
              <a:rPr lang="en-US" sz="2800" dirty="0" err="1" smtClean="0"/>
              <a:t>Hollihan</a:t>
            </a:r>
            <a:r>
              <a:rPr lang="en-US" sz="2800" dirty="0" smtClean="0"/>
              <a:t> &amp; </a:t>
            </a:r>
            <a:r>
              <a:rPr lang="en-US" sz="2800" dirty="0" smtClean="0"/>
              <a:t>Riley)</a:t>
            </a:r>
            <a:endParaRPr lang="en-US" sz="2800" dirty="0" smtClean="0"/>
          </a:p>
          <a:p>
            <a:pPr lvl="1"/>
            <a:r>
              <a:rPr lang="en-US" sz="2800" dirty="0" smtClean="0"/>
              <a:t>People are storytelling creatures--hardwired</a:t>
            </a:r>
          </a:p>
          <a:p>
            <a:r>
              <a:rPr lang="en-US" sz="3000" dirty="0" smtClean="0"/>
              <a:t>Stories can both illuminate and obscure facts</a:t>
            </a:r>
          </a:p>
          <a:p>
            <a:pPr lvl="1"/>
            <a:r>
              <a:rPr lang="en-US" sz="2800" dirty="0" smtClean="0"/>
              <a:t>Stories are judged on their: </a:t>
            </a:r>
          </a:p>
          <a:p>
            <a:pPr lvl="2"/>
            <a:r>
              <a:rPr lang="en-US" sz="2800" dirty="0" smtClean="0"/>
              <a:t>Fidelity—Does the story sound true given my life experiences?</a:t>
            </a:r>
          </a:p>
          <a:p>
            <a:pPr lvl="2"/>
            <a:r>
              <a:rPr lang="en-US" sz="2800" dirty="0" smtClean="0"/>
              <a:t>Coherence—Does the narrative hang together? Do the people in the story behave in ways that make sense?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 Patricia Riley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85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152400"/>
            <a:ext cx="7467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Powerful Scenarios:  Think Like a Movie Director or a Journalist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7866" y="1676400"/>
            <a:ext cx="5046133" cy="49911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/>
              <a:buChar char="•"/>
            </a:pPr>
            <a:r>
              <a:rPr lang="en-US" dirty="0" smtClean="0"/>
              <a:t>Compelling narratives embody plot (action agenda), characters with a motive (inventors, leaders, coalitions), and surprise plus emotions </a:t>
            </a: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/>
              <a:t>Helps to have great audio and visuals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People often have to learn how to tell great stories</a:t>
            </a: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/>
              <a:t>Modified for stakeholders</a:t>
            </a: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/>
              <a:t>Honed in interaction</a:t>
            </a:r>
          </a:p>
          <a:p>
            <a:pPr marL="914400" lvl="2" indent="0">
              <a:buNone/>
            </a:pPr>
            <a:endParaRPr lang="en-US" sz="2800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00" y="1959535"/>
            <a:ext cx="1905074" cy="190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0" y="4127500"/>
            <a:ext cx="152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06" y="6356350"/>
            <a:ext cx="2895600" cy="365125"/>
          </a:xfrm>
        </p:spPr>
        <p:txBody>
          <a:bodyPr/>
          <a:lstStyle/>
          <a:p>
            <a:r>
              <a:rPr lang="en-US" smtClean="0"/>
              <a:t>c Patricia Riley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6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Directors Know A Great Story is: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365674"/>
              </p:ext>
            </p:extLst>
          </p:nvPr>
        </p:nvGraphicFramePr>
        <p:xfrm>
          <a:off x="-838200" y="1295400"/>
          <a:ext cx="9982200" cy="533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6166" y="5257800"/>
            <a:ext cx="1947333" cy="1460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 Patricia Riley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34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19200" y="0"/>
            <a:ext cx="631666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Set the Scene:  It is 2025!</a:t>
            </a:r>
            <a:endParaRPr lang="en-US" sz="44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1371600"/>
            <a:ext cx="4898798" cy="4525963"/>
          </a:xfrm>
          <a:prstGeom prst="rect">
            <a:avLst/>
          </a:prstGeom>
        </p:spPr>
        <p:txBody>
          <a:bodyPr/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The whole international system—as constructed following WWII—will be revolutionized. </a:t>
            </a:r>
            <a:r>
              <a:rPr lang="en-US" dirty="0" smtClean="0">
                <a:solidFill>
                  <a:srgbClr val="FFFFFF"/>
                </a:solidFill>
              </a:rPr>
              <a:t>Brazil</a:t>
            </a:r>
            <a:r>
              <a:rPr lang="en-US" dirty="0">
                <a:solidFill>
                  <a:srgbClr val="FFFFFF"/>
                </a:solidFill>
              </a:rPr>
              <a:t>, Russia, India and </a:t>
            </a:r>
            <a:r>
              <a:rPr lang="en-US" dirty="0" smtClean="0">
                <a:solidFill>
                  <a:srgbClr val="FFFFFF"/>
                </a:solidFill>
              </a:rPr>
              <a:t>China </a:t>
            </a:r>
            <a:r>
              <a:rPr lang="en-US" dirty="0">
                <a:solidFill>
                  <a:srgbClr val="FFFFFF"/>
                </a:solidFill>
              </a:rPr>
              <a:t>have a seat at the international high table</a:t>
            </a:r>
            <a:r>
              <a:rPr lang="en-US" dirty="0" smtClean="0">
                <a:solidFill>
                  <a:srgbClr val="FFFFFF"/>
                </a:solidFill>
              </a:rPr>
              <a:t>, bringing </a:t>
            </a:r>
            <a:r>
              <a:rPr lang="en-US" dirty="0">
                <a:solidFill>
                  <a:srgbClr val="FFFFFF"/>
                </a:solidFill>
              </a:rPr>
              <a:t>new stakes and rules of the </a:t>
            </a:r>
            <a:r>
              <a:rPr lang="en-US" dirty="0" smtClean="0">
                <a:solidFill>
                  <a:srgbClr val="FFFFFF"/>
                </a:solidFill>
              </a:rPr>
              <a:t>game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There will be ~ 8.1 billion people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Sustainability is key to national strength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1.8 </a:t>
            </a:r>
            <a:r>
              <a:rPr lang="en-US" dirty="0">
                <a:solidFill>
                  <a:srgbClr val="FFFFFF"/>
                </a:solidFill>
              </a:rPr>
              <a:t>billion people </a:t>
            </a:r>
            <a:r>
              <a:rPr lang="en-US" dirty="0" smtClean="0">
                <a:solidFill>
                  <a:srgbClr val="FFFFFF"/>
                </a:solidFill>
              </a:rPr>
              <a:t>still </a:t>
            </a:r>
            <a:r>
              <a:rPr lang="en-US" dirty="0">
                <a:solidFill>
                  <a:srgbClr val="FFFFFF"/>
                </a:solidFill>
              </a:rPr>
              <a:t>live in areas plagued by water scarcity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 l="12037" r="7407"/>
          <a:stretch>
            <a:fillRect/>
          </a:stretch>
        </p:blipFill>
        <p:spPr bwMode="auto">
          <a:xfrm>
            <a:off x="5562600" y="1295400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0829" y="3951514"/>
            <a:ext cx="3526971" cy="283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 Patricia Riley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4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</a:t>
            </a:r>
            <a:r>
              <a:rPr lang="en-US" dirty="0"/>
              <a:t>, wearable and soon, even implantable technologies </a:t>
            </a:r>
            <a:r>
              <a:rPr lang="en-US" dirty="0" smtClean="0"/>
              <a:t>make </a:t>
            </a:r>
            <a:r>
              <a:rPr lang="en-US" dirty="0"/>
              <a:t>it possible </a:t>
            </a:r>
            <a:r>
              <a:rPr lang="en-US" dirty="0" smtClean="0"/>
              <a:t>to </a:t>
            </a:r>
            <a:r>
              <a:rPr lang="en-US" dirty="0"/>
              <a:t>experience “augmented realities” on a daily </a:t>
            </a:r>
            <a:r>
              <a:rPr lang="en-US" dirty="0" smtClean="0"/>
              <a:t>basis</a:t>
            </a:r>
          </a:p>
          <a:p>
            <a:r>
              <a:rPr lang="en-US" dirty="0" smtClean="0"/>
              <a:t>The </a:t>
            </a:r>
            <a:r>
              <a:rPr lang="en-US" dirty="0"/>
              <a:t>increasingly digital economy </a:t>
            </a:r>
            <a:r>
              <a:rPr lang="en-US" dirty="0" smtClean="0"/>
              <a:t>creates </a:t>
            </a:r>
            <a:r>
              <a:rPr lang="en-US" dirty="0"/>
              <a:t>even deeper structural unemployment for low-skilled </a:t>
            </a:r>
            <a:r>
              <a:rPr lang="en-US" dirty="0" smtClean="0"/>
              <a:t>workers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 Patricia Riley 2013</a:t>
            </a:r>
            <a:endParaRPr lang="en-US"/>
          </a:p>
        </p:txBody>
      </p:sp>
      <p:pic>
        <p:nvPicPr>
          <p:cNvPr id="8" name="Espace réservé du contenu 3" descr="wikiopole_mars2010.tiff"/>
          <p:cNvPicPr>
            <a:picLocks noChangeAspect="1"/>
          </p:cNvPicPr>
          <p:nvPr/>
        </p:nvPicPr>
        <p:blipFill>
          <a:blip r:embed="rId2" cstate="print"/>
          <a:srcRect l="-4243" r="-4243"/>
          <a:stretch>
            <a:fillRect/>
          </a:stretch>
        </p:blipFill>
        <p:spPr>
          <a:xfrm>
            <a:off x="76200" y="4969086"/>
            <a:ext cx="2971801" cy="18889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5029200"/>
            <a:ext cx="32893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029200"/>
            <a:ext cx="3276600" cy="18288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934428" y="228600"/>
            <a:ext cx="82264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2025 is about Connections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14904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Future Has “Drivers”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Drivers “pushing” the future</a:t>
            </a:r>
          </a:p>
          <a:p>
            <a:pPr lvl="1"/>
            <a:r>
              <a:rPr lang="en-US" dirty="0"/>
              <a:t>Innovations in ICTs</a:t>
            </a:r>
          </a:p>
          <a:p>
            <a:pPr lvl="1"/>
            <a:r>
              <a:rPr lang="en-US" dirty="0"/>
              <a:t>Large and growing youth population</a:t>
            </a:r>
          </a:p>
          <a:p>
            <a:pPr lvl="1"/>
            <a:r>
              <a:rPr lang="en-US" dirty="0"/>
              <a:t>Corruption, debt in many countries, high unemployment</a:t>
            </a:r>
          </a:p>
          <a:p>
            <a:pPr lvl="1"/>
            <a:r>
              <a:rPr lang="en-US" dirty="0"/>
              <a:t>State controlled media and information systems</a:t>
            </a:r>
          </a:p>
          <a:p>
            <a:pPr lvl="1"/>
            <a:r>
              <a:rPr lang="en-US" dirty="0"/>
              <a:t>Unstable/volatile political systems</a:t>
            </a:r>
          </a:p>
          <a:p>
            <a:pPr lvl="1"/>
            <a:r>
              <a:rPr lang="en-US" dirty="0"/>
              <a:t>Climate change</a:t>
            </a:r>
          </a:p>
          <a:p>
            <a:pPr lvl="1"/>
            <a:r>
              <a:rPr lang="en-US" dirty="0"/>
              <a:t>Depopulation of rural areas</a:t>
            </a:r>
          </a:p>
          <a:p>
            <a:pPr lvl="1"/>
            <a:r>
              <a:rPr lang="en-US" dirty="0"/>
              <a:t>Low investment in </a:t>
            </a:r>
            <a:r>
              <a:rPr lang="en-US" dirty="0" smtClean="0"/>
              <a:t>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60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600200" y="107577"/>
            <a:ext cx="6761163" cy="11243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215900" y="1473201"/>
            <a:ext cx="8775700" cy="2413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Tell your story in scenes</a:t>
            </a:r>
          </a:p>
          <a:p>
            <a:pPr lvl="1"/>
            <a:r>
              <a:rPr lang="en-US" sz="2400" dirty="0" smtClean="0"/>
              <a:t>The Vision is actually the first scene where the story is new and different</a:t>
            </a:r>
          </a:p>
          <a:p>
            <a:pPr lvl="1"/>
            <a:r>
              <a:rPr lang="en-US" sz="2400" dirty="0" smtClean="0"/>
              <a:t>The second scene is often a  contest of competing frames that define the tough, needed changes</a:t>
            </a:r>
          </a:p>
          <a:p>
            <a:pPr lvl="2"/>
            <a:r>
              <a:rPr lang="en-US" dirty="0" smtClean="0"/>
              <a:t>Who will win? And Why? </a:t>
            </a:r>
          </a:p>
          <a:p>
            <a:pPr lvl="1"/>
            <a:r>
              <a:rPr lang="en-US" sz="2400" dirty="0" smtClean="0"/>
              <a:t>The third scene is about aligning goals—is the line of sight to the Vision clear?  </a:t>
            </a:r>
          </a:p>
          <a:p>
            <a:pPr lvl="2"/>
            <a:r>
              <a:rPr lang="en-US" sz="2000" dirty="0" smtClean="0"/>
              <a:t>Strategy????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1447800" y="130802"/>
            <a:ext cx="7467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Exercise</a:t>
            </a:r>
          </a:p>
          <a:p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c Patricia Riley 2013</a:t>
            </a:r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15060"/>
          <a:stretch>
            <a:fillRect/>
          </a:stretch>
        </p:blipFill>
        <p:spPr bwMode="auto">
          <a:xfrm>
            <a:off x="4648200" y="4507807"/>
            <a:ext cx="4038600" cy="212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90600" y="5159514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STORYBOARD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10 word limit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17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Future???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582" b="9582"/>
          <a:stretch>
            <a:fillRect/>
          </a:stretch>
        </p:blipFill>
        <p:spPr>
          <a:xfrm>
            <a:off x="228600" y="1371600"/>
            <a:ext cx="8686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1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use scenarios to build the capacity for foresight</a:t>
            </a:r>
          </a:p>
          <a:p>
            <a:pPr lvl="1"/>
            <a:r>
              <a:rPr lang="en-US" dirty="0" smtClean="0"/>
              <a:t>This is key for putting communication at the center</a:t>
            </a:r>
          </a:p>
          <a:p>
            <a:pPr lvl="1"/>
            <a:r>
              <a:rPr lang="en-US" dirty="0" smtClean="0"/>
              <a:t>Also critical for consulting</a:t>
            </a:r>
          </a:p>
          <a:p>
            <a:r>
              <a:rPr lang="en-US" dirty="0" smtClean="0"/>
              <a:t>To understand how narratives are tools for reasoning</a:t>
            </a:r>
          </a:p>
          <a:p>
            <a:r>
              <a:rPr lang="en-US" dirty="0" smtClean="0"/>
              <a:t>To think of storytelling visually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-979488"/>
            <a:ext cx="9144000" cy="8164513"/>
            <a:chOff x="0" y="-979714"/>
            <a:chExt cx="9144000" cy="8164286"/>
          </a:xfrm>
          <a:solidFill>
            <a:schemeClr val="accent4">
              <a:lumMod val="75000"/>
            </a:schemeClr>
          </a:solidFill>
        </p:grpSpPr>
        <p:pic>
          <p:nvPicPr>
            <p:cNvPr id="5" name="Picture 2" descr="Stock Photo - man with images &#10;circling head. &#10;fotosearch - search &#10;stock photos, &#10;pictures, wall &#10;murals, images, &#10;and photo clipar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979714"/>
              <a:ext cx="9144000" cy="81642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17750" y="2952750"/>
              <a:ext cx="4508500" cy="9525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SCENARIOS HELP ORGANIZATIONS </a:t>
            </a:r>
            <a:r>
              <a:rPr lang="en-US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BUILD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 Patricia Riley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3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3866" y="-50799"/>
            <a:ext cx="9177866" cy="690879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4" descr="3 shell sce.jpg"/>
          <p:cNvPicPr>
            <a:picLocks noChangeAspect="1"/>
          </p:cNvPicPr>
          <p:nvPr/>
        </p:nvPicPr>
        <p:blipFill>
          <a:blip r:embed="rId2"/>
          <a:srcRect t="19873" r="19122"/>
          <a:stretch>
            <a:fillRect/>
          </a:stretch>
        </p:blipFill>
        <p:spPr>
          <a:xfrm>
            <a:off x="3962388" y="4358019"/>
            <a:ext cx="4893733" cy="249998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oil forecasting fail.jpg"/>
          <p:cNvPicPr>
            <a:picLocks noChangeAspect="1"/>
          </p:cNvPicPr>
          <p:nvPr/>
        </p:nvPicPr>
        <p:blipFill>
          <a:blip r:embed="rId3"/>
          <a:srcRect l="3794" t="4037" r="3794" b="16150"/>
          <a:stretch>
            <a:fillRect/>
          </a:stretch>
        </p:blipFill>
        <p:spPr>
          <a:xfrm>
            <a:off x="1908240" y="50799"/>
            <a:ext cx="6947881" cy="422978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hell logo.jp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-1505105" y="274638"/>
            <a:ext cx="6826689" cy="6877259"/>
          </a:xfrm>
          <a:prstGeom prst="rect">
            <a:avLst/>
          </a:prstGeom>
        </p:spPr>
      </p:pic>
      <p:pic>
        <p:nvPicPr>
          <p:cNvPr id="8" name="Picture 7" descr="shell logo.jp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6282267" y="-102864"/>
            <a:ext cx="7128192" cy="7180995"/>
          </a:xfrm>
          <a:prstGeom prst="rect">
            <a:avLst/>
          </a:prstGeom>
        </p:spPr>
      </p:pic>
      <p:pic>
        <p:nvPicPr>
          <p:cNvPr id="9" name="Picture 8" descr="shell logo.jpg"/>
          <p:cNvPicPr>
            <a:picLocks noChangeAspect="1"/>
          </p:cNvPicPr>
          <p:nvPr/>
        </p:nvPicPr>
        <p:blipFill>
          <a:blip r:embed="rId4">
            <a:alphaModFix amt="10000"/>
          </a:blip>
          <a:srcRect t="87353"/>
          <a:stretch>
            <a:fillRect/>
          </a:stretch>
        </p:blipFill>
        <p:spPr>
          <a:xfrm>
            <a:off x="-1505105" y="-581934"/>
            <a:ext cx="6826689" cy="869807"/>
          </a:xfrm>
          <a:prstGeom prst="rect">
            <a:avLst/>
          </a:prstGeom>
        </p:spPr>
      </p:pic>
      <p:pic>
        <p:nvPicPr>
          <p:cNvPr id="10" name="Picture 9" descr="shell logo.jpg"/>
          <p:cNvPicPr>
            <a:picLocks noChangeAspect="1"/>
          </p:cNvPicPr>
          <p:nvPr/>
        </p:nvPicPr>
        <p:blipFill>
          <a:blip r:embed="rId4">
            <a:alphaModFix amt="10000"/>
          </a:blip>
          <a:srcRect t="87353"/>
          <a:stretch>
            <a:fillRect/>
          </a:stretch>
        </p:blipFill>
        <p:spPr>
          <a:xfrm>
            <a:off x="5358129" y="-485703"/>
            <a:ext cx="6826689" cy="869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743200"/>
            <a:ext cx="4038600" cy="42473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Verdana"/>
                <a:cs typeface="Verdana"/>
              </a:rPr>
              <a:t>Energy Industry Hires People</a:t>
            </a:r>
          </a:p>
          <a:p>
            <a:r>
              <a:rPr lang="en-US" sz="4500" b="1" dirty="0" smtClean="0">
                <a:solidFill>
                  <a:srgbClr val="FF0000"/>
                </a:solidFill>
                <a:latin typeface="Verdana"/>
                <a:cs typeface="Verdana"/>
              </a:rPr>
              <a:t>Good at Foresight</a:t>
            </a:r>
            <a:endParaRPr lang="en-US" sz="45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 Patricia Riley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2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4000" y="-262467"/>
            <a:ext cx="9702800" cy="719666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</a:t>
            </a:r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Picture 5" descr="mt fleur 3.jpg"/>
          <p:cNvPicPr>
            <a:picLocks noChangeAspect="1"/>
          </p:cNvPicPr>
          <p:nvPr/>
        </p:nvPicPr>
        <p:blipFill>
          <a:blip r:embed="rId2"/>
          <a:srcRect l="5651" t="4601" r="6782" b="5751"/>
          <a:stretch>
            <a:fillRect/>
          </a:stretch>
        </p:blipFill>
        <p:spPr>
          <a:xfrm>
            <a:off x="1388534" y="220129"/>
            <a:ext cx="6553199" cy="6593180"/>
          </a:xfrm>
          <a:prstGeom prst="rect">
            <a:avLst/>
          </a:prstGeom>
        </p:spPr>
      </p:pic>
      <p:pic>
        <p:nvPicPr>
          <p:cNvPr id="7" name="Picture 6" descr="s africa flag map.jpg"/>
          <p:cNvPicPr>
            <a:picLocks noChangeAspect="1"/>
          </p:cNvPicPr>
          <p:nvPr/>
        </p:nvPicPr>
        <p:blipFill>
          <a:blip r:embed="rId3">
            <a:alphaModFix amt="17000"/>
          </a:blip>
          <a:srcRect t="2081"/>
          <a:stretch>
            <a:fillRect/>
          </a:stretch>
        </p:blipFill>
        <p:spPr>
          <a:xfrm>
            <a:off x="533400" y="-76200"/>
            <a:ext cx="9144000" cy="75560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3871" y="838200"/>
            <a:ext cx="3234271" cy="3170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erdana"/>
                <a:cs typeface="Verdana"/>
              </a:rPr>
              <a:t>Famous Example on Political Will</a:t>
            </a:r>
            <a:endParaRPr lang="en-US" sz="40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 Patricia Riley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Foresight Process</a:t>
            </a:r>
            <a:endParaRPr lang="en-US" dirty="0"/>
          </a:p>
        </p:txBody>
      </p:sp>
      <p:pic>
        <p:nvPicPr>
          <p:cNvPr id="3" name="Picture 2" descr="Screenshot 2015-06-04 09.46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2" y="1295400"/>
            <a:ext cx="8642528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6248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Horton, 1999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8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3866" y="-50799"/>
            <a:ext cx="9177866" cy="690879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Picture 5" descr="USC prov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21889"/>
          </a:xfrm>
          <a:prstGeom prst="rect">
            <a:avLst/>
          </a:prstGeom>
          <a:effectLst>
            <a:outerShdw blurRad="50800" dist="38100" dir="1206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8660" y="5733748"/>
            <a:ext cx="8536562" cy="1138773"/>
          </a:xfrm>
          <a:prstGeom prst="rect">
            <a:avLst/>
          </a:prstGeom>
          <a:solidFill>
            <a:schemeClr val="tx1"/>
          </a:solidFill>
          <a:effectLst>
            <a:outerShdw blurRad="50800" dist="38100" dir="12900000" algn="tl" rotWithShape="0">
              <a:srgbClr val="000000">
                <a:alpha val="43000"/>
              </a:srgbClr>
            </a:outerShdw>
          </a:effectLst>
        </p:spPr>
        <p:txBody>
          <a:bodyPr vert="horz"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Verdana"/>
                <a:cs typeface="Verdana"/>
              </a:rPr>
              <a:t>USC Annenberg Scenario </a:t>
            </a:r>
            <a:r>
              <a:rPr lang="en-US" sz="4000" b="1" dirty="0" smtClean="0">
                <a:solidFill>
                  <a:srgbClr val="FF0000"/>
                </a:solidFill>
                <a:latin typeface="Verdana"/>
                <a:cs typeface="Verdana"/>
              </a:rPr>
              <a:t>Lab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Verdana"/>
                <a:cs typeface="Verdana"/>
              </a:rPr>
              <a:t>u</a:t>
            </a:r>
            <a:r>
              <a:rPr lang="en-US" sz="2800" b="1" dirty="0" err="1" smtClean="0">
                <a:solidFill>
                  <a:srgbClr val="FF0000"/>
                </a:solidFill>
                <a:latin typeface="Verdana"/>
                <a:cs typeface="Verdana"/>
              </a:rPr>
              <a:t>scscenariolab.com</a:t>
            </a:r>
            <a:endParaRPr lang="en-US" sz="28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 Patricia Riley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8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7960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Verdana"/>
            </a:endParaRPr>
          </a:p>
        </p:txBody>
      </p:sp>
      <p:pic>
        <p:nvPicPr>
          <p:cNvPr id="4" name="Picture 3" descr="kdmc 4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61631" cy="6858000"/>
          </a:xfrm>
          <a:prstGeom prst="rect">
            <a:avLst/>
          </a:prstGeom>
        </p:spPr>
      </p:pic>
      <p:pic>
        <p:nvPicPr>
          <p:cNvPr id="5" name="Picture 4" descr="kdmc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650" y="1016536"/>
            <a:ext cx="5590341" cy="6035343"/>
          </a:xfrm>
          <a:prstGeom prst="rect">
            <a:avLst/>
          </a:prstGeom>
          <a:effectLst>
            <a:outerShdw blurRad="50800" dist="38100" dir="1188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 Patricia Riley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6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304800"/>
            <a:ext cx="8229600" cy="6731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Scenarios</a:t>
            </a:r>
            <a:r>
              <a:rPr lang="en-US" dirty="0" smtClean="0"/>
              <a:t> </a:t>
            </a:r>
            <a:r>
              <a:rPr lang="en-US" dirty="0" smtClean="0"/>
              <a:t>“Lessons Learned”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43037"/>
            <a:ext cx="8229600" cy="5414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FFFF"/>
                </a:solidFill>
              </a:rPr>
              <a:t>Making sense of multiple futures is hard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Short-term approach creates blind spots in foresight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Need to set a date that is far enough in the future to allow people to break free of present roles and structures</a:t>
            </a:r>
          </a:p>
          <a:p>
            <a:pPr lvl="1"/>
            <a:r>
              <a:rPr lang="en-US" sz="2600" dirty="0">
                <a:solidFill>
                  <a:srgbClr val="FFFFFF"/>
                </a:solidFill>
              </a:rPr>
              <a:t>People </a:t>
            </a:r>
            <a:r>
              <a:rPr lang="en-US" sz="2600" i="1" dirty="0">
                <a:solidFill>
                  <a:srgbClr val="FFFFFF"/>
                </a:solidFill>
              </a:rPr>
              <a:t>will</a:t>
            </a:r>
            <a:r>
              <a:rPr lang="en-US" sz="2600" dirty="0">
                <a:solidFill>
                  <a:srgbClr val="FFFFFF"/>
                </a:solidFill>
              </a:rPr>
              <a:t> change their </a:t>
            </a:r>
            <a:r>
              <a:rPr lang="en-US" sz="2600" dirty="0" smtClean="0">
                <a:solidFill>
                  <a:srgbClr val="FFFFFF"/>
                </a:solidFill>
              </a:rPr>
              <a:t>perspectives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Having the scenario development process be open to all participants seems to encourage more detailed stories of the future</a:t>
            </a:r>
          </a:p>
          <a:p>
            <a:pPr lvl="1"/>
            <a:r>
              <a:rPr lang="en-US" sz="2600" dirty="0" smtClean="0">
                <a:solidFill>
                  <a:srgbClr val="FFFFFF"/>
                </a:solidFill>
              </a:rPr>
              <a:t>Tendency for positive local stories and pessimistic stories in larger institutions or networks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Storytelling skills are critical </a:t>
            </a:r>
            <a:endParaRPr lang="en-US" sz="2800" dirty="0" smtClean="0">
              <a:solidFill>
                <a:srgbClr val="FFFF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 Patricia Riley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42617"/>
      </p:ext>
    </p:extLst>
  </p:cSld>
  <p:clrMapOvr>
    <a:masterClrMapping/>
  </p:clrMapOvr>
</p:sld>
</file>

<file path=ppt/theme/theme1.xml><?xml version="1.0" encoding="utf-8"?>
<a:theme xmlns:a="http://schemas.openxmlformats.org/drawingml/2006/main" name="WBAS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B8EEAF-A208-4E3E-A062-1AFBB6977F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WBASC template.potx</Template>
  <TotalTime>3079</TotalTime>
  <Words>632</Words>
  <Application>Microsoft Macintosh PowerPoint</Application>
  <PresentationFormat>On-screen Show (4:3)</PresentationFormat>
  <Paragraphs>94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WBASC template</vt:lpstr>
      <vt:lpstr>Envisioning the Future: Consulting Part 2 </vt:lpstr>
      <vt:lpstr>Objectives</vt:lpstr>
      <vt:lpstr> SCENARIOS HELP ORGANIZATIONS BUILD </vt:lpstr>
      <vt:lpstr>PowerPoint Presentation</vt:lpstr>
      <vt:lpstr>PowerPoint Presentation</vt:lpstr>
      <vt:lpstr>Traditional Foresight Process</vt:lpstr>
      <vt:lpstr>PowerPoint Presentation</vt:lpstr>
      <vt:lpstr>PowerPoint Presentation</vt:lpstr>
      <vt:lpstr>PowerPoint Presentation</vt:lpstr>
      <vt:lpstr>PowerPoint Presentation</vt:lpstr>
      <vt:lpstr>If You Want People to Think and Behave Differently, Tell them a:</vt:lpstr>
      <vt:lpstr>Research on Narratives</vt:lpstr>
      <vt:lpstr>PowerPoint Presentation</vt:lpstr>
      <vt:lpstr>Directors Know A Great Story is:</vt:lpstr>
      <vt:lpstr>PowerPoint Presentation</vt:lpstr>
      <vt:lpstr>PowerPoint Presentation</vt:lpstr>
      <vt:lpstr>The Future Has “Drivers” </vt:lpstr>
      <vt:lpstr>PowerPoint Presentation</vt:lpstr>
      <vt:lpstr>The Future???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Animated_World_Globe</dc:title>
  <dc:creator/>
  <cp:keywords/>
  <dc:description>2010 animated global powerpoint template from presentationpro.com</dc:description>
  <cp:lastModifiedBy>Patti Riley</cp:lastModifiedBy>
  <cp:revision>34</cp:revision>
  <dcterms:modified xsi:type="dcterms:W3CDTF">2015-06-05T19:06:32Z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TC018813419991</vt:lpwstr>
  </property>
</Properties>
</file>