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3" r:id="rId1"/>
  </p:sldMasterIdLst>
  <p:notesMasterIdLst>
    <p:notesMasterId r:id="rId23"/>
  </p:notesMasterIdLst>
  <p:handoutMasterIdLst>
    <p:handoutMasterId r:id="rId24"/>
  </p:handoutMasterIdLst>
  <p:sldIdLst>
    <p:sldId id="782" r:id="rId2"/>
    <p:sldId id="912" r:id="rId3"/>
    <p:sldId id="913" r:id="rId4"/>
    <p:sldId id="914" r:id="rId5"/>
    <p:sldId id="915" r:id="rId6"/>
    <p:sldId id="916" r:id="rId7"/>
    <p:sldId id="917" r:id="rId8"/>
    <p:sldId id="908" r:id="rId9"/>
    <p:sldId id="909" r:id="rId10"/>
    <p:sldId id="910" r:id="rId11"/>
    <p:sldId id="889" r:id="rId12"/>
    <p:sldId id="894" r:id="rId13"/>
    <p:sldId id="895" r:id="rId14"/>
    <p:sldId id="918" r:id="rId15"/>
    <p:sldId id="903" r:id="rId16"/>
    <p:sldId id="900" r:id="rId17"/>
    <p:sldId id="920" r:id="rId18"/>
    <p:sldId id="921" r:id="rId19"/>
    <p:sldId id="922" r:id="rId20"/>
    <p:sldId id="919" r:id="rId21"/>
    <p:sldId id="904" r:id="rId22"/>
  </p:sldIdLst>
  <p:sldSz cx="12801600" cy="7315200"/>
  <p:notesSz cx="10058400" cy="7772400"/>
  <p:defaultTextStyle>
    <a:defPPr>
      <a:defRPr lang="en-GB"/>
    </a:defPPr>
    <a:lvl1pPr algn="l" defTabSz="566434" rtl="0" fontAlgn="base">
      <a:spcBef>
        <a:spcPct val="0"/>
      </a:spcBef>
      <a:spcAft>
        <a:spcPct val="0"/>
      </a:spcAft>
      <a:defRPr sz="2400" kern="1200">
        <a:solidFill>
          <a:schemeClr val="bg1"/>
        </a:solidFill>
        <a:latin typeface="DIN-Medium" charset="0"/>
        <a:ea typeface="ＭＳ Ｐゴシック" charset="-128"/>
        <a:cs typeface="ＭＳ Ｐゴシック" charset="-128"/>
      </a:defRPr>
    </a:lvl1pPr>
    <a:lvl2pPr marL="920260" indent="-353827" algn="l" defTabSz="566434" rtl="0" fontAlgn="base">
      <a:spcBef>
        <a:spcPct val="0"/>
      </a:spcBef>
      <a:spcAft>
        <a:spcPct val="0"/>
      </a:spcAft>
      <a:defRPr sz="2400" kern="1200">
        <a:solidFill>
          <a:schemeClr val="bg1"/>
        </a:solidFill>
        <a:latin typeface="DIN-Medium" charset="0"/>
        <a:ea typeface="ＭＳ Ｐゴシック" charset="-128"/>
        <a:cs typeface="ＭＳ Ｐゴシック" charset="-128"/>
      </a:defRPr>
    </a:lvl2pPr>
    <a:lvl3pPr marL="1416860" indent="-282440" algn="l" defTabSz="566434" rtl="0" fontAlgn="base">
      <a:spcBef>
        <a:spcPct val="0"/>
      </a:spcBef>
      <a:spcAft>
        <a:spcPct val="0"/>
      </a:spcAft>
      <a:defRPr sz="2400" kern="1200">
        <a:solidFill>
          <a:schemeClr val="bg1"/>
        </a:solidFill>
        <a:latin typeface="DIN-Medium" charset="0"/>
        <a:ea typeface="ＭＳ Ｐゴシック" charset="-128"/>
        <a:cs typeface="ＭＳ Ｐゴシック" charset="-128"/>
      </a:defRPr>
    </a:lvl3pPr>
    <a:lvl4pPr marL="1984844" indent="-282440" algn="l" defTabSz="566434" rtl="0" fontAlgn="base">
      <a:spcBef>
        <a:spcPct val="0"/>
      </a:spcBef>
      <a:spcAft>
        <a:spcPct val="0"/>
      </a:spcAft>
      <a:defRPr sz="2400" kern="1200">
        <a:solidFill>
          <a:schemeClr val="bg1"/>
        </a:solidFill>
        <a:latin typeface="DIN-Medium" charset="0"/>
        <a:ea typeface="ＭＳ Ｐゴシック" charset="-128"/>
        <a:cs typeface="ＭＳ Ｐゴシック" charset="-128"/>
      </a:defRPr>
    </a:lvl4pPr>
    <a:lvl5pPr marL="2551278" indent="-282440" algn="l" defTabSz="566434" rtl="0" fontAlgn="base">
      <a:spcBef>
        <a:spcPct val="0"/>
      </a:spcBef>
      <a:spcAft>
        <a:spcPct val="0"/>
      </a:spcAft>
      <a:defRPr sz="2400" kern="1200">
        <a:solidFill>
          <a:schemeClr val="bg1"/>
        </a:solidFill>
        <a:latin typeface="DIN-Medium" charset="0"/>
        <a:ea typeface="ＭＳ Ｐゴシック" charset="-128"/>
        <a:cs typeface="ＭＳ Ｐゴシック" charset="-128"/>
      </a:defRPr>
    </a:lvl5pPr>
    <a:lvl6pPr marL="2234696" algn="l" defTabSz="446938" rtl="0" eaLnBrk="1" latinLnBrk="0" hangingPunct="1">
      <a:defRPr sz="2400" kern="1200">
        <a:solidFill>
          <a:schemeClr val="bg1"/>
        </a:solidFill>
        <a:latin typeface="DIN-Medium" charset="0"/>
        <a:ea typeface="ＭＳ Ｐゴシック" charset="-128"/>
        <a:cs typeface="ＭＳ Ｐゴシック" charset="-128"/>
      </a:defRPr>
    </a:lvl6pPr>
    <a:lvl7pPr marL="2681636" algn="l" defTabSz="446938" rtl="0" eaLnBrk="1" latinLnBrk="0" hangingPunct="1">
      <a:defRPr sz="2400" kern="1200">
        <a:solidFill>
          <a:schemeClr val="bg1"/>
        </a:solidFill>
        <a:latin typeface="DIN-Medium" charset="0"/>
        <a:ea typeface="ＭＳ Ｐゴシック" charset="-128"/>
        <a:cs typeface="ＭＳ Ｐゴシック" charset="-128"/>
      </a:defRPr>
    </a:lvl7pPr>
    <a:lvl8pPr marL="3128572" algn="l" defTabSz="446938" rtl="0" eaLnBrk="1" latinLnBrk="0" hangingPunct="1">
      <a:defRPr sz="2400" kern="1200">
        <a:solidFill>
          <a:schemeClr val="bg1"/>
        </a:solidFill>
        <a:latin typeface="DIN-Medium" charset="0"/>
        <a:ea typeface="ＭＳ Ｐゴシック" charset="-128"/>
        <a:cs typeface="ＭＳ Ｐゴシック" charset="-128"/>
      </a:defRPr>
    </a:lvl8pPr>
    <a:lvl9pPr marL="3575514" algn="l" defTabSz="446938" rtl="0" eaLnBrk="1" latinLnBrk="0" hangingPunct="1">
      <a:defRPr sz="2400" kern="1200">
        <a:solidFill>
          <a:schemeClr val="bg1"/>
        </a:solidFill>
        <a:latin typeface="DIN-Medium" charset="0"/>
        <a:ea typeface="ＭＳ Ｐゴシック" charset="-128"/>
        <a:cs typeface="ＭＳ Ｐゴシック" charset="-128"/>
      </a:defRPr>
    </a:lvl9pPr>
  </p:defaultTextStyle>
  <p:extLst>
    <p:ext uri="{521415D9-36F7-43E2-AB2F-B90AF26B5E84}">
      <p14:sectionLst xmlns:p14="http://schemas.microsoft.com/office/powerpoint/2010/main">
        <p14:section name="Overview" id="{8EF39140-F801-804E-915B-83165C882F8C}">
          <p14:sldIdLst>
            <p14:sldId id="782"/>
            <p14:sldId id="912"/>
            <p14:sldId id="913"/>
            <p14:sldId id="914"/>
            <p14:sldId id="915"/>
            <p14:sldId id="916"/>
            <p14:sldId id="917"/>
            <p14:sldId id="908"/>
            <p14:sldId id="909"/>
            <p14:sldId id="910"/>
            <p14:sldId id="889"/>
            <p14:sldId id="894"/>
            <p14:sldId id="895"/>
            <p14:sldId id="918"/>
            <p14:sldId id="903"/>
            <p14:sldId id="900"/>
            <p14:sldId id="920"/>
            <p14:sldId id="921"/>
            <p14:sldId id="922"/>
            <p14:sldId id="919"/>
            <p14:sldId id="904"/>
          </p14:sldIdLst>
        </p14:section>
      </p14:sectionLst>
    </p:ext>
    <p:ext uri="{EFAFB233-063F-42B5-8137-9DF3F51BA10A}">
      <p15:sldGuideLst xmlns:p15="http://schemas.microsoft.com/office/powerpoint/2012/main" xmlns="">
        <p15:guide id="1" orient="horz" pos="711">
          <p15:clr>
            <a:srgbClr val="A4A3A4"/>
          </p15:clr>
        </p15:guide>
        <p15:guide id="2" pos="1457">
          <p15:clr>
            <a:srgbClr val="A4A3A4"/>
          </p15:clr>
        </p15:guide>
      </p15:sldGuideLst>
    </p:ext>
    <p:ext uri="{2D200454-40CA-4A62-9FC3-DE9A4176ACB9}">
      <p15:notesGuideLst xmlns:p15="http://schemas.microsoft.com/office/powerpoint/2012/main" xmlns="">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404040"/>
    <a:srgbClr val="00BDFF"/>
    <a:srgbClr val="225791"/>
    <a:srgbClr val="4D4D4D"/>
    <a:srgbClr val="FFFFFF"/>
    <a:srgbClr val="E7D6CD"/>
    <a:srgbClr val="00AFF1"/>
    <a:srgbClr val="00ADE9"/>
    <a:srgbClr val="44AB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1" autoAdjust="0"/>
    <p:restoredTop sz="92465" autoAdjust="0"/>
  </p:normalViewPr>
  <p:slideViewPr>
    <p:cSldViewPr>
      <p:cViewPr varScale="1">
        <p:scale>
          <a:sx n="77" d="100"/>
          <a:sy n="77" d="100"/>
        </p:scale>
        <p:origin x="-1032" y="-96"/>
      </p:cViewPr>
      <p:guideLst>
        <p:guide orient="horz" pos="711"/>
        <p:guide pos="1457"/>
      </p:guideLst>
    </p:cSldViewPr>
  </p:slideViewPr>
  <p:outlineViewPr>
    <p:cViewPr varScale="1">
      <p:scale>
        <a:sx n="170" d="200"/>
        <a:sy n="170" d="200"/>
      </p:scale>
      <p:origin x="0" y="3480"/>
    </p:cViewPr>
  </p:outlineViewPr>
  <p:notesTextViewPr>
    <p:cViewPr>
      <p:scale>
        <a:sx n="90" d="100"/>
        <a:sy n="90" d="100"/>
      </p:scale>
      <p:origin x="0" y="0"/>
    </p:cViewPr>
  </p:notesTextViewPr>
  <p:sorterViewPr>
    <p:cViewPr>
      <p:scale>
        <a:sx n="66" d="100"/>
        <a:sy n="66" d="100"/>
      </p:scale>
      <p:origin x="0" y="224"/>
    </p:cViewPr>
  </p:sorterViewPr>
  <p:notesViewPr>
    <p:cSldViewPr>
      <p:cViewPr varScale="1">
        <p:scale>
          <a:sx n="70" d="100"/>
          <a:sy n="70" d="100"/>
        </p:scale>
        <p:origin x="-2448"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microsoft.com/office/2011/relationships/chartStyle" Target="style2.xml"/><Relationship Id="rId3" Type="http://schemas.microsoft.com/office/2011/relationships/chartColorStyle" Target="colors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72645997375328"/>
          <c:y val="0.01492196287964"/>
          <c:w val="0.928925876452943"/>
          <c:h val="0.8571098143982"/>
        </c:manualLayout>
      </c:layout>
      <c:barChart>
        <c:barDir val="col"/>
        <c:grouping val="clustered"/>
        <c:varyColors val="0"/>
        <c:ser>
          <c:idx val="0"/>
          <c:order val="0"/>
          <c:tx>
            <c:strRef>
              <c:f>Sheet1!$B$1</c:f>
              <c:strCache>
                <c:ptCount val="1"/>
                <c:pt idx="0">
                  <c:v>Baseline Control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Information Seeking Behavior</c:v>
                </c:pt>
              </c:strCache>
            </c:strRef>
          </c:cat>
          <c:val>
            <c:numRef>
              <c:f>Sheet1!$B$2</c:f>
              <c:numCache>
                <c:formatCode>General</c:formatCode>
                <c:ptCount val="1"/>
                <c:pt idx="0">
                  <c:v>6.7</c:v>
                </c:pt>
              </c:numCache>
            </c:numRef>
          </c:val>
        </c:ser>
        <c:ser>
          <c:idx val="1"/>
          <c:order val="1"/>
          <c:tx>
            <c:strRef>
              <c:f>Sheet1!$C$1</c:f>
              <c:strCache>
                <c:ptCount val="1"/>
                <c:pt idx="0">
                  <c:v>Post 1 Control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Information Seeking Behavior</c:v>
                </c:pt>
              </c:strCache>
            </c:strRef>
          </c:cat>
          <c:val>
            <c:numRef>
              <c:f>Sheet1!$C$2</c:f>
              <c:numCache>
                <c:formatCode>General</c:formatCode>
                <c:ptCount val="1"/>
                <c:pt idx="0">
                  <c:v>7.3</c:v>
                </c:pt>
              </c:numCache>
            </c:numRef>
          </c:val>
        </c:ser>
        <c:ser>
          <c:idx val="2"/>
          <c:order val="2"/>
          <c:tx>
            <c:strRef>
              <c:f>Sheet1!$D$1</c:f>
              <c:strCache>
                <c:ptCount val="1"/>
                <c:pt idx="0">
                  <c:v>Baseline Exposed</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Information Seeking Behavior</c:v>
                </c:pt>
              </c:strCache>
            </c:strRef>
          </c:cat>
          <c:val>
            <c:numRef>
              <c:f>Sheet1!$D$2</c:f>
              <c:numCache>
                <c:formatCode>General</c:formatCode>
                <c:ptCount val="1"/>
                <c:pt idx="0">
                  <c:v>7.0</c:v>
                </c:pt>
              </c:numCache>
            </c:numRef>
          </c:val>
        </c:ser>
        <c:ser>
          <c:idx val="3"/>
          <c:order val="3"/>
          <c:tx>
            <c:strRef>
              <c:f>Sheet1!$E$1</c:f>
              <c:strCache>
                <c:ptCount val="1"/>
                <c:pt idx="0">
                  <c:v>Post 1 Exposed</c:v>
                </c:pt>
              </c:strCache>
            </c:strRef>
          </c:tx>
          <c:spPr>
            <a:solidFill>
              <a:schemeClr val="tx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Information Seeking Behavior</c:v>
                </c:pt>
              </c:strCache>
            </c:strRef>
          </c:cat>
          <c:val>
            <c:numRef>
              <c:f>Sheet1!$E$2</c:f>
              <c:numCache>
                <c:formatCode>General</c:formatCode>
                <c:ptCount val="1"/>
                <c:pt idx="0">
                  <c:v>7.6</c:v>
                </c:pt>
              </c:numCache>
            </c:numRef>
          </c:val>
        </c:ser>
        <c:dLbls>
          <c:dLblPos val="outEnd"/>
          <c:showLegendKey val="0"/>
          <c:showVal val="1"/>
          <c:showCatName val="0"/>
          <c:showSerName val="0"/>
          <c:showPercent val="0"/>
          <c:showBubbleSize val="0"/>
        </c:dLbls>
        <c:gapWidth val="219"/>
        <c:overlap val="-27"/>
        <c:axId val="-2082058072"/>
        <c:axId val="-2004393640"/>
      </c:barChart>
      <c:catAx>
        <c:axId val="-208205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crossAx val="-2004393640"/>
        <c:crosses val="autoZero"/>
        <c:auto val="1"/>
        <c:lblAlgn val="ctr"/>
        <c:lblOffset val="100"/>
        <c:noMultiLvlLbl val="0"/>
      </c:catAx>
      <c:valAx>
        <c:axId val="-20043936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accent3">
                    <a:lumMod val="75000"/>
                  </a:schemeClr>
                </a:solidFill>
                <a:latin typeface="+mn-lt"/>
                <a:ea typeface="+mn-ea"/>
                <a:cs typeface="+mn-cs"/>
              </a:defRPr>
            </a:pPr>
            <a:endParaRPr lang="en-US"/>
          </a:p>
        </c:txPr>
        <c:crossAx val="-2082058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72645997375328"/>
          <c:y val="0.01492196287964"/>
          <c:w val="0.928925876452943"/>
          <c:h val="0.8571098143982"/>
        </c:manualLayout>
      </c:layout>
      <c:barChart>
        <c:barDir val="col"/>
        <c:grouping val="clustered"/>
        <c:varyColors val="0"/>
        <c:ser>
          <c:idx val="0"/>
          <c:order val="0"/>
          <c:tx>
            <c:strRef>
              <c:f>Sheet1!$B$1</c:f>
              <c:strCache>
                <c:ptCount val="1"/>
                <c:pt idx="0">
                  <c:v>Baseline Control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Human Trafficking</c:v>
                </c:pt>
                <c:pt idx="1">
                  <c:v>Safe Migration</c:v>
                </c:pt>
                <c:pt idx="2">
                  <c:v>Modern-day Slavery</c:v>
                </c:pt>
                <c:pt idx="3">
                  <c:v>Exploitation</c:v>
                </c:pt>
              </c:strCache>
            </c:strRef>
          </c:cat>
          <c:val>
            <c:numRef>
              <c:f>Sheet1!$B$2:$B$5</c:f>
              <c:numCache>
                <c:formatCode>General</c:formatCode>
                <c:ptCount val="4"/>
                <c:pt idx="0">
                  <c:v>60.0</c:v>
                </c:pt>
                <c:pt idx="1">
                  <c:v>25.0</c:v>
                </c:pt>
                <c:pt idx="2">
                  <c:v>31.0</c:v>
                </c:pt>
                <c:pt idx="3">
                  <c:v>21.0</c:v>
                </c:pt>
              </c:numCache>
            </c:numRef>
          </c:val>
        </c:ser>
        <c:ser>
          <c:idx val="1"/>
          <c:order val="1"/>
          <c:tx>
            <c:strRef>
              <c:f>Sheet1!$C$1</c:f>
              <c:strCache>
                <c:ptCount val="1"/>
                <c:pt idx="0">
                  <c:v>Post 1 Control</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Human Trafficking</c:v>
                </c:pt>
                <c:pt idx="1">
                  <c:v>Safe Migration</c:v>
                </c:pt>
                <c:pt idx="2">
                  <c:v>Modern-day Slavery</c:v>
                </c:pt>
                <c:pt idx="3">
                  <c:v>Exploitation</c:v>
                </c:pt>
              </c:strCache>
            </c:strRef>
          </c:cat>
          <c:val>
            <c:numRef>
              <c:f>Sheet1!$C$2:$C$5</c:f>
              <c:numCache>
                <c:formatCode>General</c:formatCode>
                <c:ptCount val="4"/>
                <c:pt idx="0">
                  <c:v>82.0</c:v>
                </c:pt>
                <c:pt idx="1">
                  <c:v>49.0</c:v>
                </c:pt>
                <c:pt idx="2">
                  <c:v>30.0</c:v>
                </c:pt>
                <c:pt idx="3">
                  <c:v>30.0</c:v>
                </c:pt>
              </c:numCache>
            </c:numRef>
          </c:val>
        </c:ser>
        <c:ser>
          <c:idx val="2"/>
          <c:order val="2"/>
          <c:tx>
            <c:strRef>
              <c:f>Sheet1!$D$1</c:f>
              <c:strCache>
                <c:ptCount val="1"/>
                <c:pt idx="0">
                  <c:v>Baseline Exposed</c:v>
                </c:pt>
              </c:strCache>
            </c:strRef>
          </c:tx>
          <c:spPr>
            <a:solidFill>
              <a:schemeClr val="tx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Human Trafficking</c:v>
                </c:pt>
                <c:pt idx="1">
                  <c:v>Safe Migration</c:v>
                </c:pt>
                <c:pt idx="2">
                  <c:v>Modern-day Slavery</c:v>
                </c:pt>
                <c:pt idx="3">
                  <c:v>Exploitation</c:v>
                </c:pt>
              </c:strCache>
            </c:strRef>
          </c:cat>
          <c:val>
            <c:numRef>
              <c:f>Sheet1!$D$2:$D$5</c:f>
              <c:numCache>
                <c:formatCode>General</c:formatCode>
                <c:ptCount val="4"/>
                <c:pt idx="0">
                  <c:v>68.0</c:v>
                </c:pt>
                <c:pt idx="1">
                  <c:v>24.0</c:v>
                </c:pt>
                <c:pt idx="2">
                  <c:v>23.0</c:v>
                </c:pt>
                <c:pt idx="3">
                  <c:v>24.0</c:v>
                </c:pt>
              </c:numCache>
            </c:numRef>
          </c:val>
        </c:ser>
        <c:ser>
          <c:idx val="3"/>
          <c:order val="3"/>
          <c:tx>
            <c:strRef>
              <c:f>Sheet1!$E$1</c:f>
              <c:strCache>
                <c:ptCount val="1"/>
                <c:pt idx="0">
                  <c:v>Post 1 Exposed</c:v>
                </c:pt>
              </c:strCache>
            </c:strRef>
          </c:tx>
          <c:spPr>
            <a:solidFill>
              <a:schemeClr val="tx1">
                <a:lumMod val="75000"/>
              </a:schemeClr>
            </a:solidFill>
            <a:ln>
              <a:noFill/>
            </a:ln>
            <a:effectLst/>
          </c:spPr>
          <c:invertIfNegative val="0"/>
          <c:dLbls>
            <c:dLbl>
              <c:idx val="0"/>
              <c:layout>
                <c:manualLayout>
                  <c:x val="-2.6115557760041E-17"/>
                  <c:y val="0.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Human Trafficking</c:v>
                </c:pt>
                <c:pt idx="1">
                  <c:v>Safe Migration</c:v>
                </c:pt>
                <c:pt idx="2">
                  <c:v>Modern-day Slavery</c:v>
                </c:pt>
                <c:pt idx="3">
                  <c:v>Exploitation</c:v>
                </c:pt>
              </c:strCache>
            </c:strRef>
          </c:cat>
          <c:val>
            <c:numRef>
              <c:f>Sheet1!$E$2:$E$5</c:f>
              <c:numCache>
                <c:formatCode>General</c:formatCode>
                <c:ptCount val="4"/>
                <c:pt idx="0">
                  <c:v>99.0</c:v>
                </c:pt>
                <c:pt idx="1">
                  <c:v>68.0</c:v>
                </c:pt>
                <c:pt idx="2">
                  <c:v>69.0</c:v>
                </c:pt>
                <c:pt idx="3">
                  <c:v>65.0</c:v>
                </c:pt>
              </c:numCache>
            </c:numRef>
          </c:val>
        </c:ser>
        <c:dLbls>
          <c:dLblPos val="outEnd"/>
          <c:showLegendKey val="0"/>
          <c:showVal val="1"/>
          <c:showCatName val="0"/>
          <c:showSerName val="0"/>
          <c:showPercent val="0"/>
          <c:showBubbleSize val="0"/>
        </c:dLbls>
        <c:gapWidth val="219"/>
        <c:overlap val="-27"/>
        <c:axId val="1838383144"/>
        <c:axId val="1839044648"/>
      </c:barChart>
      <c:catAx>
        <c:axId val="1838383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1" u="none" strike="noStrike" kern="1200" baseline="0">
                <a:solidFill>
                  <a:srgbClr val="000000"/>
                </a:solidFill>
                <a:latin typeface="+mn-lt"/>
                <a:ea typeface="+mn-ea"/>
                <a:cs typeface="+mn-cs"/>
              </a:defRPr>
            </a:pPr>
            <a:endParaRPr lang="en-US"/>
          </a:p>
        </c:txPr>
        <c:crossAx val="1839044648"/>
        <c:crosses val="autoZero"/>
        <c:auto val="1"/>
        <c:lblAlgn val="ctr"/>
        <c:lblOffset val="100"/>
        <c:noMultiLvlLbl val="0"/>
      </c:catAx>
      <c:valAx>
        <c:axId val="1839044648"/>
        <c:scaling>
          <c:orientation val="minMax"/>
          <c:max val="1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38383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59462" cy="388866"/>
          </a:xfrm>
          <a:prstGeom prst="rect">
            <a:avLst/>
          </a:prstGeom>
        </p:spPr>
        <p:txBody>
          <a:bodyPr vert="horz" lIns="91440" tIns="45720" rIns="91440" bIns="45720" rtlCol="0"/>
          <a:lstStyle>
            <a:lvl1pPr algn="l" defTabSz="580252" hangingPunct="0">
              <a:lnSpc>
                <a:spcPct val="93000"/>
              </a:lnSpc>
              <a:buClr>
                <a:srgbClr val="000000"/>
              </a:buClr>
              <a:buSzPct val="100000"/>
              <a:buFont typeface="Times New Roman" charset="0"/>
              <a:buNone/>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5696885" y="0"/>
            <a:ext cx="4359462" cy="388866"/>
          </a:xfrm>
          <a:prstGeom prst="rect">
            <a:avLst/>
          </a:prstGeom>
        </p:spPr>
        <p:txBody>
          <a:bodyPr vert="horz" lIns="91440" tIns="45720" rIns="91440" bIns="45720" rtlCol="0"/>
          <a:lstStyle>
            <a:lvl1pPr algn="r" defTabSz="580252" hangingPunct="0">
              <a:lnSpc>
                <a:spcPct val="93000"/>
              </a:lnSpc>
              <a:buClr>
                <a:srgbClr val="000000"/>
              </a:buClr>
              <a:buSzPct val="100000"/>
              <a:buFont typeface="Times New Roman" charset="0"/>
              <a:buNone/>
              <a:defRPr sz="1200" smtClean="0">
                <a:ea typeface="+mn-ea"/>
                <a:cs typeface="+mn-cs"/>
              </a:defRPr>
            </a:lvl1pPr>
          </a:lstStyle>
          <a:p>
            <a:pPr>
              <a:defRPr/>
            </a:pPr>
            <a:fld id="{5AACCB2B-CA4F-2248-BA16-821ED9CC0A34}" type="datetime1">
              <a:rPr lang="en-US"/>
              <a:pPr>
                <a:defRPr/>
              </a:pPr>
              <a:t>6/10/15</a:t>
            </a:fld>
            <a:endParaRPr lang="en-US" dirty="0"/>
          </a:p>
        </p:txBody>
      </p:sp>
      <p:sp>
        <p:nvSpPr>
          <p:cNvPr id="4" name="Footer Placeholder 3"/>
          <p:cNvSpPr>
            <a:spLocks noGrp="1"/>
          </p:cNvSpPr>
          <p:nvPr>
            <p:ph type="ftr" sz="quarter" idx="2"/>
          </p:nvPr>
        </p:nvSpPr>
        <p:spPr>
          <a:xfrm>
            <a:off x="1" y="7382308"/>
            <a:ext cx="4359462" cy="388866"/>
          </a:xfrm>
          <a:prstGeom prst="rect">
            <a:avLst/>
          </a:prstGeom>
        </p:spPr>
        <p:txBody>
          <a:bodyPr vert="horz" lIns="91440" tIns="45720" rIns="91440" bIns="45720" rtlCol="0" anchor="b"/>
          <a:lstStyle>
            <a:lvl1pPr algn="l" defTabSz="580252" hangingPunct="0">
              <a:lnSpc>
                <a:spcPct val="93000"/>
              </a:lnSpc>
              <a:buClr>
                <a:srgbClr val="000000"/>
              </a:buClr>
              <a:buSzPct val="100000"/>
              <a:buFont typeface="Times New Roman" charset="0"/>
              <a:buNone/>
              <a:defRPr sz="120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696885" y="7382308"/>
            <a:ext cx="4359462" cy="388866"/>
          </a:xfrm>
          <a:prstGeom prst="rect">
            <a:avLst/>
          </a:prstGeom>
        </p:spPr>
        <p:txBody>
          <a:bodyPr vert="horz" lIns="91440" tIns="45720" rIns="91440" bIns="45720" rtlCol="0" anchor="b"/>
          <a:lstStyle>
            <a:lvl1pPr algn="r" defTabSz="580252" hangingPunct="0">
              <a:lnSpc>
                <a:spcPct val="93000"/>
              </a:lnSpc>
              <a:buClr>
                <a:srgbClr val="000000"/>
              </a:buClr>
              <a:buSzPct val="100000"/>
              <a:buFont typeface="Times New Roman" charset="0"/>
              <a:buNone/>
              <a:defRPr sz="1200" smtClean="0">
                <a:ea typeface="+mn-ea"/>
                <a:cs typeface="+mn-cs"/>
              </a:defRPr>
            </a:lvl1pPr>
          </a:lstStyle>
          <a:p>
            <a:pPr>
              <a:defRPr/>
            </a:pPr>
            <a:fld id="{8696EED1-EF89-A44D-9380-0FCAC252653F}" type="slidenum">
              <a:rPr lang="en-US"/>
              <a:pPr>
                <a:defRPr/>
              </a:pPr>
              <a:t>‹#›</a:t>
            </a:fld>
            <a:endParaRPr lang="en-US" dirty="0"/>
          </a:p>
        </p:txBody>
      </p:sp>
    </p:spTree>
    <p:extLst>
      <p:ext uri="{BB962C8B-B14F-4D97-AF65-F5344CB8AC3E}">
        <p14:creationId xmlns:p14="http://schemas.microsoft.com/office/powerpoint/2010/main" val="1138757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10058400" cy="7772400"/>
          </a:xfrm>
          <a:prstGeom prst="roundRect">
            <a:avLst>
              <a:gd name="adj" fmla="val 19"/>
            </a:avLst>
          </a:prstGeom>
          <a:solidFill>
            <a:srgbClr val="FFFFFF"/>
          </a:solidFill>
          <a:ln w="9360">
            <a:noFill/>
            <a:miter lim="800000"/>
            <a:headEnd/>
            <a:tailEnd/>
          </a:ln>
          <a:effectLst/>
        </p:spPr>
        <p:txBody>
          <a:bodyPr wrap="none" anchor="ctr">
            <a:prstTxWarp prst="textNoShape">
              <a:avLst/>
            </a:prstTxWarp>
          </a:bodyPr>
          <a:lstStyle/>
          <a:p>
            <a:pPr algn="r" defTabSz="580252" hangingPunct="0">
              <a:lnSpc>
                <a:spcPct val="93000"/>
              </a:lnSpc>
              <a:buClr>
                <a:srgbClr val="000000"/>
              </a:buClr>
              <a:buSzPct val="100000"/>
              <a:buFont typeface="Times New Roman" charset="0"/>
              <a:buNone/>
              <a:defRPr/>
            </a:pPr>
            <a:endParaRPr lang="en-US" sz="1800" dirty="0">
              <a:ea typeface="+mn-ea"/>
              <a:cs typeface="+mn-cs"/>
            </a:endParaRPr>
          </a:p>
        </p:txBody>
      </p:sp>
      <p:sp>
        <p:nvSpPr>
          <p:cNvPr id="18435" name="Rectangle 2"/>
          <p:cNvSpPr>
            <a:spLocks noGrp="1" noRot="1" noChangeAspect="1" noChangeArrowheads="1"/>
          </p:cNvSpPr>
          <p:nvPr>
            <p:ph type="sldImg"/>
          </p:nvPr>
        </p:nvSpPr>
        <p:spPr bwMode="auto">
          <a:xfrm>
            <a:off x="2481263" y="590550"/>
            <a:ext cx="5092700" cy="2911475"/>
          </a:xfrm>
          <a:prstGeom prst="rect">
            <a:avLst/>
          </a:prstGeom>
          <a:noFill/>
          <a:ln w="9525">
            <a:noFill/>
            <a:round/>
            <a:headEnd/>
            <a:tailEnd/>
          </a:ln>
        </p:spPr>
      </p:sp>
      <p:sp>
        <p:nvSpPr>
          <p:cNvPr id="2051" name="Rectangle 3"/>
          <p:cNvSpPr>
            <a:spLocks noGrp="1" noChangeArrowheads="1"/>
          </p:cNvSpPr>
          <p:nvPr>
            <p:ph type="body"/>
          </p:nvPr>
        </p:nvSpPr>
        <p:spPr bwMode="auto">
          <a:xfrm>
            <a:off x="1006662" y="3691155"/>
            <a:ext cx="8043023" cy="349488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2052" name="Rectangle 4"/>
          <p:cNvSpPr>
            <a:spLocks noGrp="1" noChangeArrowheads="1"/>
          </p:cNvSpPr>
          <p:nvPr>
            <p:ph type="hdr"/>
          </p:nvPr>
        </p:nvSpPr>
        <p:spPr bwMode="auto">
          <a:xfrm>
            <a:off x="1" y="1"/>
            <a:ext cx="4361517" cy="3864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l" defTabSz="580252" hangingPunct="0">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mn-ea"/>
                <a:cs typeface="+mn-cs"/>
              </a:defRPr>
            </a:lvl1pPr>
          </a:lstStyle>
          <a:p>
            <a:pPr>
              <a:defRPr/>
            </a:pPr>
            <a:endParaRPr lang="en-US" dirty="0"/>
          </a:p>
        </p:txBody>
      </p:sp>
      <p:sp>
        <p:nvSpPr>
          <p:cNvPr id="2053" name="Rectangle 5"/>
          <p:cNvSpPr>
            <a:spLocks noGrp="1" noChangeArrowheads="1"/>
          </p:cNvSpPr>
          <p:nvPr>
            <p:ph type="dt"/>
          </p:nvPr>
        </p:nvSpPr>
        <p:spPr bwMode="auto">
          <a:xfrm>
            <a:off x="5692775" y="1"/>
            <a:ext cx="4361516" cy="38641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defTabSz="580252" hangingPunct="0">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mn-ea"/>
                <a:cs typeface="+mn-cs"/>
              </a:defRPr>
            </a:lvl1pPr>
          </a:lstStyle>
          <a:p>
            <a:pPr>
              <a:defRPr/>
            </a:pPr>
            <a:endParaRPr lang="en-US" dirty="0"/>
          </a:p>
        </p:txBody>
      </p:sp>
      <p:sp>
        <p:nvSpPr>
          <p:cNvPr id="2054" name="Rectangle 6"/>
          <p:cNvSpPr>
            <a:spLocks noGrp="1" noChangeArrowheads="1"/>
          </p:cNvSpPr>
          <p:nvPr>
            <p:ph type="ftr"/>
          </p:nvPr>
        </p:nvSpPr>
        <p:spPr bwMode="auto">
          <a:xfrm>
            <a:off x="1" y="7383535"/>
            <a:ext cx="4361517" cy="38641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l" defTabSz="580252" hangingPunct="0">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mn-ea"/>
                <a:cs typeface="+mn-cs"/>
              </a:defRPr>
            </a:lvl1pPr>
          </a:lstStyle>
          <a:p>
            <a:pPr>
              <a:defRPr/>
            </a:pPr>
            <a:endParaRPr lang="en-US" dirty="0"/>
          </a:p>
        </p:txBody>
      </p:sp>
      <p:sp>
        <p:nvSpPr>
          <p:cNvPr id="2055" name="Rectangle 7"/>
          <p:cNvSpPr>
            <a:spLocks noGrp="1" noChangeArrowheads="1"/>
          </p:cNvSpPr>
          <p:nvPr>
            <p:ph type="sldNum"/>
          </p:nvPr>
        </p:nvSpPr>
        <p:spPr bwMode="auto">
          <a:xfrm>
            <a:off x="5692775" y="7383535"/>
            <a:ext cx="4361516" cy="38641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defTabSz="580252" hangingPunct="0">
              <a:lnSpc>
                <a:spcPct val="93000"/>
              </a:lnSpc>
              <a:buClr>
                <a:srgbClr val="000000"/>
              </a:buClr>
              <a:buSzPct val="100000"/>
              <a:buFont typeface="Times New Roman"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charset="0"/>
                <a:ea typeface="+mn-ea"/>
                <a:cs typeface="+mn-cs"/>
              </a:defRPr>
            </a:lvl1pPr>
          </a:lstStyle>
          <a:p>
            <a:pPr>
              <a:defRPr/>
            </a:pPr>
            <a:fld id="{8FE14FA1-2F97-674C-90C0-04F7CDAD8905}" type="slidenum">
              <a:rPr lang="en-US"/>
              <a:pPr>
                <a:defRPr/>
              </a:pPr>
              <a:t>‹#›</a:t>
            </a:fld>
            <a:endParaRPr lang="en-US" dirty="0"/>
          </a:p>
        </p:txBody>
      </p:sp>
    </p:spTree>
    <p:extLst>
      <p:ext uri="{BB962C8B-B14F-4D97-AF65-F5344CB8AC3E}">
        <p14:creationId xmlns:p14="http://schemas.microsoft.com/office/powerpoint/2010/main" val="1758476271"/>
      </p:ext>
    </p:extLst>
  </p:cSld>
  <p:clrMap bg1="lt1" tx1="dk1" bg2="lt2" tx2="dk2" accent1="accent1" accent2="accent2" accent3="accent3" accent4="accent4" accent5="accent5" accent6="accent6" hlink="hlink" folHlink="folHlink"/>
  <p:hf hdr="0" ftr="0" dt="0"/>
  <p:notesStyle>
    <a:lvl1pPr algn="l" defTabSz="566434" rtl="0" eaLnBrk="0" fontAlgn="base" hangingPunct="0">
      <a:spcBef>
        <a:spcPct val="30000"/>
      </a:spcBef>
      <a:spcAft>
        <a:spcPct val="0"/>
      </a:spcAft>
      <a:buClr>
        <a:srgbClr val="000000"/>
      </a:buClr>
      <a:buSzPct val="100000"/>
      <a:buFont typeface="Times New Roman" charset="0"/>
      <a:defRPr sz="1500" kern="1200">
        <a:solidFill>
          <a:srgbClr val="000000"/>
        </a:solidFill>
        <a:latin typeface="Times New Roman" charset="0"/>
        <a:ea typeface="ＭＳ Ｐゴシック" charset="-128"/>
        <a:cs typeface="ＭＳ Ｐゴシック" charset="-128"/>
      </a:defRPr>
    </a:lvl1pPr>
    <a:lvl2pPr marL="37080430" indent="-36633489" algn="l" defTabSz="566434" rtl="0" eaLnBrk="0" fontAlgn="base" hangingPunct="0">
      <a:spcBef>
        <a:spcPct val="30000"/>
      </a:spcBef>
      <a:spcAft>
        <a:spcPct val="0"/>
      </a:spcAft>
      <a:buClr>
        <a:srgbClr val="000000"/>
      </a:buClr>
      <a:buSzPct val="100000"/>
      <a:buFont typeface="Times New Roman" charset="0"/>
      <a:defRPr sz="1500" kern="1200">
        <a:solidFill>
          <a:srgbClr val="000000"/>
        </a:solidFill>
        <a:latin typeface="Times New Roman" charset="0"/>
        <a:ea typeface="ＭＳ Ｐゴシック" charset="-128"/>
        <a:cs typeface="+mn-cs"/>
      </a:defRPr>
    </a:lvl2pPr>
    <a:lvl3pPr marL="1418070" indent="-283617" algn="l" defTabSz="567230" rtl="0" eaLnBrk="0" fontAlgn="base" hangingPunct="0">
      <a:spcBef>
        <a:spcPct val="30000"/>
      </a:spcBef>
      <a:spcAft>
        <a:spcPct val="0"/>
      </a:spcAft>
      <a:buClr>
        <a:srgbClr val="000000"/>
      </a:buClr>
      <a:buSzPct val="100000"/>
      <a:buFont typeface="Times New Roman" charset="0"/>
      <a:defRPr sz="1500" kern="1200">
        <a:solidFill>
          <a:srgbClr val="000000"/>
        </a:solidFill>
        <a:latin typeface="Times New Roman" charset="0"/>
        <a:ea typeface="ＭＳ Ｐゴシック" charset="-128"/>
        <a:cs typeface="+mn-cs"/>
      </a:defRPr>
    </a:lvl3pPr>
    <a:lvl4pPr marL="1985302" indent="-283617" algn="l" defTabSz="567230" rtl="0" eaLnBrk="0" fontAlgn="base" hangingPunct="0">
      <a:spcBef>
        <a:spcPct val="30000"/>
      </a:spcBef>
      <a:spcAft>
        <a:spcPct val="0"/>
      </a:spcAft>
      <a:buClr>
        <a:srgbClr val="000000"/>
      </a:buClr>
      <a:buSzPct val="100000"/>
      <a:buFont typeface="Times New Roman" charset="0"/>
      <a:defRPr sz="1500" kern="1200">
        <a:solidFill>
          <a:srgbClr val="000000"/>
        </a:solidFill>
        <a:latin typeface="Times New Roman" charset="0"/>
        <a:ea typeface="ＭＳ Ｐゴシック" charset="-128"/>
        <a:cs typeface="+mn-cs"/>
      </a:defRPr>
    </a:lvl4pPr>
    <a:lvl5pPr marL="2552531" indent="-283617" algn="l" defTabSz="567230" rtl="0" eaLnBrk="0" fontAlgn="base" hangingPunct="0">
      <a:spcBef>
        <a:spcPct val="30000"/>
      </a:spcBef>
      <a:spcAft>
        <a:spcPct val="0"/>
      </a:spcAft>
      <a:buClr>
        <a:srgbClr val="000000"/>
      </a:buClr>
      <a:buSzPct val="100000"/>
      <a:buFont typeface="Times New Roman" charset="0"/>
      <a:defRPr sz="1500" kern="1200">
        <a:solidFill>
          <a:srgbClr val="000000"/>
        </a:solidFill>
        <a:latin typeface="Times New Roman" charset="0"/>
        <a:ea typeface="ＭＳ Ｐゴシック" charset="-128"/>
        <a:cs typeface="+mn-cs"/>
      </a:defRPr>
    </a:lvl5pPr>
    <a:lvl6pPr marL="2836145" algn="l" defTabSz="567230" rtl="0" eaLnBrk="1" latinLnBrk="0" hangingPunct="1">
      <a:defRPr sz="1500" kern="1200">
        <a:solidFill>
          <a:schemeClr val="tx1"/>
        </a:solidFill>
        <a:latin typeface="+mn-lt"/>
        <a:ea typeface="+mn-ea"/>
        <a:cs typeface="+mn-cs"/>
      </a:defRPr>
    </a:lvl6pPr>
    <a:lvl7pPr marL="3403374" algn="l" defTabSz="567230" rtl="0" eaLnBrk="1" latinLnBrk="0" hangingPunct="1">
      <a:defRPr sz="1500" kern="1200">
        <a:solidFill>
          <a:schemeClr val="tx1"/>
        </a:solidFill>
        <a:latin typeface="+mn-lt"/>
        <a:ea typeface="+mn-ea"/>
        <a:cs typeface="+mn-cs"/>
      </a:defRPr>
    </a:lvl7pPr>
    <a:lvl8pPr marL="3970604" algn="l" defTabSz="567230" rtl="0" eaLnBrk="1" latinLnBrk="0" hangingPunct="1">
      <a:defRPr sz="1500" kern="1200">
        <a:solidFill>
          <a:schemeClr val="tx1"/>
        </a:solidFill>
        <a:latin typeface="+mn-lt"/>
        <a:ea typeface="+mn-ea"/>
        <a:cs typeface="+mn-cs"/>
      </a:defRPr>
    </a:lvl8pPr>
    <a:lvl9pPr marL="4537833" algn="l" defTabSz="56723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p:spPr>
        <p:txBody>
          <a:bodyPr/>
          <a:lstStyle/>
          <a:p>
            <a:pPr defTabSz="455613">
              <a:buFont typeface="Times New Roman" pitchFamily="-72" charset="0"/>
              <a:buNone/>
            </a:pPr>
            <a:fld id="{5E3FBD81-9E74-481B-9497-7A5E24D6BAC0}" type="slidenum">
              <a:rPr lang="en-US">
                <a:solidFill>
                  <a:prstClr val="white"/>
                </a:solidFill>
              </a:rPr>
              <a:pPr defTabSz="455613">
                <a:buFont typeface="Times New Roman" pitchFamily="-72" charset="0"/>
                <a:buNone/>
              </a:pPr>
              <a:t>1</a:t>
            </a:fld>
            <a:endParaRPr lang="en-US" dirty="0">
              <a:solidFill>
                <a:prstClr val="white"/>
              </a:solidFill>
            </a:endParaRPr>
          </a:p>
        </p:txBody>
      </p:sp>
      <p:sp>
        <p:nvSpPr>
          <p:cNvPr id="24579" name="Text Box 1"/>
          <p:cNvSpPr txBox="1">
            <a:spLocks noChangeArrowheads="1"/>
          </p:cNvSpPr>
          <p:nvPr/>
        </p:nvSpPr>
        <p:spPr bwMode="auto">
          <a:xfrm>
            <a:off x="1775012" y="590045"/>
            <a:ext cx="6508376" cy="291465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algn="r" defTabSz="531381" hangingPunct="0">
              <a:lnSpc>
                <a:spcPct val="93000"/>
              </a:lnSpc>
              <a:buClr>
                <a:srgbClr val="000000"/>
              </a:buClr>
              <a:buSzPct val="100000"/>
              <a:buFont typeface="Times New Roman" pitchFamily="-72" charset="0"/>
              <a:buNone/>
            </a:pPr>
            <a:endParaRPr lang="en-US" sz="1800">
              <a:solidFill>
                <a:prstClr val="white"/>
              </a:solidFill>
              <a:latin typeface="BentonSans-Light" charset="0"/>
              <a:ea typeface="ＭＳ Ｐゴシック" pitchFamily="-72" charset="-128"/>
              <a:cs typeface="ＭＳ Ｐゴシック" pitchFamily="-72" charset="-128"/>
            </a:endParaRPr>
          </a:p>
        </p:txBody>
      </p:sp>
      <p:sp>
        <p:nvSpPr>
          <p:cNvPr id="24580" name="Text Box 2"/>
          <p:cNvSpPr txBox="1">
            <a:spLocks noGrp="1" noChangeArrowheads="1"/>
          </p:cNvSpPr>
          <p:nvPr>
            <p:ph type="body"/>
          </p:nvPr>
        </p:nvSpPr>
        <p:spPr>
          <a:xfrm>
            <a:off x="1006662" y="3691155"/>
            <a:ext cx="8045076" cy="3497334"/>
          </a:xfrm>
          <a:noFill/>
          <a:ln/>
        </p:spPr>
        <p:txBody>
          <a:bodyPr wrap="none" anchor="ctr"/>
          <a:lstStyle/>
          <a:p>
            <a:r>
              <a:rPr lang="en-US" dirty="0" smtClean="0"/>
              <a:t>Global or international?</a:t>
            </a:r>
          </a:p>
        </p:txBody>
      </p:sp>
    </p:spTree>
    <p:extLst>
      <p:ext uri="{BB962C8B-B14F-4D97-AF65-F5344CB8AC3E}">
        <p14:creationId xmlns:p14="http://schemas.microsoft.com/office/powerpoint/2010/main" val="284406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worrisome to see participants with more experience with trafficking and labor exploitation to be less likely to possess knowledge, favorable attitudes, efficacy, and intention to perform preventive behavior.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campaign should make careful efforts in addressing this at-risk population of the available resources and support they could access to prevent themselves from being re-trafficked. Nevertheless, experience with migration and media exposure were found to be facilitators of human trafficking prevention, indicating experienced migrants had more information, skills, and mindset to take precautionary measures to prevent themselves from becoming the victims of trafficking.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MTV EXIT could utilize this assets by focusing its message around reaching out to trusted peers and family members who have migrated safely for advice on trafficking prevention. Since interpersonal level factors are generally good predictors of anti-trafficking related outcomes, prevention campaigns should focus on utilizing existing migrant networks to encourage peer and familial discussions about the dangers of human trafficking and encourage safe migration steps to minimize risks.  </a:t>
            </a:r>
          </a:p>
          <a:p>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18</a:t>
            </a:fld>
            <a:endParaRPr lang="en-US"/>
          </a:p>
        </p:txBody>
      </p:sp>
    </p:spTree>
    <p:extLst>
      <p:ext uri="{BB962C8B-B14F-4D97-AF65-F5344CB8AC3E}">
        <p14:creationId xmlns:p14="http://schemas.microsoft.com/office/powerpoint/2010/main" val="164936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our knowledge, this research project is one of the first evaluation studies of anti-trafficking campaigns that used a randomized experimental control trial design with longitudinal panel samples. </a:t>
            </a:r>
          </a:p>
          <a:p>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19</a:t>
            </a:fld>
            <a:endParaRPr lang="en-US"/>
          </a:p>
        </p:txBody>
      </p:sp>
    </p:spTree>
    <p:extLst>
      <p:ext uri="{BB962C8B-B14F-4D97-AF65-F5344CB8AC3E}">
        <p14:creationId xmlns:p14="http://schemas.microsoft.com/office/powerpoint/2010/main" val="239963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5325"/>
            <a:ext cx="5992813" cy="3424238"/>
          </a:xfrm>
        </p:spPr>
      </p:sp>
      <p:sp>
        <p:nvSpPr>
          <p:cNvPr id="3" name="Notes Placeholder 2"/>
          <p:cNvSpPr>
            <a:spLocks noGrp="1"/>
          </p:cNvSpPr>
          <p:nvPr>
            <p:ph type="body" idx="1"/>
          </p:nvPr>
        </p:nvSpPr>
        <p:spPr/>
        <p:txBody>
          <a:bodyPr>
            <a:normAutofit/>
          </a:bodyPr>
          <a:lstStyle/>
          <a:p>
            <a:r>
              <a:rPr lang="en-US" dirty="0" smtClean="0"/>
              <a:t>12.3 million people are estimated to be victims of trafficking &amp; forced labor and over 77% are located in Asia (ILO, 2006).</a:t>
            </a:r>
          </a:p>
          <a:p>
            <a:r>
              <a:rPr lang="en-US" dirty="0" smtClean="0"/>
              <a:t>Human trafficking generates over US$32 billion every year (ILO, 2005).</a:t>
            </a:r>
          </a:p>
          <a:p>
            <a:r>
              <a:rPr lang="en-US" dirty="0" smtClean="0"/>
              <a:t>Health significance: Victims of trafficking are susceptible to physical violence, sexually transmitted diseases, HIV/AIDS, drug addiction, depression and post-traumatic stress disorder (Feingold, 2005; Zimmerman, et. al., 2006; Department of State, 2007).</a:t>
            </a:r>
          </a:p>
          <a:p>
            <a:endParaRPr lang="en-US" dirty="0"/>
          </a:p>
        </p:txBody>
      </p:sp>
      <p:sp>
        <p:nvSpPr>
          <p:cNvPr id="4" name="Slide Number Placeholder 3"/>
          <p:cNvSpPr>
            <a:spLocks noGrp="1"/>
          </p:cNvSpPr>
          <p:nvPr>
            <p:ph type="sldNum" idx="10"/>
          </p:nvPr>
        </p:nvSpPr>
        <p:spPr/>
        <p:txBody>
          <a:bodyPr/>
          <a:lstStyle/>
          <a:p>
            <a:fld id="{A1C09026-674D-4C4D-8119-14E386DAA55D}"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2008828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5325"/>
            <a:ext cx="5992813" cy="34242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idx="10"/>
          </p:nvPr>
        </p:nvSpPr>
        <p:spPr/>
        <p:txBody>
          <a:bodyPr/>
          <a:lstStyle/>
          <a:p>
            <a:fld id="{A1C09026-674D-4C4D-8119-14E386DAA55D}" type="slidenum">
              <a:rPr lang="en-US" smtClean="0"/>
              <a:pPr/>
              <a:t>3</a:t>
            </a:fld>
            <a:endParaRPr lang="en-US"/>
          </a:p>
        </p:txBody>
      </p:sp>
    </p:spTree>
    <p:extLst>
      <p:ext uri="{BB962C8B-B14F-4D97-AF65-F5344CB8AC3E}">
        <p14:creationId xmlns:p14="http://schemas.microsoft.com/office/powerpoint/2010/main" val="42862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695325"/>
            <a:ext cx="5992813" cy="3424238"/>
          </a:xfrm>
        </p:spPr>
      </p:sp>
      <p:sp>
        <p:nvSpPr>
          <p:cNvPr id="3" name="Notes Placeholder 2"/>
          <p:cNvSpPr>
            <a:spLocks noGrp="1"/>
          </p:cNvSpPr>
          <p:nvPr>
            <p:ph type="body" idx="1"/>
          </p:nvPr>
        </p:nvSpPr>
        <p:spPr/>
        <p:txBody>
          <a:bodyPr>
            <a:normAutofit/>
          </a:bodyPr>
          <a:lstStyle/>
          <a:p>
            <a:pPr defTabSz="567167" hangingPunct="0">
              <a:buClr>
                <a:srgbClr val="000000"/>
              </a:buClr>
              <a:buSzPct val="100000"/>
              <a:tabLst>
                <a:tab pos="0" algn="l"/>
                <a:tab pos="567167" algn="l"/>
                <a:tab pos="1134332" algn="l"/>
                <a:tab pos="1701497" algn="l"/>
                <a:tab pos="2268666" algn="l"/>
                <a:tab pos="2835829" algn="l"/>
                <a:tab pos="3402996" algn="l"/>
                <a:tab pos="3970163" algn="l"/>
                <a:tab pos="4537329" algn="l"/>
                <a:tab pos="5104495" algn="l"/>
                <a:tab pos="5671659" algn="l"/>
                <a:tab pos="6238828" algn="l"/>
                <a:tab pos="6805993" algn="l"/>
                <a:tab pos="7373159" algn="l"/>
                <a:tab pos="7940326" algn="l"/>
                <a:tab pos="8507491" algn="l"/>
                <a:tab pos="9074659" algn="l"/>
                <a:tab pos="9641825" algn="l"/>
                <a:tab pos="10208988" algn="l"/>
                <a:tab pos="10776157" algn="l"/>
                <a:tab pos="11343324" algn="l"/>
              </a:tabLst>
            </a:pPr>
            <a:r>
              <a:rPr lang="en-US" sz="1600" kern="0" dirty="0" smtClean="0">
                <a:solidFill>
                  <a:srgbClr val="404040"/>
                </a:solidFill>
                <a:latin typeface="BentonSans-Book"/>
                <a:cs typeface="BentonSans-Book"/>
              </a:rPr>
              <a:t>Greater migration enabled by open borders and globalization caused the industrialization of societies that</a:t>
            </a:r>
            <a:r>
              <a:rPr lang="en-US" sz="1600" kern="0" baseline="0" dirty="0" smtClean="0">
                <a:solidFill>
                  <a:srgbClr val="404040"/>
                </a:solidFill>
                <a:latin typeface="BentonSans-Book"/>
                <a:cs typeface="BentonSans-Book"/>
              </a:rPr>
              <a:t> has </a:t>
            </a:r>
            <a:r>
              <a:rPr lang="en-US" sz="1600" kern="0" dirty="0" smtClean="0">
                <a:solidFill>
                  <a:srgbClr val="404040"/>
                </a:solidFill>
                <a:latin typeface="BentonSans-Book"/>
                <a:cs typeface="BentonSans-Book"/>
              </a:rPr>
              <a:t>moved jobs towards urban centers</a:t>
            </a:r>
          </a:p>
          <a:p>
            <a:pPr defTabSz="567167" hangingPunct="0">
              <a:buClr>
                <a:srgbClr val="000000"/>
              </a:buClr>
              <a:buSzPct val="100000"/>
              <a:tabLst>
                <a:tab pos="0" algn="l"/>
                <a:tab pos="567167" algn="l"/>
                <a:tab pos="1134332" algn="l"/>
                <a:tab pos="1701497" algn="l"/>
                <a:tab pos="2268666" algn="l"/>
                <a:tab pos="2835829" algn="l"/>
                <a:tab pos="3402996" algn="l"/>
                <a:tab pos="3970163" algn="l"/>
                <a:tab pos="4537329" algn="l"/>
                <a:tab pos="5104495" algn="l"/>
                <a:tab pos="5671659" algn="l"/>
                <a:tab pos="6238828" algn="l"/>
                <a:tab pos="6805993" algn="l"/>
                <a:tab pos="7373159" algn="l"/>
                <a:tab pos="7940326" algn="l"/>
                <a:tab pos="8507491" algn="l"/>
                <a:tab pos="9074659" algn="l"/>
                <a:tab pos="9641825" algn="l"/>
                <a:tab pos="10208988" algn="l"/>
                <a:tab pos="10776157" algn="l"/>
                <a:tab pos="11343324" algn="l"/>
              </a:tabLst>
            </a:pPr>
            <a:r>
              <a:rPr lang="en-US" sz="1600" kern="0" dirty="0" smtClean="0">
                <a:solidFill>
                  <a:srgbClr val="404040"/>
                </a:solidFill>
                <a:latin typeface="BentonSans-Book"/>
                <a:cs typeface="BentonSans-Book"/>
              </a:rPr>
              <a:t>Growing economic inequality leads many to  move seeking work to escape poverty. Only in the past two decades was modern-day slavery really diagnosed as a global problem</a:t>
            </a:r>
          </a:p>
          <a:p>
            <a:pPr defTabSz="567167" hangingPunct="0">
              <a:buClr>
                <a:srgbClr val="000000"/>
              </a:buClr>
              <a:buSzPct val="100000"/>
              <a:tabLst>
                <a:tab pos="0" algn="l"/>
                <a:tab pos="567167" algn="l"/>
                <a:tab pos="1134332" algn="l"/>
                <a:tab pos="1701497" algn="l"/>
                <a:tab pos="2268666" algn="l"/>
                <a:tab pos="2835829" algn="l"/>
                <a:tab pos="3402996" algn="l"/>
                <a:tab pos="3970163" algn="l"/>
                <a:tab pos="4537329" algn="l"/>
                <a:tab pos="5104495" algn="l"/>
                <a:tab pos="5671659" algn="l"/>
                <a:tab pos="6238828" algn="l"/>
                <a:tab pos="6805993" algn="l"/>
                <a:tab pos="7373159" algn="l"/>
                <a:tab pos="7940326" algn="l"/>
                <a:tab pos="8507491" algn="l"/>
                <a:tab pos="9074659" algn="l"/>
                <a:tab pos="9641825" algn="l"/>
                <a:tab pos="10208988" algn="l"/>
                <a:tab pos="10776157" algn="l"/>
                <a:tab pos="11343324" algn="l"/>
              </a:tabLst>
            </a:pPr>
            <a:r>
              <a:rPr lang="en-US" sz="1600" kern="0" dirty="0" smtClean="0">
                <a:solidFill>
                  <a:srgbClr val="404040"/>
                </a:solidFill>
                <a:latin typeface="BentonSans-Book"/>
                <a:cs typeface="BentonSans-Book"/>
              </a:rPr>
              <a:t>And the passage of the Trafficking in Persons Act in 2000 by the United Nations</a:t>
            </a:r>
            <a:r>
              <a:rPr lang="en-US" sz="1600" kern="0" baseline="0" dirty="0" smtClean="0">
                <a:solidFill>
                  <a:srgbClr val="404040"/>
                </a:solidFill>
                <a:latin typeface="BentonSans-Book"/>
                <a:cs typeface="BentonSans-Book"/>
              </a:rPr>
              <a:t> </a:t>
            </a:r>
            <a:r>
              <a:rPr lang="en-US" sz="1600" kern="0" dirty="0" smtClean="0">
                <a:solidFill>
                  <a:srgbClr val="404040"/>
                </a:solidFill>
                <a:latin typeface="BentonSans-Book"/>
                <a:cs typeface="BentonSans-Book"/>
              </a:rPr>
              <a:t> led to an increase in government focus on the issues of human trafficking. </a:t>
            </a:r>
          </a:p>
          <a:p>
            <a:pPr defTabSz="567167" hangingPunct="0">
              <a:buClr>
                <a:srgbClr val="000000"/>
              </a:buClr>
              <a:buSzPct val="100000"/>
              <a:tabLst>
                <a:tab pos="0" algn="l"/>
                <a:tab pos="567167" algn="l"/>
                <a:tab pos="1134332" algn="l"/>
                <a:tab pos="1701497" algn="l"/>
                <a:tab pos="2268666" algn="l"/>
                <a:tab pos="2835829" algn="l"/>
                <a:tab pos="3402996" algn="l"/>
                <a:tab pos="3970163" algn="l"/>
                <a:tab pos="4537329" algn="l"/>
                <a:tab pos="5104495" algn="l"/>
                <a:tab pos="5671659" algn="l"/>
                <a:tab pos="6238828" algn="l"/>
                <a:tab pos="6805993" algn="l"/>
                <a:tab pos="7373159" algn="l"/>
                <a:tab pos="7940326" algn="l"/>
                <a:tab pos="8507491" algn="l"/>
                <a:tab pos="9074659" algn="l"/>
                <a:tab pos="9641825" algn="l"/>
                <a:tab pos="10208988" algn="l"/>
                <a:tab pos="10776157" algn="l"/>
                <a:tab pos="11343324" algn="l"/>
              </a:tabLst>
            </a:pPr>
            <a:endParaRPr lang="en-US" sz="1600" kern="0" dirty="0" smtClean="0">
              <a:solidFill>
                <a:srgbClr val="404040"/>
              </a:solidFill>
              <a:latin typeface="BentonSans-Book"/>
              <a:cs typeface="BentonSans-Book"/>
            </a:endParaRPr>
          </a:p>
          <a:p>
            <a:endParaRPr lang="en-US" dirty="0"/>
          </a:p>
        </p:txBody>
      </p:sp>
      <p:sp>
        <p:nvSpPr>
          <p:cNvPr id="4" name="Slide Number Placeholder 3"/>
          <p:cNvSpPr>
            <a:spLocks noGrp="1"/>
          </p:cNvSpPr>
          <p:nvPr>
            <p:ph type="sldNum" idx="10"/>
          </p:nvPr>
        </p:nvSpPr>
        <p:spPr/>
        <p:txBody>
          <a:bodyPr/>
          <a:lstStyle/>
          <a:p>
            <a:fld id="{A1C09026-674D-4C4D-8119-14E386DAA55D}" type="slidenum">
              <a:rPr lang="en-US" smtClean="0"/>
              <a:pPr/>
              <a:t>4</a:t>
            </a:fld>
            <a:endParaRPr lang="en-US"/>
          </a:p>
        </p:txBody>
      </p:sp>
    </p:spTree>
    <p:extLst>
      <p:ext uri="{BB962C8B-B14F-4D97-AF65-F5344CB8AC3E}">
        <p14:creationId xmlns:p14="http://schemas.microsoft.com/office/powerpoint/2010/main" val="242627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25" y="685800"/>
            <a:ext cx="6000750" cy="3429000"/>
          </a:xfrm>
        </p:spPr>
      </p:sp>
      <p:sp>
        <p:nvSpPr>
          <p:cNvPr id="3" name="Notes Placeholder 2"/>
          <p:cNvSpPr>
            <a:spLocks noGrp="1"/>
          </p:cNvSpPr>
          <p:nvPr>
            <p:ph type="body" idx="1"/>
          </p:nvPr>
        </p:nvSpPr>
        <p:spPr/>
        <p:txBody>
          <a:bodyPr/>
          <a:lstStyle/>
          <a:p>
            <a:pPr marL="0" marR="0" indent="0" algn="l" defTabSz="566434"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dirty="0" smtClean="0"/>
              <a:t>Van de </a:t>
            </a:r>
            <a:r>
              <a:rPr lang="en-US" dirty="0" err="1" smtClean="0"/>
              <a:t>Laan</a:t>
            </a:r>
            <a:r>
              <a:rPr lang="en-US" dirty="0" smtClean="0"/>
              <a:t> and his colleagues (2011) found only two out of 144 studies to evaluate awareness-raising programs that met some basic standards of scientific research methods.  </a:t>
            </a:r>
          </a:p>
          <a:p>
            <a:endParaRPr lang="en-US" dirty="0"/>
          </a:p>
        </p:txBody>
      </p:sp>
      <p:sp>
        <p:nvSpPr>
          <p:cNvPr id="4" name="Slide Number Placeholder 3"/>
          <p:cNvSpPr>
            <a:spLocks noGrp="1"/>
          </p:cNvSpPr>
          <p:nvPr>
            <p:ph type="sldNum" idx="10"/>
          </p:nvPr>
        </p:nvSpPr>
        <p:spPr/>
        <p:txBody>
          <a:bodyPr/>
          <a:lstStyle/>
          <a:p>
            <a:pPr>
              <a:defRPr/>
            </a:pPr>
            <a:fld id="{8FE14FA1-2F97-674C-90C0-04F7CDAD8905}" type="slidenum">
              <a:rPr lang="en-US" smtClean="0"/>
              <a:pPr>
                <a:defRPr/>
              </a:pPr>
              <a:t>6</a:t>
            </a:fld>
            <a:endParaRPr lang="en-US"/>
          </a:p>
        </p:txBody>
      </p:sp>
    </p:spTree>
    <p:extLst>
      <p:ext uri="{BB962C8B-B14F-4D97-AF65-F5344CB8AC3E}">
        <p14:creationId xmlns:p14="http://schemas.microsoft.com/office/powerpoint/2010/main" val="1995033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8</a:t>
            </a:fld>
            <a:endParaRPr lang="en-US"/>
          </a:p>
        </p:txBody>
      </p:sp>
    </p:spTree>
    <p:extLst>
      <p:ext uri="{BB962C8B-B14F-4D97-AF65-F5344CB8AC3E}">
        <p14:creationId xmlns:p14="http://schemas.microsoft.com/office/powerpoint/2010/main" val="297333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10</a:t>
            </a:fld>
            <a:endParaRPr lang="en-US"/>
          </a:p>
        </p:txBody>
      </p:sp>
    </p:spTree>
    <p:extLst>
      <p:ext uri="{BB962C8B-B14F-4D97-AF65-F5344CB8AC3E}">
        <p14:creationId xmlns:p14="http://schemas.microsoft.com/office/powerpoint/2010/main" val="236386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0" indent="-571500">
              <a:buFont typeface="Arial" panose="020B0604020202020204" pitchFamily="34" charset="0"/>
              <a:buChar char="•"/>
            </a:pPr>
            <a:r>
              <a:rPr lang="en-US" sz="1200" dirty="0" smtClean="0">
                <a:solidFill>
                  <a:schemeClr val="accent3">
                    <a:lumMod val="75000"/>
                  </a:schemeClr>
                </a:solidFill>
              </a:rPr>
              <a:t>Ethnicity: 95% Javanese, 4% Sundanese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Upon closer examination of the categories under district and education, we did not find the percentage differences to be extreme and concluded that attrition should not greatly affect other statistical analyses in this study.</a:t>
            </a:r>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14</a:t>
            </a:fld>
            <a:endParaRPr lang="en-US"/>
          </a:p>
        </p:txBody>
      </p:sp>
    </p:spTree>
    <p:extLst>
      <p:ext uri="{BB962C8B-B14F-4D97-AF65-F5344CB8AC3E}">
        <p14:creationId xmlns:p14="http://schemas.microsoft.com/office/powerpoint/2010/main" val="521752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Exposure to a mass media campaign alone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would not have sustained impact in influencing a person to adopt the recommended behavior.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Interpersonal activities such as peer education, community organizing, and social support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necessary additional conditions to achieve behavior change.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Interpersonal level factors are the strongest determinants for changing trafficking related outcomes. </a:t>
            </a:r>
            <a:endParaRPr lang="en-US" dirty="0"/>
          </a:p>
        </p:txBody>
      </p:sp>
      <p:sp>
        <p:nvSpPr>
          <p:cNvPr id="4" name="Slide Number Placeholder 3"/>
          <p:cNvSpPr>
            <a:spLocks noGrp="1"/>
          </p:cNvSpPr>
          <p:nvPr>
            <p:ph type="sldNum" sz="quarter" idx="10"/>
          </p:nvPr>
        </p:nvSpPr>
        <p:spPr/>
        <p:txBody>
          <a:bodyPr/>
          <a:lstStyle/>
          <a:p>
            <a:fld id="{4724B04C-D936-4FF0-AB25-D18519692774}" type="slidenum">
              <a:rPr lang="en-US" smtClean="0"/>
              <a:t>17</a:t>
            </a:fld>
            <a:endParaRPr lang="en-US"/>
          </a:p>
        </p:txBody>
      </p:sp>
    </p:spTree>
    <p:extLst>
      <p:ext uri="{BB962C8B-B14F-4D97-AF65-F5344CB8AC3E}">
        <p14:creationId xmlns:p14="http://schemas.microsoft.com/office/powerpoint/2010/main" val="52616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59619" y="2271989"/>
            <a:ext cx="10882368" cy="1568420"/>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1250" y="4144568"/>
            <a:ext cx="8961121" cy="1869508"/>
          </a:xfrm>
        </p:spPr>
        <p:txBody>
          <a:bodyPr/>
          <a:lstStyle>
            <a:lvl1pPr marL="0" indent="0" algn="ctr">
              <a:buNone/>
              <a:defRPr/>
            </a:lvl1pPr>
            <a:lvl2pPr marL="521018" indent="0" algn="ctr">
              <a:buNone/>
              <a:defRPr/>
            </a:lvl2pPr>
            <a:lvl3pPr marL="1042032" indent="0" algn="ctr">
              <a:buNone/>
              <a:defRPr/>
            </a:lvl3pPr>
            <a:lvl4pPr marL="1563047" indent="0" algn="ctr">
              <a:buNone/>
              <a:defRPr/>
            </a:lvl4pPr>
            <a:lvl5pPr marL="2084059" indent="0" algn="ctr">
              <a:buNone/>
              <a:defRPr/>
            </a:lvl5pPr>
            <a:lvl6pPr marL="2605076" indent="0" algn="ctr">
              <a:buNone/>
              <a:defRPr/>
            </a:lvl6pPr>
            <a:lvl7pPr marL="3126093" indent="0" algn="ctr">
              <a:buNone/>
              <a:defRPr/>
            </a:lvl7pPr>
            <a:lvl8pPr marL="3647106" indent="0" algn="ctr">
              <a:buNone/>
              <a:defRPr/>
            </a:lvl8pPr>
            <a:lvl9pPr marL="4168121"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dt" idx="11"/>
          </p:nvPr>
        </p:nvSpPr>
        <p:spPr>
          <a:ln/>
        </p:spPr>
        <p:txBody>
          <a:bodyPr/>
          <a:lstStyle>
            <a:lvl1pPr>
              <a:defRPr/>
            </a:lvl1pPr>
          </a:lstStyle>
          <a:p>
            <a:pPr>
              <a:defRPr/>
            </a:pPr>
            <a:endParaRPr lang="en-US" dirty="0"/>
          </a:p>
        </p:txBody>
      </p:sp>
      <p:sp>
        <p:nvSpPr>
          <p:cNvPr id="6" name="Rectangle 4"/>
          <p:cNvSpPr>
            <a:spLocks noGrp="1" noChangeArrowheads="1"/>
          </p:cNvSpPr>
          <p:nvPr>
            <p:ph type="ftr" idx="12"/>
          </p:nvPr>
        </p:nvSpPr>
        <p:spPr>
          <a:ln/>
        </p:spPr>
        <p:txBody>
          <a:bodyPr/>
          <a:lstStyle>
            <a:lvl1pPr>
              <a:defRPr/>
            </a:lvl1pPr>
          </a:lstStyle>
          <a:p>
            <a:pPr>
              <a:defRPr/>
            </a:pPr>
            <a:endParaRPr lang="en-US" dirty="0"/>
          </a:p>
        </p:txBody>
      </p:sp>
      <p:sp>
        <p:nvSpPr>
          <p:cNvPr id="8"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895300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dt" idx="11"/>
          </p:nvPr>
        </p:nvSpPr>
        <p:spPr>
          <a:ln/>
        </p:spPr>
        <p:txBody>
          <a:bodyPr/>
          <a:lstStyle>
            <a:lvl1pPr>
              <a:defRPr/>
            </a:lvl1pPr>
          </a:lstStyle>
          <a:p>
            <a:pPr>
              <a:defRPr/>
            </a:pPr>
            <a:endParaRPr lang="en-US" dirty="0"/>
          </a:p>
        </p:txBody>
      </p:sp>
      <p:sp>
        <p:nvSpPr>
          <p:cNvPr id="6" name="Rectangle 4"/>
          <p:cNvSpPr>
            <a:spLocks noGrp="1" noChangeArrowheads="1"/>
          </p:cNvSpPr>
          <p:nvPr>
            <p:ph type="ftr" idx="12"/>
          </p:nvPr>
        </p:nvSpPr>
        <p:spPr>
          <a:ln/>
        </p:spPr>
        <p:txBody>
          <a:bodyPr/>
          <a:lstStyle>
            <a:lvl1pPr>
              <a:defRPr/>
            </a:lvl1pPr>
          </a:lstStyle>
          <a:p>
            <a:pPr>
              <a:defRPr/>
            </a:pPr>
            <a:endParaRPr lang="en-US" dirty="0"/>
          </a:p>
        </p:txBody>
      </p:sp>
      <p:sp>
        <p:nvSpPr>
          <p:cNvPr id="8"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48782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5617" y="291882"/>
            <a:ext cx="2878848" cy="624449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9073" y="291882"/>
            <a:ext cx="8443008" cy="624449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dt" idx="11"/>
          </p:nvPr>
        </p:nvSpPr>
        <p:spPr>
          <a:ln/>
        </p:spPr>
        <p:txBody>
          <a:bodyPr/>
          <a:lstStyle>
            <a:lvl1pPr>
              <a:defRPr/>
            </a:lvl1pPr>
          </a:lstStyle>
          <a:p>
            <a:pPr>
              <a:defRPr/>
            </a:pPr>
            <a:endParaRPr lang="en-US" dirty="0"/>
          </a:p>
        </p:txBody>
      </p:sp>
      <p:sp>
        <p:nvSpPr>
          <p:cNvPr id="6" name="Rectangle 4"/>
          <p:cNvSpPr>
            <a:spLocks noGrp="1" noChangeArrowheads="1"/>
          </p:cNvSpPr>
          <p:nvPr>
            <p:ph type="ftr" idx="12"/>
          </p:nvPr>
        </p:nvSpPr>
        <p:spPr>
          <a:ln/>
        </p:spPr>
        <p:txBody>
          <a:bodyPr/>
          <a:lstStyle>
            <a:lvl1pPr>
              <a:defRPr/>
            </a:lvl1pPr>
          </a:lstStyle>
          <a:p>
            <a:pPr>
              <a:defRPr/>
            </a:pPr>
            <a:endParaRPr lang="en-US" dirty="0"/>
          </a:p>
        </p:txBody>
      </p:sp>
      <p:sp>
        <p:nvSpPr>
          <p:cNvPr id="8"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47736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39072" y="291871"/>
            <a:ext cx="11515392" cy="1218176"/>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3"/>
          <p:cNvSpPr>
            <a:spLocks noGrp="1" noChangeArrowheads="1"/>
          </p:cNvSpPr>
          <p:nvPr>
            <p:ph type="dt" idx="11"/>
          </p:nvPr>
        </p:nvSpPr>
        <p:spPr>
          <a:ln/>
        </p:spPr>
        <p:txBody>
          <a:bodyPr/>
          <a:lstStyle>
            <a:lvl1pPr>
              <a:defRPr/>
            </a:lvl1pPr>
          </a:lstStyle>
          <a:p>
            <a:pPr>
              <a:defRPr/>
            </a:pPr>
            <a:endParaRPr lang="en-US" dirty="0"/>
          </a:p>
        </p:txBody>
      </p:sp>
      <p:sp>
        <p:nvSpPr>
          <p:cNvPr id="5" name="Rectangle 4"/>
          <p:cNvSpPr>
            <a:spLocks noGrp="1" noChangeArrowheads="1"/>
          </p:cNvSpPr>
          <p:nvPr>
            <p:ph type="ftr" idx="12"/>
          </p:nvPr>
        </p:nvSpPr>
        <p:spPr>
          <a:ln/>
        </p:spPr>
        <p:txBody>
          <a:bodyPr/>
          <a:lstStyle>
            <a:lvl1pPr>
              <a:defRPr/>
            </a:lvl1pPr>
          </a:lstStyle>
          <a:p>
            <a:pPr>
              <a:defRPr/>
            </a:pPr>
            <a:endParaRPr lang="en-US" dirty="0"/>
          </a:p>
        </p:txBody>
      </p:sp>
      <p:sp>
        <p:nvSpPr>
          <p:cNvPr id="7"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2386329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dt" idx="11"/>
          </p:nvPr>
        </p:nvSpPr>
        <p:spPr>
          <a:ln/>
        </p:spPr>
        <p:txBody>
          <a:bodyPr/>
          <a:lstStyle>
            <a:lvl1pPr>
              <a:defRPr/>
            </a:lvl1pPr>
          </a:lstStyle>
          <a:p>
            <a:pPr>
              <a:defRPr/>
            </a:pPr>
            <a:endParaRPr lang="en-US" dirty="0"/>
          </a:p>
        </p:txBody>
      </p:sp>
      <p:sp>
        <p:nvSpPr>
          <p:cNvPr id="6" name="Rectangle 4"/>
          <p:cNvSpPr>
            <a:spLocks noGrp="1" noChangeArrowheads="1"/>
          </p:cNvSpPr>
          <p:nvPr>
            <p:ph type="ftr" idx="12"/>
          </p:nvPr>
        </p:nvSpPr>
        <p:spPr>
          <a:ln/>
        </p:spPr>
        <p:txBody>
          <a:bodyPr/>
          <a:lstStyle>
            <a:lvl1pPr>
              <a:defRPr/>
            </a:lvl1pPr>
          </a:lstStyle>
          <a:p>
            <a:pPr>
              <a:defRPr/>
            </a:pPr>
            <a:endParaRPr lang="en-US" dirty="0"/>
          </a:p>
        </p:txBody>
      </p:sp>
      <p:sp>
        <p:nvSpPr>
          <p:cNvPr id="8"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4171082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2034" y="4700663"/>
            <a:ext cx="10880353" cy="1453209"/>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1012034" y="3099979"/>
            <a:ext cx="10880353" cy="1600681"/>
          </a:xfrm>
        </p:spPr>
        <p:txBody>
          <a:bodyPr anchor="b"/>
          <a:lstStyle>
            <a:lvl1pPr marL="0" indent="0">
              <a:buNone/>
              <a:defRPr sz="2300"/>
            </a:lvl1pPr>
            <a:lvl2pPr marL="521018" indent="0">
              <a:buNone/>
              <a:defRPr sz="2100"/>
            </a:lvl2pPr>
            <a:lvl3pPr marL="1042032" indent="0">
              <a:buNone/>
              <a:defRPr sz="2000"/>
            </a:lvl3pPr>
            <a:lvl4pPr marL="1563047" indent="0">
              <a:buNone/>
              <a:defRPr sz="1500"/>
            </a:lvl4pPr>
            <a:lvl5pPr marL="2084059" indent="0">
              <a:buNone/>
              <a:defRPr sz="1500"/>
            </a:lvl5pPr>
            <a:lvl6pPr marL="2605076" indent="0">
              <a:buNone/>
              <a:defRPr sz="1500"/>
            </a:lvl6pPr>
            <a:lvl7pPr marL="3126093" indent="0">
              <a:buNone/>
              <a:defRPr sz="1500"/>
            </a:lvl7pPr>
            <a:lvl8pPr marL="3647106" indent="0">
              <a:buNone/>
              <a:defRPr sz="1500"/>
            </a:lvl8pPr>
            <a:lvl9pPr marL="4168121" indent="0">
              <a:buNone/>
              <a:defRPr sz="15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dirty="0"/>
          </a:p>
        </p:txBody>
      </p:sp>
      <p:sp>
        <p:nvSpPr>
          <p:cNvPr id="5" name="Rectangle 3"/>
          <p:cNvSpPr>
            <a:spLocks noGrp="1" noChangeArrowheads="1"/>
          </p:cNvSpPr>
          <p:nvPr>
            <p:ph type="dt" idx="11"/>
          </p:nvPr>
        </p:nvSpPr>
        <p:spPr>
          <a:ln/>
        </p:spPr>
        <p:txBody>
          <a:bodyPr/>
          <a:lstStyle>
            <a:lvl1pPr>
              <a:defRPr/>
            </a:lvl1pPr>
          </a:lstStyle>
          <a:p>
            <a:pPr>
              <a:defRPr/>
            </a:pPr>
            <a:endParaRPr lang="en-US" dirty="0"/>
          </a:p>
        </p:txBody>
      </p:sp>
      <p:sp>
        <p:nvSpPr>
          <p:cNvPr id="6" name="Rectangle 4"/>
          <p:cNvSpPr>
            <a:spLocks noGrp="1" noChangeArrowheads="1"/>
          </p:cNvSpPr>
          <p:nvPr>
            <p:ph type="ftr" idx="12"/>
          </p:nvPr>
        </p:nvSpPr>
        <p:spPr>
          <a:ln/>
        </p:spPr>
        <p:txBody>
          <a:bodyPr/>
          <a:lstStyle>
            <a:lvl1pPr>
              <a:defRPr/>
            </a:lvl1pPr>
          </a:lstStyle>
          <a:p>
            <a:pPr>
              <a:defRPr/>
            </a:pPr>
            <a:endParaRPr lang="en-US" dirty="0"/>
          </a:p>
        </p:txBody>
      </p:sp>
      <p:sp>
        <p:nvSpPr>
          <p:cNvPr id="8"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448220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9072" y="1711295"/>
            <a:ext cx="5660928" cy="4825083"/>
          </a:xfrm>
        </p:spPr>
        <p:txBody>
          <a:bodyPr/>
          <a:lstStyle>
            <a:lvl1pPr>
              <a:defRPr sz="33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93537" y="1711295"/>
            <a:ext cx="5660928" cy="4825083"/>
          </a:xfrm>
        </p:spPr>
        <p:txBody>
          <a:bodyPr/>
          <a:lstStyle>
            <a:lvl1pPr>
              <a:defRPr sz="33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3"/>
          <p:cNvSpPr>
            <a:spLocks noGrp="1" noChangeArrowheads="1"/>
          </p:cNvSpPr>
          <p:nvPr>
            <p:ph type="dt" idx="11"/>
          </p:nvPr>
        </p:nvSpPr>
        <p:spPr>
          <a:ln/>
        </p:spPr>
        <p:txBody>
          <a:bodyPr/>
          <a:lstStyle>
            <a:lvl1pPr>
              <a:defRPr/>
            </a:lvl1pPr>
          </a:lstStyle>
          <a:p>
            <a:pPr>
              <a:defRPr/>
            </a:pPr>
            <a:endParaRPr lang="en-US" dirty="0"/>
          </a:p>
        </p:txBody>
      </p:sp>
      <p:sp>
        <p:nvSpPr>
          <p:cNvPr id="7" name="Rectangle 4"/>
          <p:cNvSpPr>
            <a:spLocks noGrp="1" noChangeArrowheads="1"/>
          </p:cNvSpPr>
          <p:nvPr>
            <p:ph type="ftr" idx="12"/>
          </p:nvPr>
        </p:nvSpPr>
        <p:spPr>
          <a:ln/>
        </p:spPr>
        <p:txBody>
          <a:bodyPr/>
          <a:lstStyle>
            <a:lvl1pPr>
              <a:defRPr/>
            </a:lvl1pPr>
          </a:lstStyle>
          <a:p>
            <a:pPr>
              <a:defRPr/>
            </a:pPr>
            <a:endParaRPr lang="en-US" dirty="0"/>
          </a:p>
        </p:txBody>
      </p:sp>
      <p:sp>
        <p:nvSpPr>
          <p:cNvPr id="9"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3899263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1102" y="293422"/>
            <a:ext cx="11521441" cy="12181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1089" y="1637548"/>
            <a:ext cx="5654880" cy="682057"/>
          </a:xfrm>
        </p:spPr>
        <p:txBody>
          <a:bodyPr anchor="b"/>
          <a:lstStyle>
            <a:lvl1pPr marL="0" indent="0">
              <a:buNone/>
              <a:defRPr sz="2600" b="1"/>
            </a:lvl1pPr>
            <a:lvl2pPr marL="521018" indent="0">
              <a:buNone/>
              <a:defRPr sz="2300" b="1"/>
            </a:lvl2pPr>
            <a:lvl3pPr marL="1042032" indent="0">
              <a:buNone/>
              <a:defRPr sz="2100" b="1"/>
            </a:lvl3pPr>
            <a:lvl4pPr marL="1563047" indent="0">
              <a:buNone/>
              <a:defRPr sz="2000" b="1"/>
            </a:lvl4pPr>
            <a:lvl5pPr marL="2084059" indent="0">
              <a:buNone/>
              <a:defRPr sz="2000" b="1"/>
            </a:lvl5pPr>
            <a:lvl6pPr marL="2605076" indent="0">
              <a:buNone/>
              <a:defRPr sz="2000" b="1"/>
            </a:lvl6pPr>
            <a:lvl7pPr marL="3126093" indent="0">
              <a:buNone/>
              <a:defRPr sz="2000" b="1"/>
            </a:lvl7pPr>
            <a:lvl8pPr marL="3647106" indent="0">
              <a:buNone/>
              <a:defRPr sz="2000" b="1"/>
            </a:lvl8pPr>
            <a:lvl9pPr marL="416812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641089" y="2319605"/>
            <a:ext cx="5654880" cy="4215226"/>
          </a:xfrm>
        </p:spPr>
        <p:txBody>
          <a:bodyPr/>
          <a:lstStyle>
            <a:lvl1pPr>
              <a:defRPr sz="2600"/>
            </a:lvl1pPr>
            <a:lvl2pPr>
              <a:defRPr sz="23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633" y="1637548"/>
            <a:ext cx="5658913" cy="682057"/>
          </a:xfrm>
        </p:spPr>
        <p:txBody>
          <a:bodyPr anchor="b"/>
          <a:lstStyle>
            <a:lvl1pPr marL="0" indent="0">
              <a:buNone/>
              <a:defRPr sz="2600" b="1"/>
            </a:lvl1pPr>
            <a:lvl2pPr marL="521018" indent="0">
              <a:buNone/>
              <a:defRPr sz="2300" b="1"/>
            </a:lvl2pPr>
            <a:lvl3pPr marL="1042032" indent="0">
              <a:buNone/>
              <a:defRPr sz="2100" b="1"/>
            </a:lvl3pPr>
            <a:lvl4pPr marL="1563047" indent="0">
              <a:buNone/>
              <a:defRPr sz="2000" b="1"/>
            </a:lvl4pPr>
            <a:lvl5pPr marL="2084059" indent="0">
              <a:buNone/>
              <a:defRPr sz="2000" b="1"/>
            </a:lvl5pPr>
            <a:lvl6pPr marL="2605076" indent="0">
              <a:buNone/>
              <a:defRPr sz="2000" b="1"/>
            </a:lvl6pPr>
            <a:lvl7pPr marL="3126093" indent="0">
              <a:buNone/>
              <a:defRPr sz="2000" b="1"/>
            </a:lvl7pPr>
            <a:lvl8pPr marL="3647106" indent="0">
              <a:buNone/>
              <a:defRPr sz="2000" b="1"/>
            </a:lvl8pPr>
            <a:lvl9pPr marL="416812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503633" y="2319605"/>
            <a:ext cx="5658913" cy="4215226"/>
          </a:xfrm>
        </p:spPr>
        <p:txBody>
          <a:bodyPr/>
          <a:lstStyle>
            <a:lvl1pPr>
              <a:defRPr sz="2600"/>
            </a:lvl1pPr>
            <a:lvl2pPr>
              <a:defRPr sz="2300"/>
            </a:lvl2pPr>
            <a:lvl3pPr>
              <a:defRPr sz="21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dirty="0"/>
          </a:p>
        </p:txBody>
      </p:sp>
      <p:sp>
        <p:nvSpPr>
          <p:cNvPr id="8" name="Rectangle 3"/>
          <p:cNvSpPr>
            <a:spLocks noGrp="1" noChangeArrowheads="1"/>
          </p:cNvSpPr>
          <p:nvPr>
            <p:ph type="dt" idx="11"/>
          </p:nvPr>
        </p:nvSpPr>
        <p:spPr>
          <a:ln/>
        </p:spPr>
        <p:txBody>
          <a:bodyPr/>
          <a:lstStyle>
            <a:lvl1pPr>
              <a:defRPr/>
            </a:lvl1pPr>
          </a:lstStyle>
          <a:p>
            <a:pPr>
              <a:defRPr/>
            </a:pPr>
            <a:endParaRPr lang="en-US" dirty="0"/>
          </a:p>
        </p:txBody>
      </p:sp>
      <p:sp>
        <p:nvSpPr>
          <p:cNvPr id="9" name="Rectangle 4"/>
          <p:cNvSpPr>
            <a:spLocks noGrp="1" noChangeArrowheads="1"/>
          </p:cNvSpPr>
          <p:nvPr>
            <p:ph type="ftr" idx="12"/>
          </p:nvPr>
        </p:nvSpPr>
        <p:spPr>
          <a:ln/>
        </p:spPr>
        <p:txBody>
          <a:bodyPr/>
          <a:lstStyle>
            <a:lvl1pPr>
              <a:defRPr/>
            </a:lvl1pPr>
          </a:lstStyle>
          <a:p>
            <a:pPr>
              <a:defRPr/>
            </a:pPr>
            <a:endParaRPr lang="en-US" dirty="0"/>
          </a:p>
        </p:txBody>
      </p:sp>
      <p:sp>
        <p:nvSpPr>
          <p:cNvPr id="11"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100539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dirty="0"/>
          </a:p>
        </p:txBody>
      </p:sp>
      <p:sp>
        <p:nvSpPr>
          <p:cNvPr id="4" name="Rectangle 3"/>
          <p:cNvSpPr>
            <a:spLocks noGrp="1" noChangeArrowheads="1"/>
          </p:cNvSpPr>
          <p:nvPr>
            <p:ph type="dt" idx="11"/>
          </p:nvPr>
        </p:nvSpPr>
        <p:spPr>
          <a:ln/>
        </p:spPr>
        <p:txBody>
          <a:bodyPr/>
          <a:lstStyle>
            <a:lvl1pPr>
              <a:defRPr/>
            </a:lvl1pPr>
          </a:lstStyle>
          <a:p>
            <a:pPr>
              <a:defRPr/>
            </a:pPr>
            <a:endParaRPr lang="en-US" dirty="0"/>
          </a:p>
        </p:txBody>
      </p:sp>
      <p:sp>
        <p:nvSpPr>
          <p:cNvPr id="5" name="Rectangle 4"/>
          <p:cNvSpPr>
            <a:spLocks noGrp="1" noChangeArrowheads="1"/>
          </p:cNvSpPr>
          <p:nvPr>
            <p:ph type="ftr" idx="12"/>
          </p:nvPr>
        </p:nvSpPr>
        <p:spPr>
          <a:ln/>
        </p:spPr>
        <p:txBody>
          <a:bodyPr/>
          <a:lstStyle>
            <a:lvl1pPr>
              <a:defRPr/>
            </a:lvl1pPr>
          </a:lstStyle>
          <a:p>
            <a:pPr>
              <a:defRPr/>
            </a:pPr>
            <a:endParaRPr lang="en-US" dirty="0"/>
          </a:p>
        </p:txBody>
      </p:sp>
      <p:sp>
        <p:nvSpPr>
          <p:cNvPr id="7"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324628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dirty="0"/>
          </a:p>
        </p:txBody>
      </p:sp>
      <p:sp>
        <p:nvSpPr>
          <p:cNvPr id="3" name="Rectangle 3"/>
          <p:cNvSpPr>
            <a:spLocks noGrp="1" noChangeArrowheads="1"/>
          </p:cNvSpPr>
          <p:nvPr>
            <p:ph type="dt" idx="11"/>
          </p:nvPr>
        </p:nvSpPr>
        <p:spPr>
          <a:ln/>
        </p:spPr>
        <p:txBody>
          <a:bodyPr/>
          <a:lstStyle>
            <a:lvl1pPr>
              <a:defRPr/>
            </a:lvl1pPr>
          </a:lstStyle>
          <a:p>
            <a:pPr>
              <a:defRPr/>
            </a:pPr>
            <a:endParaRPr lang="en-US" dirty="0"/>
          </a:p>
        </p:txBody>
      </p:sp>
      <p:sp>
        <p:nvSpPr>
          <p:cNvPr id="4" name="Rectangle 4"/>
          <p:cNvSpPr>
            <a:spLocks noGrp="1" noChangeArrowheads="1"/>
          </p:cNvSpPr>
          <p:nvPr>
            <p:ph type="ftr" idx="12"/>
          </p:nvPr>
        </p:nvSpPr>
        <p:spPr>
          <a:ln/>
        </p:spPr>
        <p:txBody>
          <a:bodyPr/>
          <a:lstStyle>
            <a:lvl1pPr>
              <a:defRPr/>
            </a:lvl1pPr>
          </a:lstStyle>
          <a:p>
            <a:pPr>
              <a:defRPr/>
            </a:pPr>
            <a:endParaRPr lang="en-US" dirty="0"/>
          </a:p>
        </p:txBody>
      </p:sp>
      <p:sp>
        <p:nvSpPr>
          <p:cNvPr id="6"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358787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091" y="291872"/>
            <a:ext cx="4211424" cy="1238146"/>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5005738" y="291884"/>
            <a:ext cx="7156800" cy="6242958"/>
          </a:xfrm>
        </p:spPr>
        <p:txBody>
          <a:bodyPr/>
          <a:lstStyle>
            <a:lvl1pPr>
              <a:defRPr sz="3600"/>
            </a:lvl1pPr>
            <a:lvl2pPr>
              <a:defRPr sz="33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1091" y="1530026"/>
            <a:ext cx="4211424" cy="5004813"/>
          </a:xfrm>
        </p:spPr>
        <p:txBody>
          <a:bodyPr/>
          <a:lstStyle>
            <a:lvl1pPr marL="0" indent="0">
              <a:buNone/>
              <a:defRPr sz="1500"/>
            </a:lvl1pPr>
            <a:lvl2pPr marL="521018" indent="0">
              <a:buNone/>
              <a:defRPr sz="1400"/>
            </a:lvl2pPr>
            <a:lvl3pPr marL="1042032" indent="0">
              <a:buNone/>
              <a:defRPr sz="1100"/>
            </a:lvl3pPr>
            <a:lvl4pPr marL="1563047" indent="0">
              <a:buNone/>
              <a:defRPr sz="900"/>
            </a:lvl4pPr>
            <a:lvl5pPr marL="2084059" indent="0">
              <a:buNone/>
              <a:defRPr sz="900"/>
            </a:lvl5pPr>
            <a:lvl6pPr marL="2605076" indent="0">
              <a:buNone/>
              <a:defRPr sz="900"/>
            </a:lvl6pPr>
            <a:lvl7pPr marL="3126093" indent="0">
              <a:buNone/>
              <a:defRPr sz="900"/>
            </a:lvl7pPr>
            <a:lvl8pPr marL="3647106" indent="0">
              <a:buNone/>
              <a:defRPr sz="900"/>
            </a:lvl8pPr>
            <a:lvl9pPr marL="4168121"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3"/>
          <p:cNvSpPr>
            <a:spLocks noGrp="1" noChangeArrowheads="1"/>
          </p:cNvSpPr>
          <p:nvPr>
            <p:ph type="dt" idx="11"/>
          </p:nvPr>
        </p:nvSpPr>
        <p:spPr>
          <a:ln/>
        </p:spPr>
        <p:txBody>
          <a:bodyPr/>
          <a:lstStyle>
            <a:lvl1pPr>
              <a:defRPr/>
            </a:lvl1pPr>
          </a:lstStyle>
          <a:p>
            <a:pPr>
              <a:defRPr/>
            </a:pPr>
            <a:endParaRPr lang="en-US" dirty="0"/>
          </a:p>
        </p:txBody>
      </p:sp>
      <p:sp>
        <p:nvSpPr>
          <p:cNvPr id="7" name="Rectangle 4"/>
          <p:cNvSpPr>
            <a:spLocks noGrp="1" noChangeArrowheads="1"/>
          </p:cNvSpPr>
          <p:nvPr>
            <p:ph type="ftr" idx="12"/>
          </p:nvPr>
        </p:nvSpPr>
        <p:spPr>
          <a:ln/>
        </p:spPr>
        <p:txBody>
          <a:bodyPr/>
          <a:lstStyle>
            <a:lvl1pPr>
              <a:defRPr/>
            </a:lvl1pPr>
          </a:lstStyle>
          <a:p>
            <a:pPr>
              <a:defRPr/>
            </a:pPr>
            <a:endParaRPr lang="en-US" dirty="0"/>
          </a:p>
        </p:txBody>
      </p:sp>
      <p:sp>
        <p:nvSpPr>
          <p:cNvPr id="9"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149500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931" y="5120029"/>
            <a:ext cx="7680960" cy="605248"/>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2509931" y="652876"/>
            <a:ext cx="7680960" cy="4390349"/>
          </a:xfrm>
        </p:spPr>
        <p:txBody>
          <a:bodyPr/>
          <a:lstStyle>
            <a:lvl1pPr marL="0" indent="0">
              <a:buNone/>
              <a:defRPr sz="3600"/>
            </a:lvl1pPr>
            <a:lvl2pPr marL="521018" indent="0">
              <a:buNone/>
              <a:defRPr sz="3300"/>
            </a:lvl2pPr>
            <a:lvl3pPr marL="1042032" indent="0">
              <a:buNone/>
              <a:defRPr sz="2600"/>
            </a:lvl3pPr>
            <a:lvl4pPr marL="1563047" indent="0">
              <a:buNone/>
              <a:defRPr sz="2300"/>
            </a:lvl4pPr>
            <a:lvl5pPr marL="2084059" indent="0">
              <a:buNone/>
              <a:defRPr sz="2300"/>
            </a:lvl5pPr>
            <a:lvl6pPr marL="2605076" indent="0">
              <a:buNone/>
              <a:defRPr sz="2300"/>
            </a:lvl6pPr>
            <a:lvl7pPr marL="3126093" indent="0">
              <a:buNone/>
              <a:defRPr sz="2300"/>
            </a:lvl7pPr>
            <a:lvl8pPr marL="3647106" indent="0">
              <a:buNone/>
              <a:defRPr sz="2300"/>
            </a:lvl8pPr>
            <a:lvl9pPr marL="4168121" indent="0">
              <a:buNone/>
              <a:defRPr sz="2300"/>
            </a:lvl9pPr>
          </a:lstStyle>
          <a:p>
            <a:pPr lvl="0"/>
            <a:endParaRPr lang="en-US" noProof="0" dirty="0"/>
          </a:p>
        </p:txBody>
      </p:sp>
      <p:sp>
        <p:nvSpPr>
          <p:cNvPr id="4" name="Text Placeholder 3"/>
          <p:cNvSpPr>
            <a:spLocks noGrp="1"/>
          </p:cNvSpPr>
          <p:nvPr>
            <p:ph type="body" sz="half" idx="2"/>
          </p:nvPr>
        </p:nvSpPr>
        <p:spPr>
          <a:xfrm>
            <a:off x="2509931" y="5725278"/>
            <a:ext cx="7680960" cy="858713"/>
          </a:xfrm>
        </p:spPr>
        <p:txBody>
          <a:bodyPr/>
          <a:lstStyle>
            <a:lvl1pPr marL="0" indent="0">
              <a:buNone/>
              <a:defRPr sz="1500"/>
            </a:lvl1pPr>
            <a:lvl2pPr marL="521018" indent="0">
              <a:buNone/>
              <a:defRPr sz="1400"/>
            </a:lvl2pPr>
            <a:lvl3pPr marL="1042032" indent="0">
              <a:buNone/>
              <a:defRPr sz="1100"/>
            </a:lvl3pPr>
            <a:lvl4pPr marL="1563047" indent="0">
              <a:buNone/>
              <a:defRPr sz="900"/>
            </a:lvl4pPr>
            <a:lvl5pPr marL="2084059" indent="0">
              <a:buNone/>
              <a:defRPr sz="900"/>
            </a:lvl5pPr>
            <a:lvl6pPr marL="2605076" indent="0">
              <a:buNone/>
              <a:defRPr sz="900"/>
            </a:lvl6pPr>
            <a:lvl7pPr marL="3126093" indent="0">
              <a:buNone/>
              <a:defRPr sz="900"/>
            </a:lvl7pPr>
            <a:lvl8pPr marL="3647106" indent="0">
              <a:buNone/>
              <a:defRPr sz="900"/>
            </a:lvl8pPr>
            <a:lvl9pPr marL="4168121"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dirty="0"/>
          </a:p>
        </p:txBody>
      </p:sp>
      <p:sp>
        <p:nvSpPr>
          <p:cNvPr id="6" name="Rectangle 3"/>
          <p:cNvSpPr>
            <a:spLocks noGrp="1" noChangeArrowheads="1"/>
          </p:cNvSpPr>
          <p:nvPr>
            <p:ph type="dt" idx="11"/>
          </p:nvPr>
        </p:nvSpPr>
        <p:spPr>
          <a:ln/>
        </p:spPr>
        <p:txBody>
          <a:bodyPr/>
          <a:lstStyle>
            <a:lvl1pPr>
              <a:defRPr/>
            </a:lvl1pPr>
          </a:lstStyle>
          <a:p>
            <a:pPr>
              <a:defRPr/>
            </a:pPr>
            <a:endParaRPr lang="en-US" dirty="0"/>
          </a:p>
        </p:txBody>
      </p:sp>
      <p:sp>
        <p:nvSpPr>
          <p:cNvPr id="7" name="Rectangle 4"/>
          <p:cNvSpPr>
            <a:spLocks noGrp="1" noChangeArrowheads="1"/>
          </p:cNvSpPr>
          <p:nvPr>
            <p:ph type="ftr" idx="12"/>
          </p:nvPr>
        </p:nvSpPr>
        <p:spPr>
          <a:ln/>
        </p:spPr>
        <p:txBody>
          <a:bodyPr/>
          <a:lstStyle>
            <a:lvl1pPr>
              <a:defRPr/>
            </a:lvl1pPr>
          </a:lstStyle>
          <a:p>
            <a:pPr>
              <a:defRPr/>
            </a:pPr>
            <a:endParaRPr lang="en-US" dirty="0"/>
          </a:p>
        </p:txBody>
      </p:sp>
      <p:sp>
        <p:nvSpPr>
          <p:cNvPr id="9" name="Slide Number Placeholder 2"/>
          <p:cNvSpPr>
            <a:spLocks noGrp="1"/>
          </p:cNvSpPr>
          <p:nvPr userDrawn="1">
            <p:ph type="sldNum" sz="quarter" idx="4294967295"/>
          </p:nvPr>
        </p:nvSpPr>
        <p:spPr>
          <a:xfrm>
            <a:off x="11887201" y="6813178"/>
            <a:ext cx="756014" cy="389965"/>
          </a:xfrm>
          <a:prstGeom prst="rect">
            <a:avLst/>
          </a:prstGeom>
        </p:spPr>
        <p:txBody>
          <a:bodyPr vert="horz" lIns="89397" tIns="44699" rIns="89397" bIns="44699" rtlCol="0" anchor="ctr"/>
          <a:lstStyle>
            <a:lvl1pPr algn="r">
              <a:defRPr sz="1400" b="0" i="0">
                <a:solidFill>
                  <a:srgbClr val="808080"/>
                </a:solidFill>
                <a:latin typeface="BentonSans-Light"/>
                <a:cs typeface="BentonSans-Light"/>
              </a:defRPr>
            </a:lvl1pPr>
          </a:lstStyle>
          <a:p>
            <a:fld id="{12F98A01-BCF2-1F40-91EB-DAC6DBA6B724}" type="slidenum">
              <a:rPr lang="en-US" smtClean="0"/>
              <a:pPr/>
              <a:t>‹#›</a:t>
            </a:fld>
            <a:endParaRPr lang="en-US" dirty="0"/>
          </a:p>
        </p:txBody>
      </p:sp>
    </p:spTree>
    <p:extLst>
      <p:ext uri="{BB962C8B-B14F-4D97-AF65-F5344CB8AC3E}">
        <p14:creationId xmlns:p14="http://schemas.microsoft.com/office/powerpoint/2010/main" val="8622383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1" y="286871"/>
            <a:ext cx="11515392" cy="1218176"/>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7" name="Rectangle 2"/>
          <p:cNvSpPr>
            <a:spLocks noGrp="1" noChangeArrowheads="1"/>
          </p:cNvSpPr>
          <p:nvPr>
            <p:ph type="body" idx="1"/>
          </p:nvPr>
        </p:nvSpPr>
        <p:spPr bwMode="auto">
          <a:xfrm>
            <a:off x="639072" y="1711288"/>
            <a:ext cx="11515392" cy="4825083"/>
          </a:xfrm>
          <a:prstGeom prst="rect">
            <a:avLst/>
          </a:prstGeom>
          <a:noFill/>
          <a:ln w="9525">
            <a:noFill/>
            <a:round/>
            <a:headEnd/>
            <a:tailEnd/>
          </a:ln>
        </p:spPr>
        <p:txBody>
          <a:bodyPr vert="horz" wrap="square" lIns="0" tIns="32001"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Rectangle 3"/>
          <p:cNvSpPr>
            <a:spLocks noGrp="1" noChangeArrowheads="1"/>
          </p:cNvSpPr>
          <p:nvPr>
            <p:ph type="dt"/>
          </p:nvPr>
        </p:nvSpPr>
        <p:spPr bwMode="auto">
          <a:xfrm>
            <a:off x="639080" y="6663872"/>
            <a:ext cx="2977631" cy="5007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l" defTabSz="521018" hangingPunct="0">
              <a:lnSpc>
                <a:spcPct val="93000"/>
              </a:lnSpc>
              <a:buClr>
                <a:srgbClr val="000000"/>
              </a:buClr>
              <a:buSzPct val="100000"/>
              <a:buFont typeface="Times New Roman" charset="0"/>
              <a:buNone/>
              <a:tabLst>
                <a:tab pos="0" algn="l"/>
                <a:tab pos="521018" algn="l"/>
                <a:tab pos="1042032" algn="l"/>
                <a:tab pos="1563047" algn="l"/>
                <a:tab pos="2084059" algn="l"/>
                <a:tab pos="2605076" algn="l"/>
                <a:tab pos="3126093" algn="l"/>
                <a:tab pos="3647106" algn="l"/>
                <a:tab pos="4168121" algn="l"/>
                <a:tab pos="4689139" algn="l"/>
                <a:tab pos="5210154" algn="l"/>
                <a:tab pos="5731168" algn="l"/>
                <a:tab pos="6252183" algn="l"/>
                <a:tab pos="6773199" algn="l"/>
                <a:tab pos="7294217" algn="l"/>
                <a:tab pos="7815230" algn="l"/>
                <a:tab pos="8336246" algn="l"/>
                <a:tab pos="8857261" algn="l"/>
                <a:tab pos="9378275" algn="l"/>
                <a:tab pos="9899293" algn="l"/>
                <a:tab pos="10420307" algn="l"/>
              </a:tabLst>
              <a:defRPr sz="1500">
                <a:solidFill>
                  <a:srgbClr val="000000"/>
                </a:solidFill>
                <a:latin typeface="BentonSans-Light"/>
                <a:ea typeface="+mn-ea"/>
                <a:cs typeface="+mn-cs"/>
              </a:defRPr>
            </a:lvl1pPr>
          </a:lstStyle>
          <a:p>
            <a:pPr>
              <a:defRPr/>
            </a:pPr>
            <a:endParaRPr lang="en-US" dirty="0"/>
          </a:p>
        </p:txBody>
      </p:sp>
      <p:sp>
        <p:nvSpPr>
          <p:cNvPr id="3" name="Rectangle 3"/>
          <p:cNvSpPr>
            <a:spLocks noGrp="1" noChangeArrowheads="1"/>
          </p:cNvSpPr>
          <p:nvPr>
            <p:ph type="dt"/>
          </p:nvPr>
        </p:nvSpPr>
        <p:spPr bwMode="auto">
          <a:xfrm>
            <a:off x="639080" y="6663872"/>
            <a:ext cx="2977631" cy="500789"/>
          </a:xfrm>
          <a:prstGeom prst="rect">
            <a:avLst/>
          </a:prstGeom>
          <a:noFill/>
          <a:ln w="9525">
            <a:noFill/>
            <a:round/>
            <a:headEnd/>
            <a:tailEnd/>
          </a:ln>
        </p:spPr>
        <p:txBody>
          <a:bodyPr vert="horz" wrap="square" lIns="0" tIns="0" rIns="0" bIns="0" numCol="1" anchor="t" anchorCtr="0" compatLnSpc="1">
            <a:prstTxWarp prst="textNoShape">
              <a:avLst/>
            </a:prstTxWarp>
          </a:bodyPr>
          <a:lstStyle>
            <a:lvl1pPr algn="l" defTabSz="521018" hangingPunct="0">
              <a:lnSpc>
                <a:spcPct val="93000"/>
              </a:lnSpc>
              <a:buClr>
                <a:srgbClr val="000000"/>
              </a:buClr>
              <a:buSzPct val="100000"/>
              <a:buFont typeface="Times New Roman" charset="0"/>
              <a:buNone/>
              <a:tabLst>
                <a:tab pos="0" algn="l"/>
                <a:tab pos="521018" algn="l"/>
                <a:tab pos="1042032" algn="l"/>
                <a:tab pos="1563047" algn="l"/>
                <a:tab pos="2084059" algn="l"/>
                <a:tab pos="2605076" algn="l"/>
                <a:tab pos="3126093" algn="l"/>
                <a:tab pos="3647106" algn="l"/>
                <a:tab pos="4168121" algn="l"/>
                <a:tab pos="4689139" algn="l"/>
                <a:tab pos="5210154" algn="l"/>
                <a:tab pos="5731168" algn="l"/>
                <a:tab pos="6252183" algn="l"/>
                <a:tab pos="6773199" algn="l"/>
                <a:tab pos="7294217" algn="l"/>
                <a:tab pos="7815230" algn="l"/>
                <a:tab pos="8336246" algn="l"/>
                <a:tab pos="8857261" algn="l"/>
                <a:tab pos="9378275" algn="l"/>
                <a:tab pos="9899293" algn="l"/>
                <a:tab pos="10420307" algn="l"/>
              </a:tabLst>
              <a:defRPr sz="1500">
                <a:solidFill>
                  <a:srgbClr val="000000"/>
                </a:solidFill>
                <a:latin typeface="BentonSans-Light"/>
                <a:ea typeface="+mn-ea"/>
                <a:cs typeface="+mn-cs"/>
              </a:defRPr>
            </a:lvl1pPr>
          </a:lstStyle>
          <a:p>
            <a:pPr>
              <a:defRPr/>
            </a:pPr>
            <a:endParaRPr lang="en-US" dirty="0"/>
          </a:p>
        </p:txBody>
      </p:sp>
      <p:sp>
        <p:nvSpPr>
          <p:cNvPr id="1028" name="Rectangle 4"/>
          <p:cNvSpPr>
            <a:spLocks noGrp="1" noChangeArrowheads="1"/>
          </p:cNvSpPr>
          <p:nvPr>
            <p:ph type="ftr"/>
          </p:nvPr>
        </p:nvSpPr>
        <p:spPr bwMode="auto">
          <a:xfrm>
            <a:off x="4378757" y="6663872"/>
            <a:ext cx="4054177" cy="500789"/>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defTabSz="521018" hangingPunct="0">
              <a:lnSpc>
                <a:spcPct val="93000"/>
              </a:lnSpc>
              <a:buClr>
                <a:srgbClr val="000000"/>
              </a:buClr>
              <a:buSzPct val="100000"/>
              <a:buFont typeface="Times New Roman" charset="0"/>
              <a:buNone/>
              <a:tabLst>
                <a:tab pos="0" algn="l"/>
                <a:tab pos="521018" algn="l"/>
                <a:tab pos="1042032" algn="l"/>
                <a:tab pos="1563047" algn="l"/>
                <a:tab pos="2084059" algn="l"/>
                <a:tab pos="2605076" algn="l"/>
                <a:tab pos="3126093" algn="l"/>
                <a:tab pos="3647106" algn="l"/>
                <a:tab pos="4168121" algn="l"/>
                <a:tab pos="4689139" algn="l"/>
                <a:tab pos="5210154" algn="l"/>
                <a:tab pos="5731168" algn="l"/>
                <a:tab pos="6252183" algn="l"/>
                <a:tab pos="6773199" algn="l"/>
                <a:tab pos="7294217" algn="l"/>
                <a:tab pos="7815230" algn="l"/>
                <a:tab pos="8336246" algn="l"/>
                <a:tab pos="8857261" algn="l"/>
                <a:tab pos="9378275" algn="l"/>
                <a:tab pos="9899293" algn="l"/>
                <a:tab pos="10420307" algn="l"/>
              </a:tabLst>
              <a:defRPr sz="1500">
                <a:solidFill>
                  <a:srgbClr val="000000"/>
                </a:solidFill>
                <a:latin typeface="BentonSans-Light"/>
                <a:ea typeface="+mn-ea"/>
                <a:cs typeface="+mn-cs"/>
              </a:defRPr>
            </a:lvl1pPr>
          </a:lstStyle>
          <a:p>
            <a:pPr>
              <a:defRPr/>
            </a:pPr>
            <a:endParaRPr lang="en-US" dirty="0"/>
          </a:p>
        </p:txBody>
      </p:sp>
      <p:sp>
        <p:nvSpPr>
          <p:cNvPr id="11" name="Slide Number Placeholder 2"/>
          <p:cNvSpPr>
            <a:spLocks noGrp="1"/>
          </p:cNvSpPr>
          <p:nvPr>
            <p:ph type="sldNum" sz="quarter" idx="4"/>
          </p:nvPr>
        </p:nvSpPr>
        <p:spPr>
          <a:xfrm>
            <a:off x="11887201" y="6813178"/>
            <a:ext cx="756014" cy="389965"/>
          </a:xfrm>
          <a:prstGeom prst="rect">
            <a:avLst/>
          </a:prstGeom>
        </p:spPr>
        <p:txBody>
          <a:bodyPr vert="horz" lIns="89397" tIns="44699" rIns="89397" bIns="44699" rtlCol="0" anchor="ctr"/>
          <a:lstStyle>
            <a:lvl1pPr algn="r" defTabSz="519513">
              <a:defRPr sz="1400" b="0" i="0">
                <a:solidFill>
                  <a:srgbClr val="808080"/>
                </a:solidFill>
                <a:latin typeface="BentonSans-Light"/>
                <a:cs typeface="BentonSans-Light"/>
              </a:defRPr>
            </a:lvl1pPr>
          </a:lstStyle>
          <a:p>
            <a:fld id="{12F98A01-BCF2-1F40-91EB-DAC6DBA6B724}" type="slidenum">
              <a:rPr lang="en-US" smtClean="0">
                <a:ea typeface="ＭＳ Ｐゴシック" pitchFamily="-72" charset="-128"/>
              </a:rPr>
              <a:pPr/>
              <a:t>‹#›</a:t>
            </a:fld>
            <a:endParaRPr lang="en-US" dirty="0">
              <a:ea typeface="ＭＳ Ｐゴシック" pitchFamily="-72" charset="-128"/>
            </a:endParaRPr>
          </a:p>
        </p:txBody>
      </p:sp>
      <p:pic>
        <p:nvPicPr>
          <p:cNvPr id="9" name="Picture 8"/>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152400" y="6694655"/>
            <a:ext cx="1828800" cy="527538"/>
          </a:xfrm>
          <a:prstGeom prst="rect">
            <a:avLst/>
          </a:prstGeom>
          <a:noFill/>
          <a:ln>
            <a:noFill/>
          </a:ln>
        </p:spPr>
      </p:pic>
    </p:spTree>
    <p:extLst>
      <p:ext uri="{BB962C8B-B14F-4D97-AF65-F5344CB8AC3E}">
        <p14:creationId xmlns:p14="http://schemas.microsoft.com/office/powerpoint/2010/main" val="246300156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sldNum="0" hdr="0" ftr="0" dt="0"/>
  <p:txStyles>
    <p:titleStyle>
      <a:lvl1pPr algn="ctr" defTabSz="519513" rtl="0" eaLnBrk="0" fontAlgn="base" hangingPunct="0">
        <a:lnSpc>
          <a:spcPct val="93000"/>
        </a:lnSpc>
        <a:spcBef>
          <a:spcPct val="0"/>
        </a:spcBef>
        <a:spcAft>
          <a:spcPct val="0"/>
        </a:spcAft>
        <a:buClr>
          <a:srgbClr val="000000"/>
        </a:buClr>
        <a:buSzPct val="100000"/>
        <a:buFont typeface="Times New Roman" pitchFamily="-72" charset="0"/>
        <a:defRPr sz="5000">
          <a:solidFill>
            <a:srgbClr val="000000"/>
          </a:solidFill>
          <a:latin typeface="BentonSans-Light"/>
          <a:ea typeface="ＭＳ Ｐゴシック" pitchFamily="-72" charset="-128"/>
          <a:cs typeface="ＭＳ Ｐゴシック" pitchFamily="-72" charset="-128"/>
        </a:defRPr>
      </a:lvl1pPr>
      <a:lvl2pPr algn="ctr" defTabSz="519513" rtl="0" eaLnBrk="0" fontAlgn="base" hangingPunct="0">
        <a:lnSpc>
          <a:spcPct val="93000"/>
        </a:lnSpc>
        <a:spcBef>
          <a:spcPct val="0"/>
        </a:spcBef>
        <a:spcAft>
          <a:spcPct val="0"/>
        </a:spcAft>
        <a:buClr>
          <a:srgbClr val="000000"/>
        </a:buClr>
        <a:buSzPct val="100000"/>
        <a:buFont typeface="Times New Roman" pitchFamily="-72" charset="0"/>
        <a:defRPr sz="5000">
          <a:solidFill>
            <a:srgbClr val="000000"/>
          </a:solidFill>
          <a:latin typeface="BentonSans-Light" charset="0"/>
          <a:ea typeface="ＭＳ Ｐゴシック" charset="-128"/>
          <a:cs typeface="ＭＳ Ｐゴシック" pitchFamily="-72" charset="-128"/>
        </a:defRPr>
      </a:lvl2pPr>
      <a:lvl3pPr algn="ctr" defTabSz="519513" rtl="0" eaLnBrk="0" fontAlgn="base" hangingPunct="0">
        <a:lnSpc>
          <a:spcPct val="93000"/>
        </a:lnSpc>
        <a:spcBef>
          <a:spcPct val="0"/>
        </a:spcBef>
        <a:spcAft>
          <a:spcPct val="0"/>
        </a:spcAft>
        <a:buClr>
          <a:srgbClr val="000000"/>
        </a:buClr>
        <a:buSzPct val="100000"/>
        <a:buFont typeface="Times New Roman" pitchFamily="-72" charset="0"/>
        <a:defRPr sz="5000">
          <a:solidFill>
            <a:srgbClr val="000000"/>
          </a:solidFill>
          <a:latin typeface="BentonSans-Light" charset="0"/>
          <a:ea typeface="ＭＳ Ｐゴシック" charset="-128"/>
          <a:cs typeface="ＭＳ Ｐゴシック" pitchFamily="-72" charset="-128"/>
        </a:defRPr>
      </a:lvl3pPr>
      <a:lvl4pPr algn="ctr" defTabSz="519513" rtl="0" eaLnBrk="0" fontAlgn="base" hangingPunct="0">
        <a:lnSpc>
          <a:spcPct val="93000"/>
        </a:lnSpc>
        <a:spcBef>
          <a:spcPct val="0"/>
        </a:spcBef>
        <a:spcAft>
          <a:spcPct val="0"/>
        </a:spcAft>
        <a:buClr>
          <a:srgbClr val="000000"/>
        </a:buClr>
        <a:buSzPct val="100000"/>
        <a:buFont typeface="Times New Roman" pitchFamily="-72" charset="0"/>
        <a:defRPr sz="5000">
          <a:solidFill>
            <a:srgbClr val="000000"/>
          </a:solidFill>
          <a:latin typeface="BentonSans-Light" charset="0"/>
          <a:ea typeface="ＭＳ Ｐゴシック" charset="-128"/>
          <a:cs typeface="ＭＳ Ｐゴシック" pitchFamily="-72" charset="-128"/>
        </a:defRPr>
      </a:lvl4pPr>
      <a:lvl5pPr algn="ctr" defTabSz="519513" rtl="0" eaLnBrk="0" fontAlgn="base" hangingPunct="0">
        <a:lnSpc>
          <a:spcPct val="93000"/>
        </a:lnSpc>
        <a:spcBef>
          <a:spcPct val="0"/>
        </a:spcBef>
        <a:spcAft>
          <a:spcPct val="0"/>
        </a:spcAft>
        <a:buClr>
          <a:srgbClr val="000000"/>
        </a:buClr>
        <a:buSzPct val="100000"/>
        <a:buFont typeface="Times New Roman" pitchFamily="-72" charset="0"/>
        <a:defRPr sz="5000">
          <a:solidFill>
            <a:srgbClr val="000000"/>
          </a:solidFill>
          <a:latin typeface="BentonSans-Light" charset="0"/>
          <a:ea typeface="ＭＳ Ｐゴシック" charset="-128"/>
          <a:cs typeface="ＭＳ Ｐゴシック" pitchFamily="-72" charset="-128"/>
        </a:defRPr>
      </a:lvl5pPr>
      <a:lvl6pPr marL="2865585" indent="-260510" algn="ctr" defTabSz="521018" rtl="0" fontAlgn="base" hangingPunct="0">
        <a:lnSpc>
          <a:spcPct val="93000"/>
        </a:lnSpc>
        <a:spcBef>
          <a:spcPct val="0"/>
        </a:spcBef>
        <a:spcAft>
          <a:spcPct val="0"/>
        </a:spcAft>
        <a:buClr>
          <a:srgbClr val="000000"/>
        </a:buClr>
        <a:buSzPct val="100000"/>
        <a:buFont typeface="Times New Roman" charset="0"/>
        <a:defRPr sz="5000">
          <a:solidFill>
            <a:srgbClr val="000000"/>
          </a:solidFill>
          <a:latin typeface="Arial" charset="0"/>
          <a:ea typeface="ＭＳ Ｐゴシック" charset="-128"/>
        </a:defRPr>
      </a:lvl6pPr>
      <a:lvl7pPr marL="3386600" indent="-260510" algn="ctr" defTabSz="521018" rtl="0" fontAlgn="base" hangingPunct="0">
        <a:lnSpc>
          <a:spcPct val="93000"/>
        </a:lnSpc>
        <a:spcBef>
          <a:spcPct val="0"/>
        </a:spcBef>
        <a:spcAft>
          <a:spcPct val="0"/>
        </a:spcAft>
        <a:buClr>
          <a:srgbClr val="000000"/>
        </a:buClr>
        <a:buSzPct val="100000"/>
        <a:buFont typeface="Times New Roman" charset="0"/>
        <a:defRPr sz="5000">
          <a:solidFill>
            <a:srgbClr val="000000"/>
          </a:solidFill>
          <a:latin typeface="Arial" charset="0"/>
          <a:ea typeface="ＭＳ Ｐゴシック" charset="-128"/>
        </a:defRPr>
      </a:lvl7pPr>
      <a:lvl8pPr marL="3907619" indent="-260510" algn="ctr" defTabSz="521018" rtl="0" fontAlgn="base" hangingPunct="0">
        <a:lnSpc>
          <a:spcPct val="93000"/>
        </a:lnSpc>
        <a:spcBef>
          <a:spcPct val="0"/>
        </a:spcBef>
        <a:spcAft>
          <a:spcPct val="0"/>
        </a:spcAft>
        <a:buClr>
          <a:srgbClr val="000000"/>
        </a:buClr>
        <a:buSzPct val="100000"/>
        <a:buFont typeface="Times New Roman" charset="0"/>
        <a:defRPr sz="5000">
          <a:solidFill>
            <a:srgbClr val="000000"/>
          </a:solidFill>
          <a:latin typeface="Arial" charset="0"/>
          <a:ea typeface="ＭＳ Ｐゴシック" charset="-128"/>
        </a:defRPr>
      </a:lvl8pPr>
      <a:lvl9pPr marL="4428631" indent="-260510" algn="ctr" defTabSz="521018" rtl="0" fontAlgn="base" hangingPunct="0">
        <a:lnSpc>
          <a:spcPct val="93000"/>
        </a:lnSpc>
        <a:spcBef>
          <a:spcPct val="0"/>
        </a:spcBef>
        <a:spcAft>
          <a:spcPct val="0"/>
        </a:spcAft>
        <a:buClr>
          <a:srgbClr val="000000"/>
        </a:buClr>
        <a:buSzPct val="100000"/>
        <a:buFont typeface="Times New Roman" charset="0"/>
        <a:defRPr sz="5000">
          <a:solidFill>
            <a:srgbClr val="000000"/>
          </a:solidFill>
          <a:latin typeface="Arial" charset="0"/>
          <a:ea typeface="ＭＳ Ｐゴシック" charset="-128"/>
        </a:defRPr>
      </a:lvl9pPr>
    </p:titleStyle>
    <p:bodyStyle>
      <a:lvl1pPr marL="389183" indent="-389183" algn="l" defTabSz="519513" rtl="0" eaLnBrk="0" fontAlgn="base" hangingPunct="0">
        <a:lnSpc>
          <a:spcPct val="93000"/>
        </a:lnSpc>
        <a:spcBef>
          <a:spcPct val="0"/>
        </a:spcBef>
        <a:spcAft>
          <a:spcPts val="1625"/>
        </a:spcAft>
        <a:buClr>
          <a:srgbClr val="000000"/>
        </a:buClr>
        <a:buSzPct val="100000"/>
        <a:buFont typeface="Times New Roman" pitchFamily="-72" charset="0"/>
        <a:defRPr sz="3600">
          <a:solidFill>
            <a:srgbClr val="000000"/>
          </a:solidFill>
          <a:latin typeface="BentonSans-Light"/>
          <a:ea typeface="ＭＳ Ｐゴシック" pitchFamily="-72" charset="-128"/>
          <a:cs typeface="ＭＳ Ｐゴシック" pitchFamily="-72" charset="-128"/>
        </a:defRPr>
      </a:lvl1pPr>
      <a:lvl2pPr marL="845341" indent="-324018" algn="l" defTabSz="519513" rtl="0" eaLnBrk="0" fontAlgn="base" hangingPunct="0">
        <a:lnSpc>
          <a:spcPct val="93000"/>
        </a:lnSpc>
        <a:spcBef>
          <a:spcPct val="0"/>
        </a:spcBef>
        <a:spcAft>
          <a:spcPts val="1297"/>
        </a:spcAft>
        <a:buClr>
          <a:srgbClr val="000000"/>
        </a:buClr>
        <a:buSzPct val="100000"/>
        <a:buFont typeface="Times New Roman" pitchFamily="-72" charset="0"/>
        <a:defRPr sz="3300">
          <a:solidFill>
            <a:srgbClr val="000000"/>
          </a:solidFill>
          <a:latin typeface="BentonSans-Light"/>
          <a:ea typeface="ＭＳ Ｐゴシック" charset="-128"/>
        </a:defRPr>
      </a:lvl2pPr>
      <a:lvl3pPr marL="1301498" indent="-258852" algn="l" defTabSz="519513" rtl="0" eaLnBrk="0" fontAlgn="base" hangingPunct="0">
        <a:lnSpc>
          <a:spcPct val="93000"/>
        </a:lnSpc>
        <a:spcBef>
          <a:spcPct val="0"/>
        </a:spcBef>
        <a:spcAft>
          <a:spcPts val="969"/>
        </a:spcAft>
        <a:buClr>
          <a:srgbClr val="000000"/>
        </a:buClr>
        <a:buSzPct val="100000"/>
        <a:buFont typeface="Times New Roman" pitchFamily="-72" charset="0"/>
        <a:defRPr sz="2600">
          <a:solidFill>
            <a:srgbClr val="000000"/>
          </a:solidFill>
          <a:latin typeface="BentonSans-Light"/>
          <a:ea typeface="ＭＳ Ｐゴシック" charset="-128"/>
        </a:defRPr>
      </a:lvl3pPr>
      <a:lvl4pPr marL="1822820" indent="-258852" algn="l" defTabSz="519513" rtl="0" eaLnBrk="0" fontAlgn="base" hangingPunct="0">
        <a:lnSpc>
          <a:spcPct val="93000"/>
        </a:lnSpc>
        <a:spcBef>
          <a:spcPct val="0"/>
        </a:spcBef>
        <a:spcAft>
          <a:spcPts val="656"/>
        </a:spcAft>
        <a:buClr>
          <a:srgbClr val="000000"/>
        </a:buClr>
        <a:buSzPct val="100000"/>
        <a:buFont typeface="Times New Roman" pitchFamily="-72" charset="0"/>
        <a:defRPr sz="2300">
          <a:solidFill>
            <a:srgbClr val="000000"/>
          </a:solidFill>
          <a:latin typeface="BentonSans-Light"/>
          <a:ea typeface="ＭＳ Ｐゴシック" charset="-128"/>
        </a:defRPr>
      </a:lvl4pPr>
      <a:lvl5pPr marL="2344145" indent="-258852" algn="l" defTabSz="519513" rtl="0" eaLnBrk="0" fontAlgn="base" hangingPunct="0">
        <a:lnSpc>
          <a:spcPct val="93000"/>
        </a:lnSpc>
        <a:spcBef>
          <a:spcPct val="0"/>
        </a:spcBef>
        <a:spcAft>
          <a:spcPts val="329"/>
        </a:spcAft>
        <a:buClr>
          <a:srgbClr val="000000"/>
        </a:buClr>
        <a:buSzPct val="100000"/>
        <a:buFont typeface="Times New Roman" pitchFamily="-72" charset="0"/>
        <a:defRPr sz="2300">
          <a:solidFill>
            <a:srgbClr val="000000"/>
          </a:solidFill>
          <a:latin typeface="BentonSans-Light"/>
          <a:ea typeface="ＭＳ Ｐゴシック" charset="-128"/>
        </a:defRPr>
      </a:lvl5pPr>
      <a:lvl6pPr marL="2865585" indent="-260510" algn="l" defTabSz="521018" rtl="0" fontAlgn="base" hangingPunct="0">
        <a:lnSpc>
          <a:spcPct val="93000"/>
        </a:lnSpc>
        <a:spcBef>
          <a:spcPct val="0"/>
        </a:spcBef>
        <a:spcAft>
          <a:spcPts val="329"/>
        </a:spcAft>
        <a:buClr>
          <a:srgbClr val="000000"/>
        </a:buClr>
        <a:buSzPct val="100000"/>
        <a:buFont typeface="Times New Roman" charset="0"/>
        <a:defRPr sz="2300">
          <a:solidFill>
            <a:srgbClr val="000000"/>
          </a:solidFill>
          <a:latin typeface="+mn-lt"/>
          <a:ea typeface="ＭＳ Ｐゴシック" charset="-128"/>
        </a:defRPr>
      </a:lvl6pPr>
      <a:lvl7pPr marL="3386600" indent="-260510" algn="l" defTabSz="521018" rtl="0" fontAlgn="base" hangingPunct="0">
        <a:lnSpc>
          <a:spcPct val="93000"/>
        </a:lnSpc>
        <a:spcBef>
          <a:spcPct val="0"/>
        </a:spcBef>
        <a:spcAft>
          <a:spcPts val="329"/>
        </a:spcAft>
        <a:buClr>
          <a:srgbClr val="000000"/>
        </a:buClr>
        <a:buSzPct val="100000"/>
        <a:buFont typeface="Times New Roman" charset="0"/>
        <a:defRPr sz="2300">
          <a:solidFill>
            <a:srgbClr val="000000"/>
          </a:solidFill>
          <a:latin typeface="+mn-lt"/>
          <a:ea typeface="ＭＳ Ｐゴシック" charset="-128"/>
        </a:defRPr>
      </a:lvl7pPr>
      <a:lvl8pPr marL="3907619" indent="-260510" algn="l" defTabSz="521018" rtl="0" fontAlgn="base" hangingPunct="0">
        <a:lnSpc>
          <a:spcPct val="93000"/>
        </a:lnSpc>
        <a:spcBef>
          <a:spcPct val="0"/>
        </a:spcBef>
        <a:spcAft>
          <a:spcPts val="329"/>
        </a:spcAft>
        <a:buClr>
          <a:srgbClr val="000000"/>
        </a:buClr>
        <a:buSzPct val="100000"/>
        <a:buFont typeface="Times New Roman" charset="0"/>
        <a:defRPr sz="2300">
          <a:solidFill>
            <a:srgbClr val="000000"/>
          </a:solidFill>
          <a:latin typeface="+mn-lt"/>
          <a:ea typeface="ＭＳ Ｐゴシック" charset="-128"/>
        </a:defRPr>
      </a:lvl8pPr>
      <a:lvl9pPr marL="4428631" indent="-260510" algn="l" defTabSz="521018" rtl="0" fontAlgn="base" hangingPunct="0">
        <a:lnSpc>
          <a:spcPct val="93000"/>
        </a:lnSpc>
        <a:spcBef>
          <a:spcPct val="0"/>
        </a:spcBef>
        <a:spcAft>
          <a:spcPts val="329"/>
        </a:spcAft>
        <a:buClr>
          <a:srgbClr val="000000"/>
        </a:buClr>
        <a:buSzPct val="100000"/>
        <a:buFont typeface="Times New Roman" charset="0"/>
        <a:defRPr sz="2300">
          <a:solidFill>
            <a:srgbClr val="000000"/>
          </a:solidFill>
          <a:latin typeface="+mn-lt"/>
          <a:ea typeface="ＭＳ Ｐゴシック" charset="-128"/>
        </a:defRPr>
      </a:lvl9pPr>
    </p:bodyStyle>
    <p:otherStyle>
      <a:defPPr>
        <a:defRPr lang="en-US"/>
      </a:defPPr>
      <a:lvl1pPr marL="0" algn="l" defTabSz="521018" rtl="0" eaLnBrk="1" latinLnBrk="0" hangingPunct="1">
        <a:defRPr sz="2100" kern="1200">
          <a:solidFill>
            <a:schemeClr val="tx1"/>
          </a:solidFill>
          <a:latin typeface="+mn-lt"/>
          <a:ea typeface="+mn-ea"/>
          <a:cs typeface="+mn-cs"/>
        </a:defRPr>
      </a:lvl1pPr>
      <a:lvl2pPr marL="521018" algn="l" defTabSz="521018" rtl="0" eaLnBrk="1" latinLnBrk="0" hangingPunct="1">
        <a:defRPr sz="2100" kern="1200">
          <a:solidFill>
            <a:schemeClr val="tx1"/>
          </a:solidFill>
          <a:latin typeface="+mn-lt"/>
          <a:ea typeface="+mn-ea"/>
          <a:cs typeface="+mn-cs"/>
        </a:defRPr>
      </a:lvl2pPr>
      <a:lvl3pPr marL="1042032" algn="l" defTabSz="521018" rtl="0" eaLnBrk="1" latinLnBrk="0" hangingPunct="1">
        <a:defRPr sz="2100" kern="1200">
          <a:solidFill>
            <a:schemeClr val="tx1"/>
          </a:solidFill>
          <a:latin typeface="+mn-lt"/>
          <a:ea typeface="+mn-ea"/>
          <a:cs typeface="+mn-cs"/>
        </a:defRPr>
      </a:lvl3pPr>
      <a:lvl4pPr marL="1563047" algn="l" defTabSz="521018" rtl="0" eaLnBrk="1" latinLnBrk="0" hangingPunct="1">
        <a:defRPr sz="2100" kern="1200">
          <a:solidFill>
            <a:schemeClr val="tx1"/>
          </a:solidFill>
          <a:latin typeface="+mn-lt"/>
          <a:ea typeface="+mn-ea"/>
          <a:cs typeface="+mn-cs"/>
        </a:defRPr>
      </a:lvl4pPr>
      <a:lvl5pPr marL="2084059" algn="l" defTabSz="521018" rtl="0" eaLnBrk="1" latinLnBrk="0" hangingPunct="1">
        <a:defRPr sz="2100" kern="1200">
          <a:solidFill>
            <a:schemeClr val="tx1"/>
          </a:solidFill>
          <a:latin typeface="+mn-lt"/>
          <a:ea typeface="+mn-ea"/>
          <a:cs typeface="+mn-cs"/>
        </a:defRPr>
      </a:lvl5pPr>
      <a:lvl6pPr marL="2605076" algn="l" defTabSz="521018" rtl="0" eaLnBrk="1" latinLnBrk="0" hangingPunct="1">
        <a:defRPr sz="2100" kern="1200">
          <a:solidFill>
            <a:schemeClr val="tx1"/>
          </a:solidFill>
          <a:latin typeface="+mn-lt"/>
          <a:ea typeface="+mn-ea"/>
          <a:cs typeface="+mn-cs"/>
        </a:defRPr>
      </a:lvl6pPr>
      <a:lvl7pPr marL="3126093" algn="l" defTabSz="521018" rtl="0" eaLnBrk="1" latinLnBrk="0" hangingPunct="1">
        <a:defRPr sz="2100" kern="1200">
          <a:solidFill>
            <a:schemeClr val="tx1"/>
          </a:solidFill>
          <a:latin typeface="+mn-lt"/>
          <a:ea typeface="+mn-ea"/>
          <a:cs typeface="+mn-cs"/>
        </a:defRPr>
      </a:lvl7pPr>
      <a:lvl8pPr marL="3647106" algn="l" defTabSz="521018" rtl="0" eaLnBrk="1" latinLnBrk="0" hangingPunct="1">
        <a:defRPr sz="2100" kern="1200">
          <a:solidFill>
            <a:schemeClr val="tx1"/>
          </a:solidFill>
          <a:latin typeface="+mn-lt"/>
          <a:ea typeface="+mn-ea"/>
          <a:cs typeface="+mn-cs"/>
        </a:defRPr>
      </a:lvl8pPr>
      <a:lvl9pPr marL="4168121" algn="l" defTabSz="52101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imeo.com/47370075" TargetMode="Externa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Dian_Sastrowardoyo"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mmunicationleadership.usc.edu/publications/assessing_change_in_attitudes_awareness_and_behavior_in_indonesian_youths_a_multi-method_communicati.html" TargetMode="External"/><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0"/>
            <a:ext cx="12801600" cy="7315200"/>
          </a:xfrm>
          <a:prstGeom prst="rect">
            <a:avLst/>
          </a:prstGeom>
          <a:solidFill>
            <a:srgbClr val="2BBDEC"/>
          </a:solidFill>
          <a:ln w="9525" cap="flat" cmpd="sng" algn="ctr">
            <a:noFill/>
            <a:prstDash val="solid"/>
            <a:round/>
            <a:headEnd type="none" w="med" len="med"/>
            <a:tailEnd type="none" w="med" len="med"/>
          </a:ln>
          <a:effectLst/>
        </p:spPr>
        <p:txBody>
          <a:bodyPr vert="horz" wrap="square" lIns="89397" tIns="44699" rIns="89397" bIns="44699" numCol="1" rtlCol="0" anchor="t" anchorCtr="0" compatLnSpc="1">
            <a:prstTxWarp prst="textNoShape">
              <a:avLst/>
            </a:prstTxWarp>
          </a:bodyPr>
          <a:lstStyle/>
          <a:p>
            <a:pPr defTabSz="446988" hangingPunct="0">
              <a:lnSpc>
                <a:spcPct val="93000"/>
              </a:lnSpc>
              <a:buClr>
                <a:srgbClr val="000000"/>
              </a:buClr>
              <a:buSzPct val="100000"/>
            </a:pPr>
            <a:endParaRPr lang="en-US" sz="1800" dirty="0">
              <a:solidFill>
                <a:srgbClr val="FFFFFF"/>
              </a:solidFill>
              <a:latin typeface="BentonSans-Light"/>
              <a:ea typeface="ＭＳ Ｐゴシック" pitchFamily="-72" charset="-128"/>
              <a:cs typeface="BentonSans-Light"/>
            </a:endParaRPr>
          </a:p>
        </p:txBody>
      </p:sp>
      <p:sp>
        <p:nvSpPr>
          <p:cNvPr id="3073" name="Rectangle 1"/>
          <p:cNvSpPr>
            <a:spLocks noGrp="1" noChangeArrowheads="1"/>
          </p:cNvSpPr>
          <p:nvPr>
            <p:ph type="subTitle"/>
          </p:nvPr>
        </p:nvSpPr>
        <p:spPr>
          <a:xfrm>
            <a:off x="762000" y="2590800"/>
            <a:ext cx="11519424" cy="2133600"/>
          </a:xfrm>
        </p:spPr>
        <p:txBody>
          <a:bodyPr tIns="97639"/>
          <a:lstStyle/>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6200" dirty="0">
                <a:solidFill>
                  <a:schemeClr val="bg1"/>
                </a:solidFill>
                <a:ea typeface="+mj-ea"/>
                <a:cs typeface="BentonSans-Light"/>
              </a:rPr>
              <a:t/>
            </a:r>
            <a:br>
              <a:rPr lang="en-US" sz="6200" dirty="0">
                <a:solidFill>
                  <a:schemeClr val="bg1"/>
                </a:solidFill>
                <a:ea typeface="+mj-ea"/>
                <a:cs typeface="BentonSans-Light"/>
              </a:rPr>
            </a:br>
            <a:r>
              <a:rPr lang="en-US" sz="4400" dirty="0" smtClean="0">
                <a:solidFill>
                  <a:schemeClr val="bg1"/>
                </a:solidFill>
              </a:rPr>
              <a:t>Assessing </a:t>
            </a:r>
            <a:r>
              <a:rPr lang="en-US" sz="4400" dirty="0">
                <a:solidFill>
                  <a:schemeClr val="bg1"/>
                </a:solidFill>
              </a:rPr>
              <a:t>change in attitudes, awareness and </a:t>
            </a:r>
            <a:r>
              <a:rPr lang="en-US" sz="4400" dirty="0" smtClean="0">
                <a:solidFill>
                  <a:schemeClr val="bg1"/>
                </a:solidFill>
              </a:rPr>
              <a:t>behavior:  </a:t>
            </a: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4400" dirty="0" smtClean="0">
                <a:solidFill>
                  <a:schemeClr val="bg1"/>
                </a:solidFill>
              </a:rPr>
              <a:t>A </a:t>
            </a:r>
            <a:r>
              <a:rPr lang="en-US" sz="4400" dirty="0">
                <a:solidFill>
                  <a:schemeClr val="bg1"/>
                </a:solidFill>
              </a:rPr>
              <a:t>multi-method </a:t>
            </a:r>
            <a:r>
              <a:rPr lang="en-US" sz="4400" dirty="0" smtClean="0">
                <a:solidFill>
                  <a:schemeClr val="bg1"/>
                </a:solidFill>
              </a:rPr>
              <a:t>communication </a:t>
            </a:r>
            <a:r>
              <a:rPr lang="en-US" sz="4400" dirty="0">
                <a:solidFill>
                  <a:schemeClr val="bg1"/>
                </a:solidFill>
              </a:rPr>
              <a:t>approach to </a:t>
            </a:r>
            <a:endParaRPr lang="en-US" sz="4400" dirty="0" smtClean="0">
              <a:solidFill>
                <a:schemeClr val="bg1"/>
              </a:solidFill>
            </a:endParaRP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4400" dirty="0" smtClean="0">
                <a:solidFill>
                  <a:schemeClr val="bg1"/>
                </a:solidFill>
              </a:rPr>
              <a:t>counter human trafficking in Indonesia</a:t>
            </a:r>
            <a:endParaRPr lang="en-US" sz="4400" dirty="0">
              <a:solidFill>
                <a:schemeClr val="bg1"/>
              </a:solidFill>
              <a:ea typeface="+mj-ea"/>
              <a:cs typeface="BentonSans-Light"/>
            </a:endParaRP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endParaRPr lang="en-US" sz="3600" dirty="0">
              <a:solidFill>
                <a:schemeClr val="bg1"/>
              </a:solidFill>
              <a:ea typeface="+mj-ea"/>
              <a:cs typeface="BentonSans-Light"/>
            </a:endParaRP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smtClean="0">
                <a:solidFill>
                  <a:schemeClr val="bg1"/>
                </a:solidFill>
                <a:latin typeface="BentonSansComp Regular"/>
                <a:ea typeface="+mj-ea"/>
                <a:cs typeface="BentonSansComp Regular"/>
              </a:rPr>
              <a:t>Patricia Riley, PI</a:t>
            </a: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a:solidFill>
                  <a:schemeClr val="bg1"/>
                </a:solidFill>
                <a:latin typeface="BentonSansComp Regular"/>
                <a:ea typeface="+mj-ea"/>
                <a:cs typeface="BentonSansComp Regular"/>
              </a:rPr>
              <a:t>Prawit </a:t>
            </a:r>
            <a:r>
              <a:rPr lang="en-US" sz="2400" dirty="0" smtClean="0">
                <a:solidFill>
                  <a:schemeClr val="bg1"/>
                </a:solidFill>
                <a:latin typeface="BentonSansComp Regular"/>
                <a:ea typeface="+mj-ea"/>
                <a:cs typeface="BentonSansComp Regular"/>
              </a:rPr>
              <a:t>Thainiyom, Co-PI</a:t>
            </a:r>
            <a:endParaRPr lang="en-US" sz="2400" dirty="0">
              <a:solidFill>
                <a:schemeClr val="bg1"/>
              </a:solidFill>
              <a:latin typeface="BentonSansComp Regular"/>
              <a:ea typeface="+mj-ea"/>
              <a:cs typeface="BentonSansComp Regular"/>
            </a:endParaRP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smtClean="0">
                <a:solidFill>
                  <a:schemeClr val="bg1"/>
                </a:solidFill>
                <a:latin typeface="BentonSansComp Regular"/>
                <a:ea typeface="+mj-ea"/>
                <a:cs typeface="BentonSansComp Regular"/>
              </a:rPr>
              <a:t>Sheila Murphy, Co-PI</a:t>
            </a: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smtClean="0">
                <a:solidFill>
                  <a:schemeClr val="bg1"/>
                </a:solidFill>
                <a:latin typeface="BentonSansComp Regular"/>
                <a:ea typeface="+mj-ea"/>
                <a:cs typeface="BentonSansComp Regular"/>
              </a:rPr>
              <a:t>Mark </a:t>
            </a:r>
            <a:r>
              <a:rPr lang="en-US" sz="2400" dirty="0" err="1" smtClean="0">
                <a:solidFill>
                  <a:schemeClr val="bg1"/>
                </a:solidFill>
                <a:latin typeface="BentonSansComp Regular"/>
                <a:ea typeface="+mj-ea"/>
                <a:cs typeface="BentonSansComp Regular"/>
              </a:rPr>
              <a:t>Latonero</a:t>
            </a:r>
            <a:r>
              <a:rPr lang="en-US" sz="2400" dirty="0" smtClean="0">
                <a:solidFill>
                  <a:schemeClr val="bg1"/>
                </a:solidFill>
                <a:latin typeface="BentonSansComp Regular"/>
                <a:ea typeface="+mj-ea"/>
                <a:cs typeface="BentonSansComp Regular"/>
              </a:rPr>
              <a:t>, Co-PI</a:t>
            </a:r>
            <a:endParaRPr lang="en-US" sz="2400" dirty="0">
              <a:solidFill>
                <a:schemeClr val="bg1"/>
              </a:solidFill>
              <a:latin typeface="BentonSansComp Regular"/>
              <a:ea typeface="+mj-ea"/>
              <a:cs typeface="BentonSansComp Regular"/>
            </a:endParaRP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smtClean="0">
                <a:solidFill>
                  <a:schemeClr val="bg1"/>
                </a:solidFill>
                <a:latin typeface="BentonSansComp Regular"/>
                <a:ea typeface="+mj-ea"/>
                <a:cs typeface="BentonSansComp Regular"/>
              </a:rPr>
              <a:t>  </a:t>
            </a:r>
          </a:p>
          <a:p>
            <a:pPr algn="r" defTabSz="521018" eaLnBrk="1">
              <a:lnSpc>
                <a:spcPct val="83000"/>
              </a:lnSpc>
              <a:spcAft>
                <a:spcPts val="684"/>
              </a:spcAft>
              <a:tabLst>
                <a:tab pos="390762" algn="l"/>
                <a:tab pos="519207" algn="l"/>
                <a:tab pos="1040221" algn="l"/>
                <a:tab pos="1561239" algn="l"/>
                <a:tab pos="2082253" algn="l"/>
                <a:tab pos="2603266" algn="l"/>
                <a:tab pos="3124284" algn="l"/>
                <a:tab pos="3645300" algn="l"/>
                <a:tab pos="4166315" algn="l"/>
                <a:tab pos="4687331" algn="l"/>
                <a:tab pos="5208345" algn="l"/>
                <a:tab pos="5729363" algn="l"/>
                <a:tab pos="6250379" algn="l"/>
                <a:tab pos="6771392" algn="l"/>
                <a:tab pos="7292406" algn="l"/>
                <a:tab pos="7813421" algn="l"/>
                <a:tab pos="8334437" algn="l"/>
                <a:tab pos="8855452" algn="l"/>
                <a:tab pos="9376468" algn="l"/>
                <a:tab pos="9897485" algn="l"/>
                <a:tab pos="10418494" algn="l"/>
              </a:tabLst>
              <a:defRPr/>
            </a:pPr>
            <a:r>
              <a:rPr lang="en-US" sz="2400" dirty="0" smtClean="0">
                <a:solidFill>
                  <a:schemeClr val="bg1"/>
                </a:solidFill>
                <a:latin typeface="BentonSansComp Regular"/>
                <a:ea typeface="+mj-ea"/>
                <a:cs typeface="BentonSansComp Regular"/>
              </a:rPr>
              <a:t>June 10, 2015</a:t>
            </a:r>
            <a:endParaRPr lang="en-US" sz="2400" dirty="0">
              <a:solidFill>
                <a:schemeClr val="bg1"/>
              </a:solidFill>
              <a:latin typeface="BentonSansComp Regular"/>
              <a:ea typeface="+mj-ea"/>
              <a:cs typeface="BentonSansComp Regular"/>
            </a:endParaRPr>
          </a:p>
        </p:txBody>
      </p:sp>
      <p:pic>
        <p:nvPicPr>
          <p:cNvPr id="7" name="Picture 6"/>
          <p:cNvPicPr/>
          <p:nvPr/>
        </p:nvPicPr>
        <p:blipFill>
          <a:blip r:embed="rId3" cstate="print">
            <a:extLst>
              <a:ext uri="{28A0092B-C50C-407E-A947-70E740481C1C}">
                <a14:useLocalDpi xmlns:a14="http://schemas.microsoft.com/office/drawing/2010/main"/>
              </a:ext>
            </a:extLst>
          </a:blip>
          <a:srcRect/>
          <a:stretch>
            <a:fillRect/>
          </a:stretch>
        </p:blipFill>
        <p:spPr bwMode="auto">
          <a:xfrm>
            <a:off x="9296400" y="180446"/>
            <a:ext cx="3320942" cy="957964"/>
          </a:xfrm>
          <a:prstGeom prst="rect">
            <a:avLst/>
          </a:prstGeom>
          <a:noFill/>
          <a:ln>
            <a:noFill/>
          </a:ln>
        </p:spPr>
      </p:pic>
      <p:pic>
        <p:nvPicPr>
          <p:cNvPr id="8" name="Picture 7"/>
          <p:cNvPicPr/>
          <p:nvPr/>
        </p:nvPicPr>
        <p:blipFill>
          <a:blip r:embed="rId4" cstate="print">
            <a:extLst>
              <a:ext uri="{28A0092B-C50C-407E-A947-70E740481C1C}">
                <a14:useLocalDpi xmlns:a14="http://schemas.microsoft.com/office/drawing/2010/main"/>
              </a:ext>
            </a:extLst>
          </a:blip>
          <a:srcRect/>
          <a:stretch>
            <a:fillRect/>
          </a:stretch>
        </p:blipFill>
        <p:spPr bwMode="auto">
          <a:xfrm>
            <a:off x="6542660" y="180446"/>
            <a:ext cx="2481743" cy="957964"/>
          </a:xfrm>
          <a:prstGeom prst="rect">
            <a:avLst/>
          </a:prstGeom>
          <a:noFill/>
          <a:ln>
            <a:noFill/>
          </a:ln>
        </p:spPr>
      </p:pic>
      <p:pic>
        <p:nvPicPr>
          <p:cNvPr id="9" name="Picture 8"/>
          <p:cNvPicPr/>
          <p:nvPr/>
        </p:nvPicPr>
        <p:blipFill>
          <a:blip r:embed="rId5" cstate="print">
            <a:extLst>
              <a:ext uri="{28A0092B-C50C-407E-A947-70E740481C1C}">
                <a14:useLocalDpi xmlns:a14="http://schemas.microsoft.com/office/drawing/2010/main"/>
              </a:ext>
            </a:extLst>
          </a:blip>
          <a:srcRect/>
          <a:stretch>
            <a:fillRect/>
          </a:stretch>
        </p:blipFill>
        <p:spPr bwMode="auto">
          <a:xfrm>
            <a:off x="300356" y="180446"/>
            <a:ext cx="2493331" cy="957964"/>
          </a:xfrm>
          <a:prstGeom prst="rect">
            <a:avLst/>
          </a:prstGeom>
          <a:noFill/>
          <a:ln>
            <a:no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65684" y="180446"/>
            <a:ext cx="3215181" cy="922876"/>
          </a:xfrm>
          <a:prstGeom prst="rect">
            <a:avLst/>
          </a:prstGeom>
        </p:spPr>
      </p:pic>
    </p:spTree>
    <p:extLst>
      <p:ext uri="{BB962C8B-B14F-4D97-AF65-F5344CB8AC3E}">
        <p14:creationId xmlns:p14="http://schemas.microsoft.com/office/powerpoint/2010/main" val="428581996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171" y="57151"/>
            <a:ext cx="11041380" cy="1391841"/>
          </a:xfrm>
        </p:spPr>
        <p:txBody>
          <a:bodyPr/>
          <a:lstStyle/>
          <a:p>
            <a:r>
              <a:rPr lang="en-US" b="1" dirty="0" smtClean="0">
                <a:solidFill>
                  <a:schemeClr val="tx1">
                    <a:lumMod val="50000"/>
                  </a:schemeClr>
                </a:solidFill>
              </a:rPr>
              <a:t>Methods: Survey research phases</a:t>
            </a:r>
            <a:endParaRPr lang="en-US" b="1" dirty="0">
              <a:solidFill>
                <a:schemeClr val="tx1">
                  <a:lumMod val="50000"/>
                </a:schemeClr>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885251"/>
            <a:ext cx="12859894" cy="3829749"/>
          </a:xfrm>
          <a:prstGeom prst="rect">
            <a:avLst/>
          </a:prstGeom>
        </p:spPr>
      </p:pic>
    </p:spTree>
    <p:extLst>
      <p:ext uri="{BB962C8B-B14F-4D97-AF65-F5344CB8AC3E}">
        <p14:creationId xmlns:p14="http://schemas.microsoft.com/office/powerpoint/2010/main" val="33691549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560"/>
            <a:ext cx="12268200" cy="1219200"/>
          </a:xfrm>
        </p:spPr>
        <p:txBody>
          <a:bodyPr>
            <a:noAutofit/>
          </a:bodyPr>
          <a:lstStyle/>
          <a:p>
            <a:r>
              <a:rPr lang="en-US" sz="4400" b="1" dirty="0">
                <a:solidFill>
                  <a:schemeClr val="accent3">
                    <a:lumMod val="75000"/>
                  </a:schemeClr>
                </a:solidFill>
              </a:rPr>
              <a:t>Evaluating </a:t>
            </a:r>
            <a:r>
              <a:rPr lang="en-US" sz="4400" b="1" dirty="0" smtClean="0">
                <a:solidFill>
                  <a:schemeClr val="accent3">
                    <a:lumMod val="75000"/>
                  </a:schemeClr>
                </a:solidFill>
              </a:rPr>
              <a:t>the Effectiveness of the</a:t>
            </a:r>
            <a:r>
              <a:rPr lang="en-US" sz="4267" b="1" dirty="0" smtClean="0">
                <a:solidFill>
                  <a:schemeClr val="accent3">
                    <a:lumMod val="75000"/>
                  </a:schemeClr>
                </a:solidFill>
              </a:rPr>
              <a:t> </a:t>
            </a:r>
            <a:r>
              <a:rPr lang="en-US" sz="4400" b="1" dirty="0" smtClean="0">
                <a:solidFill>
                  <a:schemeClr val="accent3">
                    <a:lumMod val="75000"/>
                  </a:schemeClr>
                </a:solidFill>
              </a:rPr>
              <a:t>Campaign</a:t>
            </a:r>
            <a:endParaRPr lang="en-US" sz="4267" b="1" dirty="0">
              <a:solidFill>
                <a:schemeClr val="accent3">
                  <a:lumMod val="75000"/>
                </a:schemeClr>
              </a:solidFill>
            </a:endParaRPr>
          </a:p>
        </p:txBody>
      </p:sp>
      <p:sp>
        <p:nvSpPr>
          <p:cNvPr id="3" name="Content Placeholder 2"/>
          <p:cNvSpPr>
            <a:spLocks noGrp="1"/>
          </p:cNvSpPr>
          <p:nvPr>
            <p:ph idx="1"/>
          </p:nvPr>
        </p:nvSpPr>
        <p:spPr>
          <a:xfrm>
            <a:off x="685800" y="1625600"/>
            <a:ext cx="10469880" cy="4827694"/>
          </a:xfrm>
        </p:spPr>
        <p:txBody>
          <a:bodyPr>
            <a:noAutofit/>
          </a:bodyPr>
          <a:lstStyle/>
          <a:p>
            <a:r>
              <a:rPr lang="en-US" sz="2987" dirty="0" smtClean="0">
                <a:solidFill>
                  <a:schemeClr val="accent3">
                    <a:lumMod val="75000"/>
                  </a:schemeClr>
                </a:solidFill>
              </a:rPr>
              <a:t>3 </a:t>
            </a:r>
            <a:r>
              <a:rPr lang="en-US" sz="2987" dirty="0">
                <a:solidFill>
                  <a:schemeClr val="accent3">
                    <a:lumMod val="75000"/>
                  </a:schemeClr>
                </a:solidFill>
              </a:rPr>
              <a:t>data collection points (baseline, post intervention 1 and post intervention 2) with control and exposed groups using a</a:t>
            </a:r>
            <a:r>
              <a:rPr lang="en-US" sz="2987" dirty="0" smtClean="0">
                <a:solidFill>
                  <a:schemeClr val="accent3">
                    <a:lumMod val="75000"/>
                  </a:schemeClr>
                </a:solidFill>
              </a:rPr>
              <a:t> </a:t>
            </a:r>
            <a:r>
              <a:rPr lang="en-US" sz="2987" dirty="0">
                <a:solidFill>
                  <a:schemeClr val="accent3">
                    <a:lumMod val="75000"/>
                  </a:schemeClr>
                </a:solidFill>
              </a:rPr>
              <a:t>panel sample. </a:t>
            </a:r>
            <a:endParaRPr lang="th-TH" sz="2987" dirty="0">
              <a:solidFill>
                <a:schemeClr val="accent3">
                  <a:lumMod val="75000"/>
                </a:schemeClr>
              </a:solidFill>
            </a:endParaRPr>
          </a:p>
          <a:p>
            <a:endParaRPr lang="en-US" sz="2987" dirty="0">
              <a:solidFill>
                <a:schemeClr val="accent3">
                  <a:lumMod val="75000"/>
                </a:schemeClr>
              </a:solidFill>
            </a:endParaRPr>
          </a:p>
        </p:txBody>
      </p:sp>
      <p:sp>
        <p:nvSpPr>
          <p:cNvPr id="6" name="Rectangle 5"/>
          <p:cNvSpPr/>
          <p:nvPr/>
        </p:nvSpPr>
        <p:spPr>
          <a:xfrm>
            <a:off x="1849120" y="3931919"/>
            <a:ext cx="9265920" cy="162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7" name="Rectangle 6"/>
          <p:cNvSpPr/>
          <p:nvPr/>
        </p:nvSpPr>
        <p:spPr>
          <a:xfrm>
            <a:off x="1849120" y="37693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8" name="Rectangle 7"/>
          <p:cNvSpPr/>
          <p:nvPr/>
        </p:nvSpPr>
        <p:spPr>
          <a:xfrm>
            <a:off x="6482080" y="37693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9" name="Rectangle 8"/>
          <p:cNvSpPr/>
          <p:nvPr/>
        </p:nvSpPr>
        <p:spPr>
          <a:xfrm>
            <a:off x="10871200" y="37693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10" name="Rectangle 9"/>
          <p:cNvSpPr/>
          <p:nvPr/>
        </p:nvSpPr>
        <p:spPr>
          <a:xfrm>
            <a:off x="1361440" y="4338320"/>
            <a:ext cx="2943434" cy="486287"/>
          </a:xfrm>
          <a:prstGeom prst="rect">
            <a:avLst/>
          </a:prstGeom>
        </p:spPr>
        <p:txBody>
          <a:bodyPr wrap="none">
            <a:spAutoFit/>
          </a:bodyPr>
          <a:lstStyle/>
          <a:p>
            <a:r>
              <a:rPr lang="en-US" sz="2560" dirty="0">
                <a:solidFill>
                  <a:schemeClr val="accent3">
                    <a:lumMod val="75000"/>
                  </a:schemeClr>
                </a:solidFill>
              </a:rPr>
              <a:t>Before intervention</a:t>
            </a:r>
          </a:p>
        </p:txBody>
      </p:sp>
      <p:sp>
        <p:nvSpPr>
          <p:cNvPr id="11" name="Rectangle 10"/>
          <p:cNvSpPr/>
          <p:nvPr/>
        </p:nvSpPr>
        <p:spPr>
          <a:xfrm>
            <a:off x="5100320" y="4338320"/>
            <a:ext cx="2924198" cy="486287"/>
          </a:xfrm>
          <a:prstGeom prst="rect">
            <a:avLst/>
          </a:prstGeom>
        </p:spPr>
        <p:txBody>
          <a:bodyPr wrap="none">
            <a:spAutoFit/>
          </a:bodyPr>
          <a:lstStyle/>
          <a:p>
            <a:r>
              <a:rPr lang="en-US" sz="2560" dirty="0">
                <a:solidFill>
                  <a:schemeClr val="accent3">
                    <a:lumMod val="75000"/>
                  </a:schemeClr>
                </a:solidFill>
              </a:rPr>
              <a:t>Post-intervention 1</a:t>
            </a:r>
          </a:p>
        </p:txBody>
      </p:sp>
      <p:sp>
        <p:nvSpPr>
          <p:cNvPr id="12" name="Rectangle 11"/>
          <p:cNvSpPr/>
          <p:nvPr/>
        </p:nvSpPr>
        <p:spPr>
          <a:xfrm>
            <a:off x="8920480" y="4338320"/>
            <a:ext cx="2924198" cy="486287"/>
          </a:xfrm>
          <a:prstGeom prst="rect">
            <a:avLst/>
          </a:prstGeom>
        </p:spPr>
        <p:txBody>
          <a:bodyPr wrap="none">
            <a:spAutoFit/>
          </a:bodyPr>
          <a:lstStyle/>
          <a:p>
            <a:r>
              <a:rPr lang="en-US" sz="2560" dirty="0">
                <a:solidFill>
                  <a:schemeClr val="accent3">
                    <a:lumMod val="75000"/>
                  </a:schemeClr>
                </a:solidFill>
              </a:rPr>
              <a:t>Post-intervention 2</a:t>
            </a:r>
          </a:p>
        </p:txBody>
      </p:sp>
      <p:sp>
        <p:nvSpPr>
          <p:cNvPr id="13" name="Rectangle 12"/>
          <p:cNvSpPr/>
          <p:nvPr/>
        </p:nvSpPr>
        <p:spPr>
          <a:xfrm>
            <a:off x="1849120" y="5557519"/>
            <a:ext cx="9265920" cy="162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14" name="Rectangle 13"/>
          <p:cNvSpPr/>
          <p:nvPr/>
        </p:nvSpPr>
        <p:spPr>
          <a:xfrm>
            <a:off x="1849120" y="53949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15" name="Rectangle 14"/>
          <p:cNvSpPr/>
          <p:nvPr/>
        </p:nvSpPr>
        <p:spPr>
          <a:xfrm>
            <a:off x="6482080" y="53949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16" name="Rectangle 15"/>
          <p:cNvSpPr/>
          <p:nvPr/>
        </p:nvSpPr>
        <p:spPr>
          <a:xfrm>
            <a:off x="10871200" y="5394959"/>
            <a:ext cx="81280" cy="48768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60">
              <a:solidFill>
                <a:schemeClr val="accent3">
                  <a:lumMod val="75000"/>
                </a:schemeClr>
              </a:solidFill>
            </a:endParaRPr>
          </a:p>
        </p:txBody>
      </p:sp>
      <p:sp>
        <p:nvSpPr>
          <p:cNvPr id="17" name="Rectangle 16"/>
          <p:cNvSpPr/>
          <p:nvPr/>
        </p:nvSpPr>
        <p:spPr>
          <a:xfrm>
            <a:off x="1361440" y="5963920"/>
            <a:ext cx="2943434" cy="486287"/>
          </a:xfrm>
          <a:prstGeom prst="rect">
            <a:avLst/>
          </a:prstGeom>
        </p:spPr>
        <p:txBody>
          <a:bodyPr wrap="none">
            <a:spAutoFit/>
          </a:bodyPr>
          <a:lstStyle/>
          <a:p>
            <a:r>
              <a:rPr lang="en-US" sz="2560" dirty="0">
                <a:solidFill>
                  <a:schemeClr val="accent3">
                    <a:lumMod val="75000"/>
                  </a:schemeClr>
                </a:solidFill>
              </a:rPr>
              <a:t>Before intervention</a:t>
            </a:r>
          </a:p>
        </p:txBody>
      </p:sp>
      <p:sp>
        <p:nvSpPr>
          <p:cNvPr id="18" name="Rectangle 17"/>
          <p:cNvSpPr/>
          <p:nvPr/>
        </p:nvSpPr>
        <p:spPr>
          <a:xfrm>
            <a:off x="5100321" y="5963920"/>
            <a:ext cx="3023585" cy="486287"/>
          </a:xfrm>
          <a:prstGeom prst="rect">
            <a:avLst/>
          </a:prstGeom>
        </p:spPr>
        <p:txBody>
          <a:bodyPr wrap="none">
            <a:spAutoFit/>
          </a:bodyPr>
          <a:lstStyle/>
          <a:p>
            <a:r>
              <a:rPr lang="en-US" sz="2560" dirty="0">
                <a:solidFill>
                  <a:schemeClr val="accent3">
                    <a:lumMod val="75000"/>
                  </a:schemeClr>
                </a:solidFill>
              </a:rPr>
              <a:t>Post-intervention 1</a:t>
            </a:r>
            <a:r>
              <a:rPr lang="th-TH" sz="2560" dirty="0">
                <a:solidFill>
                  <a:schemeClr val="accent3">
                    <a:lumMod val="75000"/>
                  </a:schemeClr>
                </a:solidFill>
              </a:rPr>
              <a:t> </a:t>
            </a:r>
            <a:endParaRPr lang="en-US" sz="2560" dirty="0">
              <a:solidFill>
                <a:schemeClr val="accent3">
                  <a:lumMod val="75000"/>
                </a:schemeClr>
              </a:solidFill>
            </a:endParaRPr>
          </a:p>
        </p:txBody>
      </p:sp>
      <p:sp>
        <p:nvSpPr>
          <p:cNvPr id="19" name="Rectangle 18"/>
          <p:cNvSpPr/>
          <p:nvPr/>
        </p:nvSpPr>
        <p:spPr>
          <a:xfrm>
            <a:off x="8920480" y="5959157"/>
            <a:ext cx="2924198" cy="486287"/>
          </a:xfrm>
          <a:prstGeom prst="rect">
            <a:avLst/>
          </a:prstGeom>
        </p:spPr>
        <p:txBody>
          <a:bodyPr wrap="none">
            <a:spAutoFit/>
          </a:bodyPr>
          <a:lstStyle/>
          <a:p>
            <a:r>
              <a:rPr lang="en-US" sz="2560" dirty="0">
                <a:solidFill>
                  <a:schemeClr val="accent3">
                    <a:lumMod val="75000"/>
                  </a:schemeClr>
                </a:solidFill>
              </a:rPr>
              <a:t>Post-intervention 2</a:t>
            </a:r>
          </a:p>
        </p:txBody>
      </p:sp>
      <p:sp>
        <p:nvSpPr>
          <p:cNvPr id="20" name="Rectangle 19"/>
          <p:cNvSpPr/>
          <p:nvPr/>
        </p:nvSpPr>
        <p:spPr>
          <a:xfrm>
            <a:off x="3530980" y="3200400"/>
            <a:ext cx="6596678" cy="486287"/>
          </a:xfrm>
          <a:prstGeom prst="rect">
            <a:avLst/>
          </a:prstGeom>
        </p:spPr>
        <p:txBody>
          <a:bodyPr wrap="none">
            <a:spAutoFit/>
          </a:bodyPr>
          <a:lstStyle/>
          <a:p>
            <a:r>
              <a:rPr lang="en-US" sz="2560" dirty="0">
                <a:solidFill>
                  <a:schemeClr val="accent3">
                    <a:lumMod val="75000"/>
                  </a:schemeClr>
                </a:solidFill>
              </a:rPr>
              <a:t>People who are exposed to the intervention </a:t>
            </a:r>
          </a:p>
        </p:txBody>
      </p:sp>
      <p:sp>
        <p:nvSpPr>
          <p:cNvPr id="21" name="Rectangle 20"/>
          <p:cNvSpPr/>
          <p:nvPr/>
        </p:nvSpPr>
        <p:spPr>
          <a:xfrm>
            <a:off x="2598825" y="4914140"/>
            <a:ext cx="8348760" cy="486287"/>
          </a:xfrm>
          <a:prstGeom prst="rect">
            <a:avLst/>
          </a:prstGeom>
        </p:spPr>
        <p:txBody>
          <a:bodyPr wrap="none">
            <a:spAutoFit/>
          </a:bodyPr>
          <a:lstStyle/>
          <a:p>
            <a:r>
              <a:rPr lang="en-US" sz="2560" dirty="0">
                <a:solidFill>
                  <a:schemeClr val="accent3">
                    <a:lumMod val="75000"/>
                  </a:schemeClr>
                </a:solidFill>
              </a:rPr>
              <a:t>People who are not exposed to the intervention (control)</a:t>
            </a:r>
          </a:p>
        </p:txBody>
      </p:sp>
    </p:spTree>
    <p:extLst>
      <p:ext uri="{BB962C8B-B14F-4D97-AF65-F5344CB8AC3E}">
        <p14:creationId xmlns:p14="http://schemas.microsoft.com/office/powerpoint/2010/main" val="401191864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Campaign stimuli material</a:t>
            </a:r>
            <a:endParaRPr lang="en-US" dirty="0">
              <a:solidFill>
                <a:schemeClr val="accent3">
                  <a:lumMod val="75000"/>
                </a:schemeClr>
              </a:solidFill>
            </a:endParaRPr>
          </a:p>
        </p:txBody>
      </p:sp>
      <p:pic>
        <p:nvPicPr>
          <p:cNvPr id="4" name="Picture 3">
            <a:hlinkClick r:id="rId2"/>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911602" y="1371600"/>
            <a:ext cx="8911389" cy="5029200"/>
          </a:xfrm>
          <a:prstGeom prst="rect">
            <a:avLst/>
          </a:prstGeom>
        </p:spPr>
      </p:pic>
    </p:spTree>
    <p:extLst>
      <p:ext uri="{BB962C8B-B14F-4D97-AF65-F5344CB8AC3E}">
        <p14:creationId xmlns:p14="http://schemas.microsoft.com/office/powerpoint/2010/main" val="309564303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Synopsis for Enslaved</a:t>
            </a:r>
            <a:endParaRPr lang="en-US" dirty="0">
              <a:solidFill>
                <a:schemeClr val="accent3">
                  <a:lumMod val="75000"/>
                </a:schemeClr>
              </a:solidFill>
            </a:endParaRPr>
          </a:p>
        </p:txBody>
      </p:sp>
      <p:sp>
        <p:nvSpPr>
          <p:cNvPr id="3" name="Content Placeholder 2"/>
          <p:cNvSpPr>
            <a:spLocks noGrp="1"/>
          </p:cNvSpPr>
          <p:nvPr>
            <p:ph idx="1"/>
          </p:nvPr>
        </p:nvSpPr>
        <p:spPr>
          <a:xfrm>
            <a:off x="615388" y="1514693"/>
            <a:ext cx="11515392" cy="5299112"/>
          </a:xfrm>
        </p:spPr>
        <p:txBody>
          <a:bodyPr/>
          <a:lstStyle/>
          <a:p>
            <a:r>
              <a:rPr lang="en-US" sz="2400" dirty="0">
                <a:solidFill>
                  <a:schemeClr val="tx1">
                    <a:lumMod val="50000"/>
                  </a:schemeClr>
                </a:solidFill>
              </a:rPr>
              <a:t>The Indonesian version of Enslaved is hosted by actress </a:t>
            </a:r>
            <a:r>
              <a:rPr lang="en-US" sz="2400" dirty="0">
                <a:solidFill>
                  <a:schemeClr val="tx1">
                    <a:lumMod val="50000"/>
                  </a:schemeClr>
                </a:solidFill>
                <a:hlinkClick r:id="rId2" tooltip="Dian Sastrowardoyo"/>
              </a:rPr>
              <a:t>Dian </a:t>
            </a:r>
            <a:r>
              <a:rPr lang="en-US" sz="2400" dirty="0" err="1" smtClean="0">
                <a:solidFill>
                  <a:schemeClr val="tx1">
                    <a:lumMod val="50000"/>
                  </a:schemeClr>
                </a:solidFill>
                <a:hlinkClick r:id="rId2" tooltip="Dian Sastrowardoyo"/>
              </a:rPr>
              <a:t>Sastrowardoyo</a:t>
            </a:r>
            <a:r>
              <a:rPr lang="en-US" sz="2400" dirty="0" smtClean="0">
                <a:solidFill>
                  <a:schemeClr val="tx1">
                    <a:lumMod val="50000"/>
                  </a:schemeClr>
                </a:solidFill>
              </a:rPr>
              <a:t>, a popular model and actress in Indonesia.</a:t>
            </a:r>
          </a:p>
          <a:p>
            <a:r>
              <a:rPr lang="en-US" sz="2400" dirty="0" smtClean="0">
                <a:solidFill>
                  <a:schemeClr val="tx1">
                    <a:lumMod val="50000"/>
                  </a:schemeClr>
                </a:solidFill>
              </a:rPr>
              <a:t>Enslaved narrates the stories of 3 everyday Indonesians  who became victims of human trafficking</a:t>
            </a:r>
          </a:p>
          <a:p>
            <a:pPr>
              <a:buFont typeface="Arial" panose="020B0604020202020204" pitchFamily="34" charset="0"/>
              <a:buChar char="•"/>
            </a:pPr>
            <a:r>
              <a:rPr lang="en-US" sz="2400" dirty="0" err="1" smtClean="0">
                <a:solidFill>
                  <a:schemeClr val="tx1">
                    <a:lumMod val="50000"/>
                  </a:schemeClr>
                </a:solidFill>
              </a:rPr>
              <a:t>Siti</a:t>
            </a:r>
            <a:r>
              <a:rPr lang="en-US" sz="2400" dirty="0" smtClean="0">
                <a:solidFill>
                  <a:schemeClr val="tx1">
                    <a:lumMod val="50000"/>
                  </a:schemeClr>
                </a:solidFill>
              </a:rPr>
              <a:t>, a </a:t>
            </a:r>
            <a:r>
              <a:rPr lang="en-US" sz="2400" dirty="0">
                <a:solidFill>
                  <a:schemeClr val="tx1">
                    <a:lumMod val="50000"/>
                  </a:schemeClr>
                </a:solidFill>
              </a:rPr>
              <a:t>woman who went to Malaysia </a:t>
            </a:r>
            <a:r>
              <a:rPr lang="en-US" sz="2400" dirty="0" smtClean="0">
                <a:solidFill>
                  <a:schemeClr val="tx1">
                    <a:lumMod val="50000"/>
                  </a:schemeClr>
                </a:solidFill>
              </a:rPr>
              <a:t>to work </a:t>
            </a:r>
            <a:r>
              <a:rPr lang="en-US" sz="2400" dirty="0">
                <a:solidFill>
                  <a:schemeClr val="tx1">
                    <a:lumMod val="50000"/>
                  </a:schemeClr>
                </a:solidFill>
              </a:rPr>
              <a:t>as a maid </a:t>
            </a:r>
            <a:r>
              <a:rPr lang="en-US" sz="2400" dirty="0" smtClean="0">
                <a:solidFill>
                  <a:schemeClr val="tx1">
                    <a:lumMod val="50000"/>
                  </a:schemeClr>
                </a:solidFill>
              </a:rPr>
              <a:t>but ended up getting abused by her agent and employers </a:t>
            </a:r>
            <a:endParaRPr lang="en-US" sz="2400" dirty="0" smtClean="0">
              <a:solidFill>
                <a:schemeClr val="tx1">
                  <a:lumMod val="50000"/>
                </a:schemeClr>
              </a:solidFill>
              <a:latin typeface="Calibri" panose="020F0502020204030204" pitchFamily="34" charset="0"/>
              <a:cs typeface="Cordia New" panose="020B0304020202020204" pitchFamily="34" charset="-34"/>
            </a:endParaRPr>
          </a:p>
          <a:p>
            <a:pPr>
              <a:buFont typeface="Arial" panose="020B0604020202020204" pitchFamily="34" charset="0"/>
              <a:buChar char="•"/>
            </a:pPr>
            <a:r>
              <a:rPr lang="en-US" sz="2400" dirty="0" smtClean="0">
                <a:solidFill>
                  <a:schemeClr val="tx1">
                    <a:lumMod val="50000"/>
                  </a:schemeClr>
                </a:solidFill>
              </a:rPr>
              <a:t>Ismail, a </a:t>
            </a:r>
            <a:r>
              <a:rPr lang="en-US" sz="2400" dirty="0">
                <a:solidFill>
                  <a:schemeClr val="tx1">
                    <a:lumMod val="50000"/>
                  </a:schemeClr>
                </a:solidFill>
              </a:rPr>
              <a:t>man who went to Northern Sumatra and </a:t>
            </a:r>
            <a:r>
              <a:rPr lang="en-US" sz="2400" dirty="0" smtClean="0">
                <a:solidFill>
                  <a:schemeClr val="tx1">
                    <a:lumMod val="50000"/>
                  </a:schemeClr>
                </a:solidFill>
              </a:rPr>
              <a:t>was forced </a:t>
            </a:r>
            <a:r>
              <a:rPr lang="en-US" sz="2400" dirty="0">
                <a:solidFill>
                  <a:schemeClr val="tx1">
                    <a:lumMod val="50000"/>
                  </a:schemeClr>
                </a:solidFill>
              </a:rPr>
              <a:t>to work </a:t>
            </a:r>
            <a:r>
              <a:rPr lang="en-US" sz="2400" dirty="0" smtClean="0">
                <a:solidFill>
                  <a:schemeClr val="tx1">
                    <a:lumMod val="50000"/>
                  </a:schemeClr>
                </a:solidFill>
              </a:rPr>
              <a:t>in logging in </a:t>
            </a:r>
            <a:r>
              <a:rPr lang="en-US" sz="2400" dirty="0">
                <a:solidFill>
                  <a:schemeClr val="tx1">
                    <a:lumMod val="50000"/>
                  </a:schemeClr>
                </a:solidFill>
              </a:rPr>
              <a:t>the </a:t>
            </a:r>
            <a:r>
              <a:rPr lang="en-US" sz="2400" dirty="0" smtClean="0">
                <a:solidFill>
                  <a:schemeClr val="tx1">
                    <a:lumMod val="50000"/>
                  </a:schemeClr>
                </a:solidFill>
              </a:rPr>
              <a:t>forest by the traffickers</a:t>
            </a:r>
          </a:p>
          <a:p>
            <a:pPr>
              <a:buFont typeface="Arial" panose="020B0604020202020204" pitchFamily="34" charset="0"/>
              <a:buChar char="•"/>
            </a:pPr>
            <a:r>
              <a:rPr lang="en-US" sz="2400" dirty="0" err="1" smtClean="0">
                <a:solidFill>
                  <a:schemeClr val="tx1">
                    <a:lumMod val="50000"/>
                  </a:schemeClr>
                </a:solidFill>
              </a:rPr>
              <a:t>Ika</a:t>
            </a:r>
            <a:r>
              <a:rPr lang="en-US" sz="2400" dirty="0" smtClean="0">
                <a:solidFill>
                  <a:schemeClr val="tx1">
                    <a:lumMod val="50000"/>
                  </a:schemeClr>
                </a:solidFill>
              </a:rPr>
              <a:t>, a </a:t>
            </a:r>
            <a:r>
              <a:rPr lang="en-US" sz="2400" dirty="0">
                <a:solidFill>
                  <a:schemeClr val="tx1">
                    <a:lumMod val="50000"/>
                  </a:schemeClr>
                </a:solidFill>
              </a:rPr>
              <a:t>girl who was deceived into sex work in </a:t>
            </a:r>
            <a:r>
              <a:rPr lang="en-US" sz="2400" dirty="0" err="1" smtClean="0">
                <a:solidFill>
                  <a:schemeClr val="tx1">
                    <a:lumMod val="50000"/>
                  </a:schemeClr>
                </a:solidFill>
              </a:rPr>
              <a:t>Batam</a:t>
            </a:r>
            <a:endParaRPr lang="en-US" sz="2400" dirty="0">
              <a:solidFill>
                <a:schemeClr val="tx1">
                  <a:lumMod val="50000"/>
                </a:schemeClr>
              </a:solidFill>
              <a:latin typeface="Calibri" panose="020F0502020204030204" pitchFamily="34" charset="0"/>
              <a:ea typeface="Calibri" panose="020F0502020204030204" pitchFamily="34" charset="0"/>
              <a:cs typeface="Cordia New" panose="020B0304020202020204" pitchFamily="34" charset="-34"/>
            </a:endParaRPr>
          </a:p>
          <a:p>
            <a:r>
              <a:rPr lang="en-US" sz="2400" dirty="0" smtClean="0">
                <a:solidFill>
                  <a:schemeClr val="tx1">
                    <a:lumMod val="50000"/>
                  </a:schemeClr>
                </a:solidFill>
              </a:rPr>
              <a:t>The documentary also demonstrates </a:t>
            </a:r>
            <a:r>
              <a:rPr lang="en-US" sz="2400" dirty="0">
                <a:solidFill>
                  <a:schemeClr val="tx1">
                    <a:lumMod val="50000"/>
                  </a:schemeClr>
                </a:solidFill>
              </a:rPr>
              <a:t>how Indonesians can protect themselves and their families from being trafficked, and highlight what everyone can do to </a:t>
            </a:r>
            <a:r>
              <a:rPr lang="en-US" sz="2400" dirty="0" smtClean="0">
                <a:solidFill>
                  <a:schemeClr val="tx1">
                    <a:lumMod val="50000"/>
                  </a:schemeClr>
                </a:solidFill>
              </a:rPr>
              <a:t>prevent this crime</a:t>
            </a:r>
            <a:r>
              <a:rPr lang="en-US" sz="2400" dirty="0">
                <a:solidFill>
                  <a:schemeClr val="tx1">
                    <a:lumMod val="50000"/>
                  </a:schemeClr>
                </a:solidFill>
              </a:rPr>
              <a:t>. </a:t>
            </a:r>
          </a:p>
        </p:txBody>
      </p:sp>
    </p:spTree>
    <p:extLst>
      <p:ext uri="{BB962C8B-B14F-4D97-AF65-F5344CB8AC3E}">
        <p14:creationId xmlns:p14="http://schemas.microsoft.com/office/powerpoint/2010/main" val="3192322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11" y="57151"/>
            <a:ext cx="12701289" cy="1391841"/>
          </a:xfrm>
        </p:spPr>
        <p:txBody>
          <a:bodyPr>
            <a:normAutofit/>
          </a:bodyPr>
          <a:lstStyle/>
          <a:p>
            <a:r>
              <a:rPr lang="en-US" b="1" dirty="0" smtClean="0"/>
              <a:t>Characteristics of the participants</a:t>
            </a:r>
            <a:endParaRPr lang="en-US" b="1"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3400" y="1066800"/>
            <a:ext cx="11353799" cy="5940373"/>
          </a:xfrm>
          <a:prstGeom prst="rect">
            <a:avLst/>
          </a:prstGeom>
        </p:spPr>
      </p:pic>
      <p:sp>
        <p:nvSpPr>
          <p:cNvPr id="7" name="TextBox 6"/>
          <p:cNvSpPr txBox="1"/>
          <p:nvPr/>
        </p:nvSpPr>
        <p:spPr>
          <a:xfrm>
            <a:off x="3252944" y="1448992"/>
            <a:ext cx="1175072" cy="350865"/>
          </a:xfrm>
          <a:prstGeom prst="rect">
            <a:avLst/>
          </a:prstGeom>
          <a:noFill/>
        </p:spPr>
        <p:txBody>
          <a:bodyPr wrap="square" rtlCol="0">
            <a:spAutoFit/>
          </a:bodyPr>
          <a:lstStyle/>
          <a:p>
            <a:r>
              <a:rPr lang="en-US" sz="1680" b="1" u="sng" dirty="0"/>
              <a:t>Gender</a:t>
            </a:r>
          </a:p>
        </p:txBody>
      </p:sp>
      <p:sp>
        <p:nvSpPr>
          <p:cNvPr id="9" name="TextBox 8"/>
          <p:cNvSpPr txBox="1"/>
          <p:nvPr/>
        </p:nvSpPr>
        <p:spPr>
          <a:xfrm>
            <a:off x="3512681" y="2195592"/>
            <a:ext cx="2375222" cy="350865"/>
          </a:xfrm>
          <a:prstGeom prst="rect">
            <a:avLst/>
          </a:prstGeom>
          <a:noFill/>
        </p:spPr>
        <p:txBody>
          <a:bodyPr wrap="square" rtlCol="0">
            <a:spAutoFit/>
          </a:bodyPr>
          <a:lstStyle/>
          <a:p>
            <a:r>
              <a:rPr lang="en-US" sz="1680" b="1" u="sng" dirty="0"/>
              <a:t>Age</a:t>
            </a:r>
          </a:p>
        </p:txBody>
      </p:sp>
      <p:sp>
        <p:nvSpPr>
          <p:cNvPr id="10" name="TextBox 9"/>
          <p:cNvSpPr txBox="1"/>
          <p:nvPr/>
        </p:nvSpPr>
        <p:spPr>
          <a:xfrm>
            <a:off x="1619307" y="3317398"/>
            <a:ext cx="2808709" cy="609398"/>
          </a:xfrm>
          <a:prstGeom prst="rect">
            <a:avLst/>
          </a:prstGeom>
          <a:noFill/>
        </p:spPr>
        <p:txBody>
          <a:bodyPr wrap="square" rtlCol="0">
            <a:spAutoFit/>
          </a:bodyPr>
          <a:lstStyle/>
          <a:p>
            <a:r>
              <a:rPr lang="en-US" sz="1680" b="1" u="sng" dirty="0"/>
              <a:t>Annual household income</a:t>
            </a:r>
          </a:p>
        </p:txBody>
      </p:sp>
      <p:sp>
        <p:nvSpPr>
          <p:cNvPr id="11" name="TextBox 10"/>
          <p:cNvSpPr txBox="1"/>
          <p:nvPr/>
        </p:nvSpPr>
        <p:spPr>
          <a:xfrm>
            <a:off x="2278494" y="5399336"/>
            <a:ext cx="2111306" cy="350865"/>
          </a:xfrm>
          <a:prstGeom prst="rect">
            <a:avLst/>
          </a:prstGeom>
          <a:noFill/>
        </p:spPr>
        <p:txBody>
          <a:bodyPr wrap="square" rtlCol="0">
            <a:spAutoFit/>
          </a:bodyPr>
          <a:lstStyle/>
          <a:p>
            <a:r>
              <a:rPr lang="en-US" sz="1680" b="1" u="sng" dirty="0"/>
              <a:t>Level of education</a:t>
            </a:r>
          </a:p>
        </p:txBody>
      </p:sp>
      <p:sp>
        <p:nvSpPr>
          <p:cNvPr id="12" name="TextBox 11"/>
          <p:cNvSpPr txBox="1"/>
          <p:nvPr/>
        </p:nvSpPr>
        <p:spPr>
          <a:xfrm>
            <a:off x="2667800" y="4498922"/>
            <a:ext cx="2111306" cy="350865"/>
          </a:xfrm>
          <a:prstGeom prst="rect">
            <a:avLst/>
          </a:prstGeom>
          <a:noFill/>
        </p:spPr>
        <p:txBody>
          <a:bodyPr wrap="square" rtlCol="0">
            <a:spAutoFit/>
          </a:bodyPr>
          <a:lstStyle/>
          <a:p>
            <a:r>
              <a:rPr lang="en-US" sz="1680" b="1" u="sng" dirty="0"/>
              <a:t>Marital status</a:t>
            </a:r>
          </a:p>
        </p:txBody>
      </p:sp>
    </p:spTree>
    <p:extLst>
      <p:ext uri="{BB962C8B-B14F-4D97-AF65-F5344CB8AC3E}">
        <p14:creationId xmlns:p14="http://schemas.microsoft.com/office/powerpoint/2010/main" val="42604721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50000"/>
                  </a:schemeClr>
                </a:solidFill>
              </a:rPr>
              <a:t>Results: Information Seeking Behavior</a:t>
            </a:r>
            <a:endParaRPr lang="en-US" dirty="0">
              <a:solidFill>
                <a:schemeClr val="tx1">
                  <a:lumMod val="50000"/>
                </a:schemeClr>
              </a:solidFill>
            </a:endParaRPr>
          </a:p>
        </p:txBody>
      </p:sp>
      <p:graphicFrame>
        <p:nvGraphicFramePr>
          <p:cNvPr id="5" name="Chart 4"/>
          <p:cNvGraphicFramePr/>
          <p:nvPr>
            <p:extLst>
              <p:ext uri="{D42A27DB-BD31-4B8C-83A1-F6EECF244321}">
                <p14:modId xmlns:p14="http://schemas.microsoft.com/office/powerpoint/2010/main" val="1899651186"/>
              </p:ext>
            </p:extLst>
          </p:nvPr>
        </p:nvGraphicFramePr>
        <p:xfrm>
          <a:off x="2133600" y="1295400"/>
          <a:ext cx="8915400" cy="520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0096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515392" cy="1218176"/>
          </a:xfrm>
        </p:spPr>
        <p:txBody>
          <a:bodyPr/>
          <a:lstStyle/>
          <a:p>
            <a:r>
              <a:rPr lang="en-US" dirty="0" smtClean="0">
                <a:solidFill>
                  <a:schemeClr val="tx1">
                    <a:lumMod val="50000"/>
                  </a:schemeClr>
                </a:solidFill>
              </a:rPr>
              <a:t>Results: Awareness of the terms </a:t>
            </a:r>
            <a:endParaRPr lang="en-US" dirty="0">
              <a:solidFill>
                <a:schemeClr val="tx1">
                  <a:lumMod val="50000"/>
                </a:schemeClr>
              </a:solidFill>
            </a:endParaRPr>
          </a:p>
        </p:txBody>
      </p:sp>
      <p:graphicFrame>
        <p:nvGraphicFramePr>
          <p:cNvPr id="5" name="Chart 4"/>
          <p:cNvGraphicFramePr/>
          <p:nvPr>
            <p:extLst>
              <p:ext uri="{D42A27DB-BD31-4B8C-83A1-F6EECF244321}">
                <p14:modId xmlns:p14="http://schemas.microsoft.com/office/powerpoint/2010/main" val="1183213988"/>
              </p:ext>
            </p:extLst>
          </p:nvPr>
        </p:nvGraphicFramePr>
        <p:xfrm>
          <a:off x="1752600" y="609600"/>
          <a:ext cx="97536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33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459" y="201724"/>
            <a:ext cx="12701289" cy="1391841"/>
          </a:xfrm>
          <a:ln>
            <a:solidFill>
              <a:schemeClr val="bg1"/>
            </a:solidFill>
          </a:ln>
        </p:spPr>
        <p:txBody>
          <a:bodyPr>
            <a:normAutofit fontScale="90000"/>
          </a:bodyPr>
          <a:lstStyle/>
          <a:p>
            <a:r>
              <a:rPr lang="en-US" b="1" dirty="0" smtClean="0">
                <a:solidFill>
                  <a:schemeClr val="tx1">
                    <a:lumMod val="50000"/>
                  </a:schemeClr>
                </a:solidFill>
              </a:rPr>
              <a:t>Results: </a:t>
            </a:r>
            <a:r>
              <a:rPr lang="en-US" sz="5400" b="1" dirty="0" smtClean="0">
                <a:solidFill>
                  <a:schemeClr val="tx1">
                    <a:lumMod val="50000"/>
                  </a:schemeClr>
                </a:solidFill>
              </a:rPr>
              <a:t>Documentary </a:t>
            </a:r>
            <a:r>
              <a:rPr lang="en-US" sz="5400" b="1" dirty="0">
                <a:solidFill>
                  <a:schemeClr val="tx1">
                    <a:lumMod val="50000"/>
                  </a:schemeClr>
                </a:solidFill>
              </a:rPr>
              <a:t>effects</a:t>
            </a:r>
            <a:br>
              <a:rPr lang="en-US" sz="5400" b="1" dirty="0">
                <a:solidFill>
                  <a:schemeClr val="tx1">
                    <a:lumMod val="50000"/>
                  </a:schemeClr>
                </a:solidFill>
              </a:rPr>
            </a:br>
            <a:endParaRPr lang="en-US" b="1" dirty="0">
              <a:solidFill>
                <a:schemeClr val="tx1">
                  <a:lumMod val="50000"/>
                </a:schemeClr>
              </a:solidFill>
            </a:endParaRPr>
          </a:p>
        </p:txBody>
      </p:sp>
      <p:sp>
        <p:nvSpPr>
          <p:cNvPr id="3" name="Rectangle 2"/>
          <p:cNvSpPr/>
          <p:nvPr/>
        </p:nvSpPr>
        <p:spPr>
          <a:xfrm flipV="1">
            <a:off x="6180083" y="1179553"/>
            <a:ext cx="3917727" cy="49167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5" name="TextBox 4"/>
          <p:cNvSpPr txBox="1"/>
          <p:nvPr/>
        </p:nvSpPr>
        <p:spPr>
          <a:xfrm>
            <a:off x="685800" y="1295400"/>
            <a:ext cx="11310863" cy="4601260"/>
          </a:xfrm>
          <a:prstGeom prst="rect">
            <a:avLst/>
          </a:prstGeom>
          <a:noFill/>
        </p:spPr>
        <p:txBody>
          <a:bodyPr wrap="square" rtlCol="0">
            <a:spAutoFit/>
          </a:bodyPr>
          <a:lstStyle/>
          <a:p>
            <a:pPr marL="300038" indent="-300038">
              <a:spcAft>
                <a:spcPts val="600"/>
              </a:spcAft>
              <a:buFont typeface="Arial" panose="020B0604020202020204" pitchFamily="34" charset="0"/>
              <a:buChar char="•"/>
            </a:pPr>
            <a:r>
              <a:rPr lang="en-US" sz="3600" dirty="0" smtClean="0">
                <a:solidFill>
                  <a:schemeClr val="tx1">
                    <a:lumMod val="50000"/>
                  </a:schemeClr>
                </a:solidFill>
              </a:rPr>
              <a:t>There </a:t>
            </a:r>
            <a:r>
              <a:rPr lang="en-US" sz="3600" dirty="0">
                <a:solidFill>
                  <a:schemeClr val="tx1">
                    <a:lumMod val="50000"/>
                  </a:schemeClr>
                </a:solidFill>
              </a:rPr>
              <a:t>were significant effects of the MTV EXIT documentary on the three outcome variables: </a:t>
            </a:r>
            <a:r>
              <a:rPr lang="en-US" sz="3600" b="1" dirty="0">
                <a:solidFill>
                  <a:schemeClr val="tx1">
                    <a:lumMod val="50000"/>
                  </a:schemeClr>
                </a:solidFill>
              </a:rPr>
              <a:t>knowledge, perceived risks, skills &amp; abilities</a:t>
            </a:r>
            <a:r>
              <a:rPr lang="en-US" sz="3600" dirty="0">
                <a:solidFill>
                  <a:schemeClr val="tx1">
                    <a:lumMod val="50000"/>
                  </a:schemeClr>
                </a:solidFill>
              </a:rPr>
              <a:t>, and two limited effects on </a:t>
            </a:r>
            <a:r>
              <a:rPr lang="en-US" sz="3600" b="1" dirty="0">
                <a:solidFill>
                  <a:schemeClr val="tx1">
                    <a:lumMod val="50000"/>
                  </a:schemeClr>
                </a:solidFill>
              </a:rPr>
              <a:t>efficacy and intention</a:t>
            </a:r>
            <a:r>
              <a:rPr lang="en-US" sz="3600" dirty="0">
                <a:solidFill>
                  <a:schemeClr val="tx1">
                    <a:lumMod val="50000"/>
                  </a:schemeClr>
                </a:solidFill>
              </a:rPr>
              <a:t>. </a:t>
            </a:r>
          </a:p>
          <a:p>
            <a:pPr marL="300038" indent="-300038">
              <a:spcAft>
                <a:spcPts val="600"/>
              </a:spcAft>
              <a:buFont typeface="Arial" panose="020B0604020202020204" pitchFamily="34" charset="0"/>
              <a:buChar char="•"/>
            </a:pPr>
            <a:r>
              <a:rPr lang="en-US" sz="3600" dirty="0">
                <a:solidFill>
                  <a:schemeClr val="tx1">
                    <a:lumMod val="50000"/>
                  </a:schemeClr>
                </a:solidFill>
              </a:rPr>
              <a:t>The documentary’s effects </a:t>
            </a:r>
            <a:r>
              <a:rPr lang="en-US" sz="3600" i="1" dirty="0">
                <a:solidFill>
                  <a:schemeClr val="tx1">
                    <a:lumMod val="50000"/>
                  </a:schemeClr>
                </a:solidFill>
              </a:rPr>
              <a:t>were mostly diminished </a:t>
            </a:r>
            <a:r>
              <a:rPr lang="en-US" sz="3600" dirty="0">
                <a:solidFill>
                  <a:schemeClr val="tx1">
                    <a:lumMod val="50000"/>
                  </a:schemeClr>
                </a:solidFill>
              </a:rPr>
              <a:t>by the 4-month follow up as only </a:t>
            </a:r>
            <a:r>
              <a:rPr lang="en-US" sz="3600" b="1" dirty="0">
                <a:solidFill>
                  <a:schemeClr val="tx1">
                    <a:lumMod val="50000"/>
                  </a:schemeClr>
                </a:solidFill>
              </a:rPr>
              <a:t>perceived risks and intention </a:t>
            </a:r>
            <a:r>
              <a:rPr lang="en-US" sz="3600" dirty="0">
                <a:solidFill>
                  <a:schemeClr val="tx1">
                    <a:lumMod val="50000"/>
                  </a:schemeClr>
                </a:solidFill>
              </a:rPr>
              <a:t>variables could sustain the higher scores at a moderately significant </a:t>
            </a:r>
            <a:r>
              <a:rPr lang="en-US" sz="3600" dirty="0" smtClean="0">
                <a:solidFill>
                  <a:schemeClr val="tx1">
                    <a:lumMod val="50000"/>
                  </a:schemeClr>
                </a:solidFill>
              </a:rPr>
              <a:t>level.</a:t>
            </a:r>
          </a:p>
        </p:txBody>
      </p:sp>
    </p:spTree>
    <p:extLst>
      <p:ext uri="{BB962C8B-B14F-4D97-AF65-F5344CB8AC3E}">
        <p14:creationId xmlns:p14="http://schemas.microsoft.com/office/powerpoint/2010/main" val="29019660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735"/>
            <a:ext cx="12344400" cy="1391841"/>
          </a:xfrm>
          <a:ln>
            <a:solidFill>
              <a:schemeClr val="bg1"/>
            </a:solidFill>
          </a:ln>
        </p:spPr>
        <p:txBody>
          <a:bodyPr>
            <a:normAutofit fontScale="90000"/>
          </a:bodyPr>
          <a:lstStyle/>
          <a:p>
            <a:r>
              <a:rPr lang="en-US" b="1" dirty="0" smtClean="0">
                <a:solidFill>
                  <a:schemeClr val="tx1">
                    <a:lumMod val="50000"/>
                  </a:schemeClr>
                </a:solidFill>
              </a:rPr>
              <a:t>Results: </a:t>
            </a:r>
            <a:r>
              <a:rPr lang="en-US" sz="5400" b="1" dirty="0" smtClean="0">
                <a:solidFill>
                  <a:schemeClr val="tx1">
                    <a:lumMod val="50000"/>
                  </a:schemeClr>
                </a:solidFill>
              </a:rPr>
              <a:t>Determinants </a:t>
            </a:r>
            <a:r>
              <a:rPr lang="en-US" sz="5400" b="1" dirty="0">
                <a:solidFill>
                  <a:schemeClr val="tx1">
                    <a:lumMod val="50000"/>
                  </a:schemeClr>
                </a:solidFill>
              </a:rPr>
              <a:t>of human trafficking prevention outcomes</a:t>
            </a:r>
            <a:br>
              <a:rPr lang="en-US" sz="5400" b="1" dirty="0">
                <a:solidFill>
                  <a:schemeClr val="tx1">
                    <a:lumMod val="50000"/>
                  </a:schemeClr>
                </a:solidFill>
              </a:rPr>
            </a:br>
            <a:endParaRPr lang="en-US" b="1" dirty="0">
              <a:solidFill>
                <a:schemeClr val="tx1">
                  <a:lumMod val="50000"/>
                </a:schemeClr>
              </a:solidFill>
            </a:endParaRPr>
          </a:p>
        </p:txBody>
      </p:sp>
      <p:sp>
        <p:nvSpPr>
          <p:cNvPr id="5" name="TextBox 4"/>
          <p:cNvSpPr txBox="1"/>
          <p:nvPr/>
        </p:nvSpPr>
        <p:spPr>
          <a:xfrm>
            <a:off x="457200" y="1266293"/>
            <a:ext cx="11310863" cy="5693866"/>
          </a:xfrm>
          <a:prstGeom prst="rect">
            <a:avLst/>
          </a:prstGeom>
          <a:noFill/>
        </p:spPr>
        <p:txBody>
          <a:bodyPr wrap="square" rtlCol="0">
            <a:spAutoFit/>
          </a:bodyPr>
          <a:lstStyle/>
          <a:p>
            <a:r>
              <a:rPr lang="en-US" sz="2800" i="1" dirty="0" smtClean="0">
                <a:solidFill>
                  <a:schemeClr val="tx1">
                    <a:lumMod val="50000"/>
                  </a:schemeClr>
                </a:solidFill>
              </a:rPr>
              <a:t>Individual </a:t>
            </a:r>
            <a:r>
              <a:rPr lang="en-US" sz="2800" i="1" dirty="0">
                <a:solidFill>
                  <a:schemeClr val="tx1">
                    <a:lumMod val="50000"/>
                  </a:schemeClr>
                </a:solidFill>
              </a:rPr>
              <a:t>level </a:t>
            </a:r>
          </a:p>
          <a:p>
            <a:pPr marL="300038" indent="-300038">
              <a:buFont typeface="Arial" panose="020B0604020202020204" pitchFamily="34" charset="0"/>
              <a:buChar char="•"/>
            </a:pPr>
            <a:r>
              <a:rPr lang="en-US" sz="2800" dirty="0">
                <a:solidFill>
                  <a:schemeClr val="tx1">
                    <a:lumMod val="50000"/>
                  </a:schemeClr>
                </a:solidFill>
              </a:rPr>
              <a:t>Demographic variables such as gender (0), age (2), household income (3), and education (1) are weak predictors. </a:t>
            </a:r>
          </a:p>
          <a:p>
            <a:pPr marL="300038" indent="-300038">
              <a:buFont typeface="Arial" panose="020B0604020202020204" pitchFamily="34" charset="0"/>
              <a:buChar char="•"/>
            </a:pPr>
            <a:r>
              <a:rPr lang="en-US" sz="2800" b="1" dirty="0">
                <a:solidFill>
                  <a:schemeClr val="tx1">
                    <a:lumMod val="50000"/>
                  </a:schemeClr>
                </a:solidFill>
              </a:rPr>
              <a:t>Prior experience with trafficking </a:t>
            </a:r>
            <a:r>
              <a:rPr lang="en-US" sz="2800" dirty="0">
                <a:solidFill>
                  <a:schemeClr val="tx1">
                    <a:lumMod val="50000"/>
                  </a:schemeClr>
                </a:solidFill>
              </a:rPr>
              <a:t>(6) </a:t>
            </a:r>
            <a:r>
              <a:rPr lang="en-US" sz="2800" b="1" dirty="0">
                <a:solidFill>
                  <a:schemeClr val="tx1">
                    <a:lumMod val="50000"/>
                  </a:schemeClr>
                </a:solidFill>
              </a:rPr>
              <a:t>and migration </a:t>
            </a:r>
            <a:r>
              <a:rPr lang="en-US" sz="2800" dirty="0">
                <a:solidFill>
                  <a:schemeClr val="tx1">
                    <a:lumMod val="50000"/>
                  </a:schemeClr>
                </a:solidFill>
              </a:rPr>
              <a:t>(7), and </a:t>
            </a:r>
            <a:r>
              <a:rPr lang="en-US" sz="2800" b="1" dirty="0">
                <a:solidFill>
                  <a:schemeClr val="tx1">
                    <a:lumMod val="50000"/>
                  </a:schemeClr>
                </a:solidFill>
              </a:rPr>
              <a:t>media exposure to trafficking information </a:t>
            </a:r>
            <a:r>
              <a:rPr lang="en-US" sz="2800" dirty="0">
                <a:solidFill>
                  <a:schemeClr val="tx1">
                    <a:lumMod val="50000"/>
                  </a:schemeClr>
                </a:solidFill>
              </a:rPr>
              <a:t>(5) are strong predictors. </a:t>
            </a:r>
          </a:p>
          <a:p>
            <a:r>
              <a:rPr lang="en-US" sz="2800" i="1" dirty="0">
                <a:solidFill>
                  <a:schemeClr val="tx1">
                    <a:lumMod val="50000"/>
                  </a:schemeClr>
                </a:solidFill>
              </a:rPr>
              <a:t>Interpersonal level</a:t>
            </a:r>
          </a:p>
          <a:p>
            <a:pPr marL="480060" indent="-480060">
              <a:buFont typeface="Arial" panose="020B0604020202020204" pitchFamily="34" charset="0"/>
              <a:buChar char="•"/>
            </a:pPr>
            <a:r>
              <a:rPr lang="en-US" sz="2800" b="1" dirty="0">
                <a:solidFill>
                  <a:schemeClr val="tx1">
                    <a:lumMod val="50000"/>
                  </a:schemeClr>
                </a:solidFill>
              </a:rPr>
              <a:t>Influence on migration </a:t>
            </a:r>
            <a:r>
              <a:rPr lang="en-US" sz="2800" dirty="0">
                <a:solidFill>
                  <a:schemeClr val="tx1">
                    <a:lumMod val="50000"/>
                  </a:schemeClr>
                </a:solidFill>
              </a:rPr>
              <a:t>(7) and </a:t>
            </a:r>
            <a:r>
              <a:rPr lang="en-US" sz="2800" b="1" dirty="0">
                <a:solidFill>
                  <a:schemeClr val="tx1">
                    <a:lumMod val="50000"/>
                  </a:schemeClr>
                </a:solidFill>
              </a:rPr>
              <a:t>migrant network </a:t>
            </a:r>
            <a:r>
              <a:rPr lang="en-US" sz="2800" dirty="0">
                <a:solidFill>
                  <a:schemeClr val="tx1">
                    <a:lumMod val="50000"/>
                  </a:schemeClr>
                </a:solidFill>
              </a:rPr>
              <a:t>(6) are good predictors.</a:t>
            </a:r>
          </a:p>
          <a:p>
            <a:r>
              <a:rPr lang="en-US" sz="2800" i="1" dirty="0">
                <a:solidFill>
                  <a:schemeClr val="tx1">
                    <a:lumMod val="50000"/>
                  </a:schemeClr>
                </a:solidFill>
              </a:rPr>
              <a:t>Community level</a:t>
            </a:r>
          </a:p>
          <a:p>
            <a:pPr marL="480060" indent="-480060">
              <a:buFont typeface="Arial" panose="020B0604020202020204" pitchFamily="34" charset="0"/>
              <a:buChar char="•"/>
            </a:pPr>
            <a:r>
              <a:rPr lang="en-US" sz="2800" dirty="0">
                <a:solidFill>
                  <a:schemeClr val="tx1">
                    <a:lumMod val="50000"/>
                  </a:schemeClr>
                </a:solidFill>
              </a:rPr>
              <a:t>Hotspots (2) and </a:t>
            </a:r>
            <a:r>
              <a:rPr lang="en-US" sz="2800" dirty="0" err="1">
                <a:solidFill>
                  <a:schemeClr val="tx1">
                    <a:lumMod val="50000"/>
                  </a:schemeClr>
                </a:solidFill>
              </a:rPr>
              <a:t>comfortability</a:t>
            </a:r>
            <a:r>
              <a:rPr lang="en-US" sz="2800" dirty="0">
                <a:solidFill>
                  <a:schemeClr val="tx1">
                    <a:lumMod val="50000"/>
                  </a:schemeClr>
                </a:solidFill>
              </a:rPr>
              <a:t> in discussing trafficking issues in those hotspots (4) generate less meaningful association with trafficking prevention outcomes.   </a:t>
            </a:r>
          </a:p>
        </p:txBody>
      </p:sp>
    </p:spTree>
    <p:extLst>
      <p:ext uri="{BB962C8B-B14F-4D97-AF65-F5344CB8AC3E}">
        <p14:creationId xmlns:p14="http://schemas.microsoft.com/office/powerpoint/2010/main" val="30218635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57151"/>
            <a:ext cx="11041380" cy="1391841"/>
          </a:xfrm>
        </p:spPr>
        <p:txBody>
          <a:bodyPr/>
          <a:lstStyle/>
          <a:p>
            <a:r>
              <a:rPr lang="en-US" b="1" dirty="0" smtClean="0">
                <a:solidFill>
                  <a:schemeClr val="tx1">
                    <a:lumMod val="50000"/>
                  </a:schemeClr>
                </a:solidFill>
              </a:rPr>
              <a:t>Conclusions</a:t>
            </a:r>
            <a:endParaRPr lang="en-US" b="1" dirty="0">
              <a:solidFill>
                <a:schemeClr val="tx1">
                  <a:lumMod val="50000"/>
                </a:schemeClr>
              </a:solidFill>
            </a:endParaRPr>
          </a:p>
        </p:txBody>
      </p:sp>
      <p:sp>
        <p:nvSpPr>
          <p:cNvPr id="3" name="Content Placeholder 2"/>
          <p:cNvSpPr>
            <a:spLocks noGrp="1"/>
          </p:cNvSpPr>
          <p:nvPr>
            <p:ph idx="1"/>
          </p:nvPr>
        </p:nvSpPr>
        <p:spPr>
          <a:xfrm>
            <a:off x="685800" y="1143000"/>
            <a:ext cx="11041380" cy="4568905"/>
          </a:xfrm>
        </p:spPr>
        <p:txBody>
          <a:bodyPr>
            <a:noAutofit/>
          </a:bodyPr>
          <a:lstStyle/>
          <a:p>
            <a:pPr marL="457200" indent="-457200">
              <a:buFont typeface="Arial" panose="020B0604020202020204" pitchFamily="34" charset="0"/>
              <a:buChar char="•"/>
            </a:pPr>
            <a:r>
              <a:rPr lang="en-US" sz="2800" dirty="0" smtClean="0">
                <a:solidFill>
                  <a:schemeClr val="tx1">
                    <a:lumMod val="50000"/>
                  </a:schemeClr>
                </a:solidFill>
              </a:rPr>
              <a:t>The documentary </a:t>
            </a:r>
            <a:r>
              <a:rPr lang="en-US" sz="2800" dirty="0">
                <a:solidFill>
                  <a:schemeClr val="tx1">
                    <a:lumMod val="50000"/>
                  </a:schemeClr>
                </a:solidFill>
              </a:rPr>
              <a:t>had positive effects on prevention knowledge, perceived risks, skills &amp; abilities, and limited effects on efficacy and intention to perform prevention behavior.  </a:t>
            </a:r>
          </a:p>
          <a:p>
            <a:pPr marL="457200" indent="-457200">
              <a:buFont typeface="Arial" panose="020B0604020202020204" pitchFamily="34" charset="0"/>
              <a:buChar char="•"/>
            </a:pPr>
            <a:r>
              <a:rPr lang="en-US" sz="2800" dirty="0">
                <a:solidFill>
                  <a:schemeClr val="tx1">
                    <a:lumMod val="50000"/>
                  </a:schemeClr>
                </a:solidFill>
              </a:rPr>
              <a:t>Prior experience with human trafficking and migration, media exposure to trafficking information, influence to migrate, and migrant network are strong determinants of trafficking prevention-related outcomes. </a:t>
            </a:r>
          </a:p>
          <a:p>
            <a:pPr marL="457200" indent="-457200">
              <a:buFont typeface="Arial" panose="020B0604020202020204" pitchFamily="34" charset="0"/>
              <a:buChar char="•"/>
            </a:pPr>
            <a:r>
              <a:rPr lang="en-US" sz="2800" dirty="0">
                <a:solidFill>
                  <a:schemeClr val="tx1">
                    <a:lumMod val="50000"/>
                  </a:schemeClr>
                </a:solidFill>
              </a:rPr>
              <a:t>This study supports the inclusion of mass media campaigns in primary prevention strategies, and to utilize multi-level factors (e.g., from the Integrative Model; </a:t>
            </a:r>
            <a:r>
              <a:rPr lang="en-US" sz="2800" dirty="0" err="1">
                <a:solidFill>
                  <a:schemeClr val="tx1">
                    <a:lumMod val="50000"/>
                  </a:schemeClr>
                </a:solidFill>
              </a:rPr>
              <a:t>Fishbein</a:t>
            </a:r>
            <a:r>
              <a:rPr lang="en-US" sz="2800" dirty="0">
                <a:solidFill>
                  <a:schemeClr val="tx1">
                    <a:lumMod val="50000"/>
                  </a:schemeClr>
                </a:solidFill>
              </a:rPr>
              <a:t> &amp; </a:t>
            </a:r>
            <a:r>
              <a:rPr lang="en-US" sz="2800" dirty="0" err="1">
                <a:solidFill>
                  <a:schemeClr val="tx1">
                    <a:lumMod val="50000"/>
                  </a:schemeClr>
                </a:solidFill>
              </a:rPr>
              <a:t>Ajzen</a:t>
            </a:r>
            <a:r>
              <a:rPr lang="en-US" sz="2800" dirty="0">
                <a:solidFill>
                  <a:schemeClr val="tx1">
                    <a:lumMod val="50000"/>
                  </a:schemeClr>
                </a:solidFill>
              </a:rPr>
              <a:t>, 2010) to identify determinants of prevention outcomes that can be incorporated into campaign messages. </a:t>
            </a:r>
          </a:p>
        </p:txBody>
      </p:sp>
    </p:spTree>
    <p:extLst>
      <p:ext uri="{BB962C8B-B14F-4D97-AF65-F5344CB8AC3E}">
        <p14:creationId xmlns:p14="http://schemas.microsoft.com/office/powerpoint/2010/main" val="256580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rot="5400000">
            <a:off x="1075327" y="3657575"/>
            <a:ext cx="6809685" cy="781"/>
          </a:xfrm>
          <a:prstGeom prst="line">
            <a:avLst/>
          </a:prstGeom>
          <a:ln w="3175" cmpd="sng">
            <a:solidFill>
              <a:schemeClr val="tx1">
                <a:lumMod val="60000"/>
                <a:lumOff val="4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7" name="TextBox 16"/>
          <p:cNvSpPr txBox="1"/>
          <p:nvPr/>
        </p:nvSpPr>
        <p:spPr>
          <a:xfrm>
            <a:off x="475064" y="2128758"/>
            <a:ext cx="202446" cy="553622"/>
          </a:xfrm>
          <a:prstGeom prst="rect">
            <a:avLst/>
          </a:prstGeom>
          <a:noFill/>
        </p:spPr>
        <p:txBody>
          <a:bodyPr wrap="none" lIns="100212" tIns="50106" rIns="100212" bIns="50106" rtlCol="0">
            <a:spAutoFit/>
          </a:bodyPr>
          <a:lstStyle/>
          <a:p>
            <a:pPr defTabSz="582359"/>
            <a:endParaRPr lang="en-US" sz="2940" dirty="0">
              <a:solidFill>
                <a:srgbClr val="2BBDEC"/>
              </a:solidFill>
              <a:latin typeface="BentonSans-Book"/>
            </a:endParaRPr>
          </a:p>
        </p:txBody>
      </p:sp>
      <p:sp>
        <p:nvSpPr>
          <p:cNvPr id="50" name="TextBox 49"/>
          <p:cNvSpPr txBox="1"/>
          <p:nvPr/>
        </p:nvSpPr>
        <p:spPr>
          <a:xfrm>
            <a:off x="218366" y="4652203"/>
            <a:ext cx="4048836" cy="898332"/>
          </a:xfrm>
          <a:prstGeom prst="rect">
            <a:avLst/>
          </a:prstGeom>
          <a:noFill/>
        </p:spPr>
        <p:txBody>
          <a:bodyPr wrap="square" lIns="100212" tIns="50106" rIns="100212" bIns="50106" rtlCol="0">
            <a:spAutoFit/>
          </a:bodyPr>
          <a:lstStyle/>
          <a:p>
            <a:pPr defTabSz="582359"/>
            <a:endParaRPr lang="en-US" sz="1260" dirty="0">
              <a:solidFill>
                <a:srgbClr val="FFFFFF">
                  <a:lumMod val="50000"/>
                </a:srgbClr>
              </a:solidFill>
              <a:latin typeface="BentonSans-Book"/>
              <a:cs typeface="BentonSans-Book"/>
            </a:endParaRPr>
          </a:p>
          <a:p>
            <a:pPr defTabSz="582359"/>
            <a:r>
              <a:rPr lang="en-US" sz="1960" dirty="0">
                <a:solidFill>
                  <a:srgbClr val="FFFFFF">
                    <a:lumMod val="50000"/>
                  </a:srgbClr>
                </a:solidFill>
                <a:latin typeface="BentonSans-Book"/>
                <a:cs typeface="BentonSans-Book"/>
              </a:rPr>
              <a:t>*Average of numerous studies (2.45 million up to 27 million</a:t>
            </a:r>
          </a:p>
        </p:txBody>
      </p:sp>
      <p:sp>
        <p:nvSpPr>
          <p:cNvPr id="34" name="Rectangle 33"/>
          <p:cNvSpPr>
            <a:spLocks noChangeArrowheads="1"/>
          </p:cNvSpPr>
          <p:nvPr/>
        </p:nvSpPr>
        <p:spPr bwMode="auto">
          <a:xfrm>
            <a:off x="296768" y="820257"/>
            <a:ext cx="4160520" cy="3724246"/>
          </a:xfrm>
          <a:prstGeom prst="rect">
            <a:avLst/>
          </a:prstGeom>
          <a:noFill/>
          <a:ln w="9525">
            <a:noFill/>
            <a:round/>
            <a:headEnd/>
            <a:tailEnd/>
          </a:ln>
          <a:effectLst/>
        </p:spPr>
        <p:txBody>
          <a:bodyPr wrap="square" lIns="51890" tIns="51890" rIns="51890" bIns="51890">
            <a:prstTxWarp prst="textNoShape">
              <a:avLst/>
            </a:prstTxWarp>
            <a:spAutoFit/>
          </a:bodyPr>
          <a:lstStyle/>
          <a:p>
            <a:pPr defTabSz="621706" hangingPunct="0">
              <a:buClr>
                <a:srgbClr val="000000"/>
              </a:buClr>
              <a:buSzPct val="100000"/>
              <a:tabLst>
                <a:tab pos="0" algn="l"/>
                <a:tab pos="621706" algn="l"/>
                <a:tab pos="1243407" algn="l"/>
                <a:tab pos="1865114" algn="l"/>
                <a:tab pos="2486821" algn="l"/>
                <a:tab pos="3108526" algn="l"/>
                <a:tab pos="3730230" algn="l"/>
                <a:tab pos="4351936" algn="l"/>
                <a:tab pos="4973641" algn="l"/>
                <a:tab pos="5595346" algn="l"/>
                <a:tab pos="6217050" algn="l"/>
                <a:tab pos="6838758" algn="l"/>
                <a:tab pos="7460461" algn="l"/>
                <a:tab pos="8082168" algn="l"/>
                <a:tab pos="8703876" algn="l"/>
                <a:tab pos="9325578" algn="l"/>
                <a:tab pos="9947283" algn="l"/>
                <a:tab pos="10568986" algn="l"/>
                <a:tab pos="11190691" algn="l"/>
                <a:tab pos="11812399" algn="l"/>
                <a:tab pos="12434106" algn="l"/>
              </a:tabLst>
            </a:pPr>
            <a:r>
              <a:rPr lang="en-US" sz="3360" dirty="0">
                <a:solidFill>
                  <a:schemeClr val="accent3">
                    <a:lumMod val="75000"/>
                  </a:schemeClr>
                </a:solidFill>
                <a:latin typeface="BentonSansComp Regular"/>
                <a:cs typeface="BentonSansComp Regular"/>
              </a:rPr>
              <a:t>Human trafficking is a phenomenon where human beings are transported to other countries or regions for economic exploitation</a:t>
            </a:r>
          </a:p>
        </p:txBody>
      </p:sp>
      <p:grpSp>
        <p:nvGrpSpPr>
          <p:cNvPr id="13" name="Group 12"/>
          <p:cNvGrpSpPr/>
          <p:nvPr/>
        </p:nvGrpSpPr>
        <p:grpSpPr>
          <a:xfrm>
            <a:off x="4800600" y="350520"/>
            <a:ext cx="7619998" cy="6636120"/>
            <a:chOff x="3246118" y="298026"/>
            <a:chExt cx="7619998" cy="6741456"/>
          </a:xfrm>
        </p:grpSpPr>
        <p:sp>
          <p:nvSpPr>
            <p:cNvPr id="14" name="Oval 13"/>
            <p:cNvSpPr/>
            <p:nvPr/>
          </p:nvSpPr>
          <p:spPr bwMode="auto">
            <a:xfrm>
              <a:off x="3810001" y="2541494"/>
              <a:ext cx="4648200" cy="4087906"/>
            </a:xfrm>
            <a:prstGeom prst="ellipse">
              <a:avLst/>
            </a:prstGeom>
            <a:solidFill>
              <a:schemeClr val="tx1">
                <a:alpha val="50000"/>
              </a:schemeClr>
            </a:solidFill>
            <a:ln w="9525" cap="flat" cmpd="sng" algn="ctr">
              <a:noFill/>
              <a:prstDash val="solid"/>
              <a:round/>
              <a:headEnd type="none" w="med" len="med"/>
              <a:tailEnd type="none" w="med" len="med"/>
            </a:ln>
            <a:effectLst/>
          </p:spPr>
          <p:txBody>
            <a:bodyPr vert="horz" wrap="square" lIns="128003" tIns="64002" rIns="128003" bIns="64002" numCol="1" rtlCol="0" anchor="t" anchorCtr="0" compatLnSpc="1">
              <a:prstTxWarp prst="textNoShape">
                <a:avLst/>
              </a:prstTxWarp>
            </a:bodyPr>
            <a:lstStyle/>
            <a:p>
              <a:pPr defTabSz="509072" hangingPunct="0">
                <a:lnSpc>
                  <a:spcPct val="93000"/>
                </a:lnSpc>
                <a:buClr>
                  <a:srgbClr val="000000"/>
                </a:buClr>
                <a:buSzPct val="100000"/>
              </a:pPr>
              <a:endParaRPr lang="en-US" sz="1960" dirty="0" err="1">
                <a:solidFill>
                  <a:srgbClr val="FFFFFF"/>
                </a:solidFill>
                <a:latin typeface="BentonSans-Light"/>
                <a:ea typeface="ＭＳ Ｐゴシック" pitchFamily="-72" charset="-128"/>
                <a:cs typeface="BentonSans-Light"/>
              </a:endParaRPr>
            </a:p>
          </p:txBody>
        </p:sp>
        <p:sp>
          <p:nvSpPr>
            <p:cNvPr id="18" name="Oval 17"/>
            <p:cNvSpPr/>
            <p:nvPr/>
          </p:nvSpPr>
          <p:spPr bwMode="auto">
            <a:xfrm>
              <a:off x="3246118" y="298026"/>
              <a:ext cx="7619998" cy="6741456"/>
            </a:xfrm>
            <a:prstGeom prst="ellipse">
              <a:avLst/>
            </a:prstGeom>
            <a:solidFill>
              <a:schemeClr val="tx1">
                <a:alpha val="50000"/>
              </a:schemeClr>
            </a:solidFill>
            <a:ln w="9525" cap="flat" cmpd="sng" algn="ctr">
              <a:noFill/>
              <a:prstDash val="solid"/>
              <a:round/>
              <a:headEnd type="none" w="med" len="med"/>
              <a:tailEnd type="none" w="med" len="med"/>
            </a:ln>
            <a:effectLst/>
          </p:spPr>
          <p:txBody>
            <a:bodyPr vert="horz" wrap="square" lIns="128003" tIns="64002" rIns="128003" bIns="64002" numCol="1" rtlCol="0" anchor="t" anchorCtr="0" compatLnSpc="1">
              <a:prstTxWarp prst="textNoShape">
                <a:avLst/>
              </a:prstTxWarp>
            </a:bodyPr>
            <a:lstStyle/>
            <a:p>
              <a:pPr defTabSz="509072" hangingPunct="0">
                <a:lnSpc>
                  <a:spcPct val="93000"/>
                </a:lnSpc>
                <a:buClr>
                  <a:srgbClr val="000000"/>
                </a:buClr>
                <a:buSzPct val="100000"/>
              </a:pPr>
              <a:endParaRPr lang="en-US" sz="1960" dirty="0" err="1">
                <a:solidFill>
                  <a:srgbClr val="FFFFFF"/>
                </a:solidFill>
                <a:latin typeface="BentonSans-Light"/>
                <a:ea typeface="ＭＳ Ｐゴシック" pitchFamily="-72" charset="-128"/>
                <a:cs typeface="BentonSans-Light"/>
              </a:endParaRPr>
            </a:p>
          </p:txBody>
        </p:sp>
        <p:sp>
          <p:nvSpPr>
            <p:cNvPr id="20" name="Content Placeholder 3"/>
            <p:cNvSpPr txBox="1">
              <a:spLocks/>
            </p:cNvSpPr>
            <p:nvPr/>
          </p:nvSpPr>
          <p:spPr bwMode="auto">
            <a:xfrm>
              <a:off x="4419598" y="2868707"/>
              <a:ext cx="3307080" cy="1004048"/>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3360" b="1" cap="all" dirty="0">
                  <a:solidFill>
                    <a:schemeClr val="tx2">
                      <a:lumMod val="40000"/>
                      <a:lumOff val="60000"/>
                    </a:schemeClr>
                  </a:solidFill>
                  <a:latin typeface="BentonSansCond Book"/>
                  <a:cs typeface="BentonSansCond Book"/>
                </a:rPr>
                <a:t>64% economic EXPLOITATION</a:t>
              </a:r>
            </a:p>
          </p:txBody>
        </p:sp>
        <p:sp>
          <p:nvSpPr>
            <p:cNvPr id="25" name="Content Placeholder 3"/>
            <p:cNvSpPr txBox="1">
              <a:spLocks/>
            </p:cNvSpPr>
            <p:nvPr/>
          </p:nvSpPr>
          <p:spPr bwMode="auto">
            <a:xfrm>
              <a:off x="4724399" y="864841"/>
              <a:ext cx="5029199" cy="582959"/>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4620" b="1" cap="all" dirty="0">
                  <a:latin typeface="BentonSansCond Book"/>
                  <a:cs typeface="BentonSansCond Book"/>
                </a:rPr>
                <a:t>12.3 MILLION  EXPLOITED*</a:t>
              </a:r>
            </a:p>
          </p:txBody>
        </p:sp>
        <p:sp>
          <p:nvSpPr>
            <p:cNvPr id="26" name="Content Placeholder 3"/>
            <p:cNvSpPr txBox="1">
              <a:spLocks/>
            </p:cNvSpPr>
            <p:nvPr/>
          </p:nvSpPr>
          <p:spPr bwMode="auto">
            <a:xfrm>
              <a:off x="5059678" y="4958079"/>
              <a:ext cx="2209800" cy="582959"/>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1680" cap="all" dirty="0">
                  <a:solidFill>
                    <a:schemeClr val="bg1"/>
                  </a:solidFill>
                  <a:latin typeface="BentonSansCond Book"/>
                  <a:cs typeface="BentonSansCond Book"/>
                </a:rPr>
                <a:t>Agriculture</a:t>
              </a:r>
            </a:p>
            <a:p>
              <a:pPr marL="0" indent="0" algn="ctr" defTabSz="645109" hangingPunct="1">
                <a:lnSpc>
                  <a:spcPct val="100000"/>
                </a:lnSpc>
                <a:spcAft>
                  <a:spcPts val="0"/>
                </a:spcAft>
                <a:buClrTx/>
                <a:buSzTx/>
              </a:pPr>
              <a:r>
                <a:rPr lang="en-US" sz="1680" cap="all" dirty="0">
                  <a:solidFill>
                    <a:schemeClr val="bg1"/>
                  </a:solidFill>
                  <a:latin typeface="BentonSansCond Book"/>
                  <a:cs typeface="BentonSansCond Book"/>
                </a:rPr>
                <a:t>manufacturing</a:t>
              </a:r>
            </a:p>
            <a:p>
              <a:pPr marL="0" indent="0" algn="ctr" defTabSz="645109" hangingPunct="1">
                <a:lnSpc>
                  <a:spcPct val="100000"/>
                </a:lnSpc>
                <a:spcAft>
                  <a:spcPts val="0"/>
                </a:spcAft>
                <a:buClrTx/>
                <a:buSzTx/>
              </a:pPr>
              <a:r>
                <a:rPr lang="en-US" sz="1680" cap="all" dirty="0">
                  <a:solidFill>
                    <a:schemeClr val="bg1"/>
                  </a:solidFill>
                  <a:latin typeface="BentonSansCond Book"/>
                  <a:cs typeface="BentonSansCond Book"/>
                </a:rPr>
                <a:t>Domestic service</a:t>
              </a:r>
            </a:p>
            <a:p>
              <a:pPr marL="0" indent="0" algn="ctr" defTabSz="645109" hangingPunct="1">
                <a:lnSpc>
                  <a:spcPct val="100000"/>
                </a:lnSpc>
                <a:spcAft>
                  <a:spcPts val="0"/>
                </a:spcAft>
                <a:buClrTx/>
                <a:buSzTx/>
              </a:pPr>
              <a:r>
                <a:rPr lang="en-US" sz="1680" cap="all" dirty="0">
                  <a:solidFill>
                    <a:schemeClr val="bg1"/>
                  </a:solidFill>
                  <a:latin typeface="BentonSansCond Book"/>
                  <a:cs typeface="BentonSansCond Book"/>
                </a:rPr>
                <a:t>FISHING INDUSTRY</a:t>
              </a:r>
            </a:p>
            <a:p>
              <a:pPr marL="0" indent="0" algn="ctr" defTabSz="645109" hangingPunct="1">
                <a:lnSpc>
                  <a:spcPct val="100000"/>
                </a:lnSpc>
                <a:spcAft>
                  <a:spcPts val="0"/>
                </a:spcAft>
                <a:buClrTx/>
                <a:buSzTx/>
              </a:pPr>
              <a:endParaRPr lang="en-US" sz="1680" cap="all" dirty="0">
                <a:solidFill>
                  <a:srgbClr val="2276AA">
                    <a:lumMod val="75000"/>
                  </a:srgbClr>
                </a:solidFill>
                <a:latin typeface="BentonSansCond Book"/>
                <a:cs typeface="BentonSansCond Book"/>
              </a:endParaRPr>
            </a:p>
            <a:p>
              <a:pPr marL="0" indent="0" algn="ctr" defTabSz="645109" hangingPunct="1">
                <a:lnSpc>
                  <a:spcPct val="100000"/>
                </a:lnSpc>
                <a:spcAft>
                  <a:spcPts val="0"/>
                </a:spcAft>
                <a:buClrTx/>
                <a:buSzTx/>
              </a:pPr>
              <a:endParaRPr lang="en-US" sz="1680" cap="all" dirty="0">
                <a:solidFill>
                  <a:srgbClr val="2276AA">
                    <a:lumMod val="75000"/>
                  </a:srgbClr>
                </a:solidFill>
                <a:latin typeface="BentonSansCond Book"/>
                <a:cs typeface="BentonSansCond Book"/>
              </a:endParaRPr>
            </a:p>
            <a:p>
              <a:pPr marL="0" indent="0" algn="ctr" defTabSz="645109" hangingPunct="1">
                <a:lnSpc>
                  <a:spcPct val="100000"/>
                </a:lnSpc>
                <a:spcAft>
                  <a:spcPts val="0"/>
                </a:spcAft>
                <a:buClrTx/>
                <a:buSzTx/>
              </a:pPr>
              <a:endParaRPr lang="en-US" sz="1680" cap="all" dirty="0">
                <a:solidFill>
                  <a:srgbClr val="2276AA">
                    <a:lumMod val="75000"/>
                  </a:srgbClr>
                </a:solidFill>
                <a:latin typeface="BentonSansCond Book"/>
                <a:cs typeface="BentonSansCond Book"/>
              </a:endParaRPr>
            </a:p>
          </p:txBody>
        </p:sp>
        <p:sp>
          <p:nvSpPr>
            <p:cNvPr id="27" name="Oval 26"/>
            <p:cNvSpPr/>
            <p:nvPr/>
          </p:nvSpPr>
          <p:spPr bwMode="auto">
            <a:xfrm>
              <a:off x="8458200" y="4367727"/>
              <a:ext cx="1752600" cy="1513120"/>
            </a:xfrm>
            <a:prstGeom prst="ellipse">
              <a:avLst/>
            </a:prstGeom>
            <a:solidFill>
              <a:schemeClr val="tx1">
                <a:alpha val="50000"/>
              </a:schemeClr>
            </a:solidFill>
            <a:ln w="9525" cap="flat" cmpd="sng" algn="ctr">
              <a:noFill/>
              <a:prstDash val="solid"/>
              <a:round/>
              <a:headEnd type="none" w="med" len="med"/>
              <a:tailEnd type="none" w="med" len="med"/>
            </a:ln>
            <a:effectLst/>
          </p:spPr>
          <p:txBody>
            <a:bodyPr vert="horz" wrap="square" lIns="128003" tIns="64002" rIns="128003" bIns="64002" numCol="1" rtlCol="0" anchor="t" anchorCtr="0" compatLnSpc="1">
              <a:prstTxWarp prst="textNoShape">
                <a:avLst/>
              </a:prstTxWarp>
            </a:bodyPr>
            <a:lstStyle/>
            <a:p>
              <a:pPr defTabSz="509072" hangingPunct="0">
                <a:lnSpc>
                  <a:spcPct val="93000"/>
                </a:lnSpc>
                <a:buClr>
                  <a:srgbClr val="000000"/>
                </a:buClr>
                <a:buSzPct val="100000"/>
              </a:pPr>
              <a:endParaRPr lang="en-US" sz="1960" dirty="0" err="1">
                <a:solidFill>
                  <a:srgbClr val="FFFFFF"/>
                </a:solidFill>
                <a:latin typeface="BentonSans-Light"/>
                <a:ea typeface="ＭＳ Ｐゴシック" pitchFamily="-72" charset="-128"/>
                <a:cs typeface="BentonSans-Light"/>
              </a:endParaRPr>
            </a:p>
          </p:txBody>
        </p:sp>
        <p:sp>
          <p:nvSpPr>
            <p:cNvPr id="28" name="Content Placeholder 3"/>
            <p:cNvSpPr txBox="1">
              <a:spLocks/>
            </p:cNvSpPr>
            <p:nvPr/>
          </p:nvSpPr>
          <p:spPr bwMode="auto">
            <a:xfrm>
              <a:off x="8686798" y="4524586"/>
              <a:ext cx="1463041" cy="573742"/>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980" b="1" cap="all" dirty="0">
                  <a:latin typeface="BentonSansCond Book"/>
                  <a:cs typeface="BentonSansCond Book"/>
                </a:rPr>
                <a:t>BROTHELS</a:t>
              </a:r>
            </a:p>
            <a:p>
              <a:pPr marL="0" indent="0" algn="ctr" defTabSz="645109" hangingPunct="1">
                <a:lnSpc>
                  <a:spcPct val="100000"/>
                </a:lnSpc>
                <a:spcAft>
                  <a:spcPts val="0"/>
                </a:spcAft>
                <a:buClrTx/>
                <a:buSzTx/>
              </a:pPr>
              <a:r>
                <a:rPr lang="en-US" sz="980" b="1" cap="all" dirty="0">
                  <a:latin typeface="BentonSansCond Book"/>
                  <a:cs typeface="BentonSansCond Book"/>
                </a:rPr>
                <a:t>Massage parlours BARS </a:t>
              </a:r>
            </a:p>
            <a:p>
              <a:pPr marL="0" indent="0" algn="ctr" defTabSz="645109" hangingPunct="1">
                <a:lnSpc>
                  <a:spcPct val="100000"/>
                </a:lnSpc>
                <a:spcAft>
                  <a:spcPts val="0"/>
                </a:spcAft>
                <a:buClrTx/>
                <a:buSzTx/>
              </a:pPr>
              <a:r>
                <a:rPr lang="en-US" sz="980" b="1" cap="all" dirty="0">
                  <a:latin typeface="BentonSansCond Book"/>
                  <a:cs typeface="BentonSansCond Book"/>
                </a:rPr>
                <a:t>SEX tourism</a:t>
              </a:r>
            </a:p>
          </p:txBody>
        </p:sp>
        <p:sp>
          <p:nvSpPr>
            <p:cNvPr id="29" name="Content Placeholder 3"/>
            <p:cNvSpPr txBox="1">
              <a:spLocks/>
            </p:cNvSpPr>
            <p:nvPr/>
          </p:nvSpPr>
          <p:spPr bwMode="auto">
            <a:xfrm>
              <a:off x="8046718" y="3549226"/>
              <a:ext cx="2667000" cy="647053"/>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2800" b="1" cap="all" dirty="0">
                  <a:solidFill>
                    <a:schemeClr val="bg1"/>
                  </a:solidFill>
                  <a:latin typeface="BentonSansCond Book"/>
                  <a:cs typeface="BentonSansCond Book"/>
                </a:rPr>
                <a:t>11% SEXUAL </a:t>
              </a:r>
            </a:p>
            <a:p>
              <a:pPr marL="0" indent="0" algn="ctr" defTabSz="645109" hangingPunct="1">
                <a:lnSpc>
                  <a:spcPct val="100000"/>
                </a:lnSpc>
                <a:spcAft>
                  <a:spcPts val="0"/>
                </a:spcAft>
                <a:buClrTx/>
                <a:buSzTx/>
              </a:pPr>
              <a:r>
                <a:rPr lang="en-US" sz="2800" b="1" cap="all" dirty="0">
                  <a:solidFill>
                    <a:schemeClr val="bg1"/>
                  </a:solidFill>
                  <a:latin typeface="BentonSansCond Book"/>
                  <a:cs typeface="BentonSansCond Book"/>
                </a:rPr>
                <a:t>EXPLOITATION</a:t>
              </a:r>
            </a:p>
          </p:txBody>
        </p:sp>
        <p:sp>
          <p:nvSpPr>
            <p:cNvPr id="30" name="Oval 29"/>
            <p:cNvSpPr/>
            <p:nvPr/>
          </p:nvSpPr>
          <p:spPr bwMode="auto">
            <a:xfrm>
              <a:off x="8610600" y="5163670"/>
              <a:ext cx="609600" cy="502024"/>
            </a:xfrm>
            <a:prstGeom prst="ellipse">
              <a:avLst/>
            </a:prstGeom>
            <a:solidFill>
              <a:schemeClr val="tx1"/>
            </a:solidFill>
            <a:ln w="9525" cap="flat" cmpd="sng" algn="ctr">
              <a:noFill/>
              <a:prstDash val="solid"/>
              <a:round/>
              <a:headEnd type="none" w="med" len="med"/>
              <a:tailEnd type="none" w="med" len="med"/>
            </a:ln>
            <a:effectLst/>
          </p:spPr>
          <p:txBody>
            <a:bodyPr vert="horz" wrap="square" lIns="128003" tIns="64002" rIns="128003" bIns="64002" numCol="1" rtlCol="0" anchor="t" anchorCtr="0" compatLnSpc="1">
              <a:prstTxWarp prst="textNoShape">
                <a:avLst/>
              </a:prstTxWarp>
            </a:bodyPr>
            <a:lstStyle/>
            <a:p>
              <a:pPr defTabSz="509072" hangingPunct="0">
                <a:lnSpc>
                  <a:spcPct val="93000"/>
                </a:lnSpc>
                <a:buClr>
                  <a:srgbClr val="000000"/>
                </a:buClr>
                <a:buSzPct val="100000"/>
              </a:pPr>
              <a:endParaRPr lang="en-US" sz="1960" dirty="0" err="1">
                <a:solidFill>
                  <a:srgbClr val="FFFFFF"/>
                </a:solidFill>
                <a:latin typeface="BentonSans-Light"/>
                <a:ea typeface="ＭＳ Ｐゴシック" pitchFamily="-72" charset="-128"/>
                <a:cs typeface="BentonSans-Light"/>
              </a:endParaRPr>
            </a:p>
          </p:txBody>
        </p:sp>
        <p:sp>
          <p:nvSpPr>
            <p:cNvPr id="31" name="Content Placeholder 3"/>
            <p:cNvSpPr txBox="1">
              <a:spLocks/>
            </p:cNvSpPr>
            <p:nvPr/>
          </p:nvSpPr>
          <p:spPr bwMode="auto">
            <a:xfrm>
              <a:off x="8153398" y="5283200"/>
              <a:ext cx="1600200" cy="541867"/>
            </a:xfrm>
            <a:prstGeom prst="rect">
              <a:avLst/>
            </a:prstGeom>
            <a:noFill/>
            <a:ln w="9525">
              <a:noFill/>
              <a:round/>
              <a:headEnd/>
              <a:tailEnd/>
            </a:ln>
            <a:effectLst/>
          </p:spPr>
          <p:txBody>
            <a:bodyPr vert="horz" wrap="square" lIns="0" tIns="49875" rIns="0" bIns="0" numCol="1" anchor="t" anchorCtr="0" compatLnSpc="1">
              <a:prstTxWarp prst="textNoShape">
                <a:avLst/>
              </a:prstTxWarp>
            </a:bodyPr>
            <a:lstStyle>
              <a:lvl1pPr marL="435092" indent="-435092" algn="l" defTabSz="580123" rtl="0" fontAlgn="base" hangingPunct="0">
                <a:lnSpc>
                  <a:spcPct val="93000"/>
                </a:lnSpc>
                <a:spcBef>
                  <a:spcPct val="0"/>
                </a:spcBef>
                <a:spcAft>
                  <a:spcPts val="1810"/>
                </a:spcAft>
                <a:buClr>
                  <a:srgbClr val="000000"/>
                </a:buClr>
                <a:buSzPct val="100000"/>
                <a:buFont typeface="Times New Roman" charset="0"/>
                <a:defRPr sz="2400" b="0" i="0">
                  <a:solidFill>
                    <a:srgbClr val="000000"/>
                  </a:solidFill>
                  <a:latin typeface="BentonSans-Light"/>
                  <a:ea typeface="+mn-ea"/>
                  <a:cs typeface="BentonSans-Light"/>
                </a:defRPr>
              </a:lvl1pPr>
              <a:lvl2pPr marL="942700" indent="-362579" algn="l" defTabSz="580123" rtl="0" fontAlgn="base" hangingPunct="0">
                <a:lnSpc>
                  <a:spcPct val="93000"/>
                </a:lnSpc>
                <a:spcBef>
                  <a:spcPct val="0"/>
                </a:spcBef>
                <a:spcAft>
                  <a:spcPts val="1445"/>
                </a:spcAft>
                <a:buClr>
                  <a:srgbClr val="000000"/>
                </a:buClr>
                <a:buSzPct val="100000"/>
                <a:buFont typeface="Times New Roman" charset="0"/>
                <a:defRPr sz="2400" b="0" i="0">
                  <a:solidFill>
                    <a:srgbClr val="000000"/>
                  </a:solidFill>
                  <a:latin typeface="BentonSans-Light"/>
                  <a:ea typeface="ＭＳ Ｐゴシック" charset="-128"/>
                  <a:cs typeface="BentonSans-Light"/>
                </a:defRPr>
              </a:lvl2pPr>
              <a:lvl3pPr marL="1450304" indent="-290064" algn="l" defTabSz="580123" rtl="0" fontAlgn="base" hangingPunct="0">
                <a:lnSpc>
                  <a:spcPct val="93000"/>
                </a:lnSpc>
                <a:spcBef>
                  <a:spcPct val="0"/>
                </a:spcBef>
                <a:spcAft>
                  <a:spcPts val="1079"/>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3pPr>
              <a:lvl4pPr marL="2030429" indent="-290064" algn="l" defTabSz="580123" rtl="0" fontAlgn="base" hangingPunct="0">
                <a:lnSpc>
                  <a:spcPct val="93000"/>
                </a:lnSpc>
                <a:spcBef>
                  <a:spcPct val="0"/>
                </a:spcBef>
                <a:spcAft>
                  <a:spcPts val="730"/>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4pPr>
              <a:lvl5pPr marL="2610553" indent="-290064" algn="l" defTabSz="580123" rtl="0" fontAlgn="base" hangingPunct="0">
                <a:lnSpc>
                  <a:spcPct val="93000"/>
                </a:lnSpc>
                <a:spcBef>
                  <a:spcPct val="0"/>
                </a:spcBef>
                <a:spcAft>
                  <a:spcPts val="366"/>
                </a:spcAft>
                <a:buClr>
                  <a:srgbClr val="000000"/>
                </a:buClr>
                <a:buSzPct val="100000"/>
                <a:buFont typeface="Times New Roman" charset="0"/>
                <a:defRPr sz="2100" b="0" i="0">
                  <a:solidFill>
                    <a:srgbClr val="000000"/>
                  </a:solidFill>
                  <a:latin typeface="BentonSans-Light"/>
                  <a:ea typeface="ＭＳ Ｐゴシック" charset="-128"/>
                  <a:cs typeface="BentonSans-Light"/>
                </a:defRPr>
              </a:lvl5pPr>
              <a:lvl6pPr marL="319067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6pPr>
              <a:lvl7pPr marL="3770797"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7pPr>
              <a:lvl8pPr marL="4350923"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8pPr>
              <a:lvl9pPr marL="4931044" indent="-290064" algn="l" defTabSz="580123" rtl="0" fontAlgn="base" hangingPunct="0">
                <a:lnSpc>
                  <a:spcPct val="93000"/>
                </a:lnSpc>
                <a:spcBef>
                  <a:spcPct val="0"/>
                </a:spcBef>
                <a:spcAft>
                  <a:spcPts val="366"/>
                </a:spcAft>
                <a:buClr>
                  <a:srgbClr val="000000"/>
                </a:buClr>
                <a:buSzPct val="100000"/>
                <a:buFont typeface="Times New Roman" charset="0"/>
                <a:defRPr sz="2400">
                  <a:solidFill>
                    <a:srgbClr val="000000"/>
                  </a:solidFill>
                  <a:latin typeface="+mn-lt"/>
                  <a:ea typeface="ＭＳ Ｐゴシック" charset="-128"/>
                </a:defRPr>
              </a:lvl9pPr>
            </a:lstStyle>
            <a:p>
              <a:pPr marL="0" indent="0" algn="ctr" defTabSz="645109" hangingPunct="1">
                <a:lnSpc>
                  <a:spcPct val="100000"/>
                </a:lnSpc>
                <a:spcAft>
                  <a:spcPts val="0"/>
                </a:spcAft>
                <a:buClrTx/>
                <a:buSzTx/>
              </a:pPr>
              <a:r>
                <a:rPr lang="en-US" sz="2240" b="1" cap="all" dirty="0">
                  <a:solidFill>
                    <a:schemeClr val="bg1"/>
                  </a:solidFill>
                  <a:latin typeface="BentonSansCond Book"/>
                  <a:cs typeface="BentonSansCond Book"/>
                </a:rPr>
                <a:t>4.2% </a:t>
              </a:r>
              <a:r>
                <a:rPr lang="en-US" sz="2240" cap="all" dirty="0">
                  <a:latin typeface="BentonSansCond Book"/>
                  <a:cs typeface="BentonSansCond Book"/>
                </a:rPr>
                <a:t>CHILDREN</a:t>
              </a:r>
            </a:p>
          </p:txBody>
        </p:sp>
      </p:grpSp>
      <p:sp>
        <p:nvSpPr>
          <p:cNvPr id="3" name="Slide Number Placeholder 2"/>
          <p:cNvSpPr>
            <a:spLocks noGrp="1"/>
          </p:cNvSpPr>
          <p:nvPr>
            <p:ph type="sldNum" sz="quarter" idx="12"/>
          </p:nvPr>
        </p:nvSpPr>
        <p:spPr/>
        <p:txBody>
          <a:bodyPr/>
          <a:lstStyle/>
          <a:p>
            <a:fld id="{21D7337F-C307-4F9B-8E00-0E2205FDBD67}" type="slidenum">
              <a:rPr lang="en-US" smtClean="0"/>
              <a:t>2</a:t>
            </a:fld>
            <a:endParaRPr lang="en-US"/>
          </a:p>
        </p:txBody>
      </p:sp>
    </p:spTree>
    <p:extLst>
      <p:ext uri="{BB962C8B-B14F-4D97-AF65-F5344CB8AC3E}">
        <p14:creationId xmlns:p14="http://schemas.microsoft.com/office/powerpoint/2010/main" val="198735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158"/>
            <a:ext cx="10454640" cy="1200150"/>
          </a:xfrm>
        </p:spPr>
        <p:txBody>
          <a:bodyPr/>
          <a:lstStyle/>
          <a:p>
            <a:r>
              <a:rPr lang="en-US" b="1" dirty="0" smtClean="0">
                <a:solidFill>
                  <a:schemeClr val="tx1">
                    <a:lumMod val="50000"/>
                  </a:schemeClr>
                </a:solidFill>
              </a:rPr>
              <a:t>Future Plans</a:t>
            </a:r>
            <a:endParaRPr lang="en-US" b="1" dirty="0">
              <a:solidFill>
                <a:schemeClr val="tx1">
                  <a:lumMod val="50000"/>
                </a:schemeClr>
              </a:solidFill>
            </a:endParaRPr>
          </a:p>
        </p:txBody>
      </p:sp>
      <p:sp>
        <p:nvSpPr>
          <p:cNvPr id="3" name="Content Placeholder 2"/>
          <p:cNvSpPr>
            <a:spLocks noGrp="1"/>
          </p:cNvSpPr>
          <p:nvPr>
            <p:ph idx="1"/>
          </p:nvPr>
        </p:nvSpPr>
        <p:spPr>
          <a:xfrm>
            <a:off x="644957" y="1163992"/>
            <a:ext cx="7467600" cy="5283090"/>
          </a:xfrm>
        </p:spPr>
        <p:txBody>
          <a:bodyPr>
            <a:noAutofit/>
          </a:bodyPr>
          <a:lstStyle/>
          <a:p>
            <a:pPr marL="636399" indent="-636399">
              <a:buFont typeface="Arial" panose="020B0604020202020204" pitchFamily="34" charset="0"/>
              <a:buChar char="•"/>
            </a:pPr>
            <a:r>
              <a:rPr lang="en-US" sz="2520" dirty="0">
                <a:solidFill>
                  <a:schemeClr val="tx1">
                    <a:lumMod val="50000"/>
                  </a:schemeClr>
                </a:solidFill>
              </a:rPr>
              <a:t>This project is a pilot study and we plan to look for funding to other </a:t>
            </a:r>
            <a:r>
              <a:rPr lang="en-US" sz="2520" dirty="0" smtClean="0">
                <a:solidFill>
                  <a:schemeClr val="tx1">
                    <a:lumMod val="50000"/>
                  </a:schemeClr>
                </a:solidFill>
              </a:rPr>
              <a:t>countries</a:t>
            </a:r>
          </a:p>
          <a:p>
            <a:pPr marL="636399" indent="-636399">
              <a:buFont typeface="Arial" panose="020B0604020202020204" pitchFamily="34" charset="0"/>
              <a:buChar char="•"/>
            </a:pPr>
            <a:r>
              <a:rPr lang="en-US" sz="2520" dirty="0" smtClean="0">
                <a:solidFill>
                  <a:schemeClr val="tx1">
                    <a:lumMod val="50000"/>
                  </a:schemeClr>
                </a:solidFill>
              </a:rPr>
              <a:t>Launch </a:t>
            </a:r>
            <a:r>
              <a:rPr lang="en-US" sz="2520" dirty="0">
                <a:solidFill>
                  <a:schemeClr val="tx1">
                    <a:lumMod val="50000"/>
                  </a:schemeClr>
                </a:solidFill>
                <a:hlinkClick r:id="rId2"/>
              </a:rPr>
              <a:t>the report</a:t>
            </a:r>
            <a:endParaRPr lang="en-US" sz="2520" dirty="0">
              <a:solidFill>
                <a:schemeClr val="tx1">
                  <a:lumMod val="50000"/>
                </a:schemeClr>
              </a:solidFill>
            </a:endParaRPr>
          </a:p>
          <a:p>
            <a:pPr marL="636399" indent="-636399">
              <a:buFont typeface="Arial" panose="020B0604020202020204" pitchFamily="34" charset="0"/>
              <a:buChar char="•"/>
            </a:pPr>
            <a:r>
              <a:rPr lang="en-US" sz="2520" dirty="0" smtClean="0">
                <a:solidFill>
                  <a:schemeClr val="tx1">
                    <a:lumMod val="50000"/>
                  </a:schemeClr>
                </a:solidFill>
              </a:rPr>
              <a:t>Implications for other preventive campaigns</a:t>
            </a:r>
            <a:endParaRPr lang="en-US" sz="2520" dirty="0">
              <a:solidFill>
                <a:schemeClr val="tx1">
                  <a:lumMod val="50000"/>
                </a:schemeClr>
              </a:solidFill>
            </a:endParaRPr>
          </a:p>
          <a:p>
            <a:pPr marL="636399" indent="-636399">
              <a:buFont typeface="Arial" panose="020B0604020202020204" pitchFamily="34" charset="0"/>
              <a:buChar char="•"/>
            </a:pPr>
            <a:r>
              <a:rPr lang="en-US" sz="2520" dirty="0" smtClean="0">
                <a:solidFill>
                  <a:schemeClr val="tx1">
                    <a:lumMod val="50000"/>
                  </a:schemeClr>
                </a:solidFill>
              </a:rPr>
              <a:t>We </a:t>
            </a:r>
            <a:r>
              <a:rPr lang="en-US" sz="2520" dirty="0">
                <a:solidFill>
                  <a:schemeClr val="tx1">
                    <a:lumMod val="50000"/>
                  </a:schemeClr>
                </a:solidFill>
              </a:rPr>
              <a:t>have initiated a collaboration with Vanderbilt University and Texas Christian University to create a Global Human Trafficking Survey to compare data across the </a:t>
            </a:r>
            <a:r>
              <a:rPr lang="en-US" sz="2520" dirty="0" smtClean="0">
                <a:solidFill>
                  <a:schemeClr val="tx1">
                    <a:lumMod val="50000"/>
                  </a:schemeClr>
                </a:solidFill>
              </a:rPr>
              <a:t>world </a:t>
            </a:r>
            <a:endParaRPr lang="en-US" sz="2520" dirty="0">
              <a:solidFill>
                <a:schemeClr val="tx1">
                  <a:lumMod val="50000"/>
                </a:schemeClr>
              </a:solidFill>
            </a:endParaRPr>
          </a:p>
        </p:txBody>
      </p:sp>
      <p:sp>
        <p:nvSpPr>
          <p:cNvPr id="5" name="Slide Number Placeholder 4"/>
          <p:cNvSpPr>
            <a:spLocks noGrp="1"/>
          </p:cNvSpPr>
          <p:nvPr>
            <p:ph type="sldNum" sz="quarter" idx="12"/>
          </p:nvPr>
        </p:nvSpPr>
        <p:spPr/>
        <p:txBody>
          <a:bodyPr/>
          <a:lstStyle/>
          <a:p>
            <a:fld id="{21D7337F-C307-4F9B-8E00-0E2205FDBD67}" type="slidenum">
              <a:rPr lang="en-US" smtClean="0"/>
              <a:t>20</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45763"/>
          <a:stretch/>
        </p:blipFill>
        <p:spPr>
          <a:xfrm>
            <a:off x="6781800" y="1828425"/>
            <a:ext cx="5622628" cy="3044811"/>
          </a:xfrm>
          <a:prstGeom prst="rect">
            <a:avLst/>
          </a:prstGeom>
        </p:spPr>
      </p:pic>
      <p:sp>
        <p:nvSpPr>
          <p:cNvPr id="7" name="TextBox 6"/>
          <p:cNvSpPr txBox="1"/>
          <p:nvPr/>
        </p:nvSpPr>
        <p:spPr>
          <a:xfrm>
            <a:off x="8321040" y="6324600"/>
            <a:ext cx="3733800" cy="1126462"/>
          </a:xfrm>
          <a:prstGeom prst="rect">
            <a:avLst/>
          </a:prstGeom>
          <a:noFill/>
        </p:spPr>
        <p:txBody>
          <a:bodyPr wrap="square" rtlCol="0">
            <a:spAutoFit/>
          </a:bodyPr>
          <a:lstStyle/>
          <a:p>
            <a:r>
              <a:rPr lang="en-US" sz="3360" dirty="0"/>
              <a:t>Facebook on USC-NEXT</a:t>
            </a:r>
          </a:p>
        </p:txBody>
      </p:sp>
    </p:spTree>
    <p:extLst>
      <p:ext uri="{BB962C8B-B14F-4D97-AF65-F5344CB8AC3E}">
        <p14:creationId xmlns:p14="http://schemas.microsoft.com/office/powerpoint/2010/main" val="3643106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11515392" cy="1218176"/>
          </a:xfrm>
        </p:spPr>
        <p:txBody>
          <a:bodyPr/>
          <a:lstStyle/>
          <a:p>
            <a:r>
              <a:rPr lang="en-US" dirty="0" smtClean="0">
                <a:solidFill>
                  <a:schemeClr val="tx1">
                    <a:lumMod val="50000"/>
                  </a:schemeClr>
                </a:solidFill>
              </a:rPr>
              <a:t>Questions?</a:t>
            </a:r>
            <a:endParaRPr lang="en-US" dirty="0">
              <a:solidFill>
                <a:schemeClr val="tx1">
                  <a:lumMod val="50000"/>
                </a:schemeClr>
              </a:solidFill>
            </a:endParaRPr>
          </a:p>
        </p:txBody>
      </p:sp>
    </p:spTree>
    <p:extLst>
      <p:ext uri="{BB962C8B-B14F-4D97-AF65-F5344CB8AC3E}">
        <p14:creationId xmlns:p14="http://schemas.microsoft.com/office/powerpoint/2010/main" val="58583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3352802" y="1257301"/>
            <a:ext cx="9092534" cy="4377017"/>
          </a:xfrm>
          <a:prstGeom prst="rect">
            <a:avLst/>
          </a:prstGeom>
        </p:spPr>
      </p:pic>
      <p:cxnSp>
        <p:nvCxnSpPr>
          <p:cNvPr id="16" name="Straight Connector 15"/>
          <p:cNvCxnSpPr/>
          <p:nvPr/>
        </p:nvCxnSpPr>
        <p:spPr bwMode="auto">
          <a:xfrm rot="5400000">
            <a:off x="-152206" y="3657573"/>
            <a:ext cx="6917777" cy="794"/>
          </a:xfrm>
          <a:prstGeom prst="line">
            <a:avLst/>
          </a:prstGeom>
          <a:ln w="317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Rectangle 13"/>
          <p:cNvSpPr>
            <a:spLocks noChangeArrowheads="1"/>
          </p:cNvSpPr>
          <p:nvPr/>
        </p:nvSpPr>
        <p:spPr bwMode="auto">
          <a:xfrm>
            <a:off x="3923174" y="2772383"/>
            <a:ext cx="8153400" cy="623534"/>
          </a:xfrm>
          <a:prstGeom prst="rect">
            <a:avLst/>
          </a:prstGeom>
          <a:noFill/>
          <a:ln w="9525">
            <a:noFill/>
            <a:round/>
            <a:headEnd/>
            <a:tailEnd/>
          </a:ln>
          <a:effectLst/>
        </p:spPr>
        <p:txBody>
          <a:bodyPr wrap="square" lIns="52720" tIns="52720" rIns="52720" bIns="52720">
            <a:prstTxWarp prst="textNoShape">
              <a:avLst/>
            </a:prstTxWarp>
            <a:spAutoFit/>
          </a:bodyPr>
          <a:lstStyle/>
          <a:p>
            <a:pPr algn="ctr" defTabSz="631645" hangingPunct="0">
              <a:buClr>
                <a:srgbClr val="000000"/>
              </a:buClr>
              <a:buSzPct val="100000"/>
              <a:tabLst>
                <a:tab pos="0" algn="l"/>
                <a:tab pos="631645" algn="l"/>
                <a:tab pos="1263284" algn="l"/>
                <a:tab pos="1894929" algn="l"/>
                <a:tab pos="2526574" algn="l"/>
                <a:tab pos="3158218" algn="l"/>
                <a:tab pos="3789862" algn="l"/>
                <a:tab pos="4421505" algn="l"/>
                <a:tab pos="5053149" algn="l"/>
                <a:tab pos="5684792" algn="l"/>
                <a:tab pos="6316435" algn="l"/>
                <a:tab pos="6948082" algn="l"/>
                <a:tab pos="7579723" algn="l"/>
                <a:tab pos="8211370" algn="l"/>
                <a:tab pos="8843013" algn="l"/>
                <a:tab pos="9474654" algn="l"/>
                <a:tab pos="10106300" algn="l"/>
                <a:tab pos="10737943" algn="l"/>
                <a:tab pos="11369585" algn="l"/>
                <a:tab pos="12001231" algn="l"/>
                <a:tab pos="12632876" algn="l"/>
              </a:tabLst>
            </a:pPr>
            <a:r>
              <a:rPr lang="en-US" sz="3360" b="1" dirty="0">
                <a:solidFill>
                  <a:srgbClr val="FF0000"/>
                </a:solidFill>
                <a:latin typeface="BentonSansComp Regular"/>
                <a:cs typeface="BentonSansComp Regular"/>
              </a:rPr>
              <a:t>Human trafficking around the world</a:t>
            </a:r>
          </a:p>
        </p:txBody>
      </p:sp>
      <p:sp>
        <p:nvSpPr>
          <p:cNvPr id="17" name="TextBox 16"/>
          <p:cNvSpPr txBox="1"/>
          <p:nvPr/>
        </p:nvSpPr>
        <p:spPr>
          <a:xfrm>
            <a:off x="381004" y="1083389"/>
            <a:ext cx="201105" cy="617589"/>
          </a:xfrm>
          <a:prstGeom prst="rect">
            <a:avLst/>
          </a:prstGeom>
          <a:noFill/>
        </p:spPr>
        <p:txBody>
          <a:bodyPr wrap="none" lIns="99548" tIns="49776" rIns="99548" bIns="49776" rtlCol="0">
            <a:spAutoFit/>
          </a:bodyPr>
          <a:lstStyle/>
          <a:p>
            <a:endParaRPr lang="en-US" sz="3360" dirty="0">
              <a:solidFill>
                <a:schemeClr val="tx1"/>
              </a:solidFill>
              <a:latin typeface="BentonSans-Book"/>
            </a:endParaRPr>
          </a:p>
        </p:txBody>
      </p:sp>
      <p:sp>
        <p:nvSpPr>
          <p:cNvPr id="18" name="TextBox 17"/>
          <p:cNvSpPr txBox="1"/>
          <p:nvPr/>
        </p:nvSpPr>
        <p:spPr>
          <a:xfrm>
            <a:off x="121915" y="609600"/>
            <a:ext cx="3185165" cy="1910250"/>
          </a:xfrm>
          <a:prstGeom prst="rect">
            <a:avLst/>
          </a:prstGeom>
          <a:noFill/>
        </p:spPr>
        <p:txBody>
          <a:bodyPr wrap="square" lIns="99548" tIns="49776" rIns="99548" bIns="49776" rtlCol="0">
            <a:spAutoFit/>
          </a:bodyPr>
          <a:lstStyle/>
          <a:p>
            <a:r>
              <a:rPr lang="en-US" sz="1960" dirty="0">
                <a:solidFill>
                  <a:srgbClr val="2276AA"/>
                </a:solidFill>
                <a:latin typeface="BentonSans-Light"/>
                <a:cs typeface="BentonSans-Light"/>
              </a:rPr>
              <a:t>Almost 80% of those exploited come from the Asia Pacific. The rest are primarily found in countries with oppressive governments. </a:t>
            </a:r>
          </a:p>
        </p:txBody>
      </p:sp>
      <p:sp>
        <p:nvSpPr>
          <p:cNvPr id="20" name="Rectangle 19"/>
          <p:cNvSpPr/>
          <p:nvPr/>
        </p:nvSpPr>
        <p:spPr>
          <a:xfrm>
            <a:off x="213360" y="2788374"/>
            <a:ext cx="2987040" cy="2947970"/>
          </a:xfrm>
          <a:prstGeom prst="rect">
            <a:avLst/>
          </a:prstGeom>
        </p:spPr>
        <p:txBody>
          <a:bodyPr wrap="square" lIns="99548" tIns="49776" rIns="99548" bIns="49776">
            <a:spAutoFit/>
          </a:bodyPr>
          <a:lstStyle/>
          <a:p>
            <a:pPr>
              <a:spcAft>
                <a:spcPts val="652"/>
              </a:spcAft>
            </a:pPr>
            <a:r>
              <a:rPr lang="en-US" sz="2240" dirty="0">
                <a:solidFill>
                  <a:srgbClr val="666666"/>
                </a:solidFill>
                <a:latin typeface="BentonSansComp Regular"/>
                <a:cs typeface="BentonSansComp Regular"/>
              </a:rPr>
              <a:t>Question for applied communication scholars:</a:t>
            </a:r>
          </a:p>
          <a:p>
            <a:r>
              <a:rPr lang="en-US" sz="2240" dirty="0">
                <a:solidFill>
                  <a:srgbClr val="666666"/>
                </a:solidFill>
                <a:latin typeface="BentonSans-Book"/>
                <a:cs typeface="BentonSans-Book"/>
              </a:rPr>
              <a:t>What geographic areas should be strategically targeted for communication campaigns?</a:t>
            </a:r>
          </a:p>
        </p:txBody>
      </p:sp>
      <p:sp>
        <p:nvSpPr>
          <p:cNvPr id="22" name="Rectangular Callout 21"/>
          <p:cNvSpPr/>
          <p:nvPr/>
        </p:nvSpPr>
        <p:spPr bwMode="auto">
          <a:xfrm>
            <a:off x="10363203" y="5069545"/>
            <a:ext cx="1981200" cy="1058957"/>
          </a:xfrm>
          <a:prstGeom prst="wedgeRectCallout">
            <a:avLst>
              <a:gd name="adj1" fmla="val -42646"/>
              <a:gd name="adj2" fmla="val -254112"/>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b="1" dirty="0">
                <a:solidFill>
                  <a:srgbClr val="000000"/>
                </a:solidFill>
                <a:latin typeface="BentonSans-Book"/>
                <a:cs typeface="BentonSans-Book"/>
              </a:rPr>
              <a:t>Asia Pacific: </a:t>
            </a:r>
          </a:p>
          <a:p>
            <a:pPr algn="ctr" defTabSz="497748" hangingPunct="0">
              <a:lnSpc>
                <a:spcPct val="93000"/>
              </a:lnSpc>
              <a:buClr>
                <a:srgbClr val="000000"/>
              </a:buClr>
              <a:buSzPct val="100000"/>
            </a:pPr>
            <a:r>
              <a:rPr lang="en-US" sz="1680" b="1" dirty="0">
                <a:solidFill>
                  <a:srgbClr val="000000"/>
                </a:solidFill>
                <a:latin typeface="BentonSans-Book"/>
                <a:cs typeface="BentonSans-Book"/>
              </a:rPr>
              <a:t>9.5 million people </a:t>
            </a:r>
          </a:p>
        </p:txBody>
      </p:sp>
      <p:sp>
        <p:nvSpPr>
          <p:cNvPr id="26" name="Rectangular Callout 25"/>
          <p:cNvSpPr/>
          <p:nvPr/>
        </p:nvSpPr>
        <p:spPr bwMode="auto">
          <a:xfrm>
            <a:off x="6096003" y="5281337"/>
            <a:ext cx="1981200" cy="917762"/>
          </a:xfrm>
          <a:prstGeom prst="wedgeRectCallout">
            <a:avLst>
              <a:gd name="adj1" fmla="val -54222"/>
              <a:gd name="adj2" fmla="val -142588"/>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b="1" dirty="0">
                <a:solidFill>
                  <a:srgbClr val="000000"/>
                </a:solidFill>
                <a:latin typeface="BentonSans-Book"/>
                <a:cs typeface="BentonSans-Book"/>
              </a:rPr>
              <a:t>Latin America:</a:t>
            </a:r>
          </a:p>
          <a:p>
            <a:pPr algn="ctr" defTabSz="497748" hangingPunct="0">
              <a:lnSpc>
                <a:spcPct val="93000"/>
              </a:lnSpc>
              <a:buClr>
                <a:srgbClr val="000000"/>
              </a:buClr>
              <a:buSzPct val="100000"/>
            </a:pPr>
            <a:r>
              <a:rPr lang="en-US" sz="1680" b="1" dirty="0">
                <a:solidFill>
                  <a:srgbClr val="000000"/>
                </a:solidFill>
                <a:latin typeface="BentonSans-Book"/>
                <a:cs typeface="BentonSans-Book"/>
              </a:rPr>
              <a:t> 1.3 million people</a:t>
            </a:r>
          </a:p>
        </p:txBody>
      </p:sp>
      <p:sp>
        <p:nvSpPr>
          <p:cNvPr id="23" name="TextBox 22"/>
          <p:cNvSpPr txBox="1"/>
          <p:nvPr/>
        </p:nvSpPr>
        <p:spPr>
          <a:xfrm>
            <a:off x="3581408" y="4434171"/>
            <a:ext cx="683545" cy="251335"/>
          </a:xfrm>
          <a:prstGeom prst="rect">
            <a:avLst/>
          </a:prstGeom>
          <a:noFill/>
        </p:spPr>
        <p:txBody>
          <a:bodyPr wrap="none" lIns="99548" tIns="49776" rIns="99548" bIns="49776" rtlCol="0">
            <a:spAutoFit/>
          </a:bodyPr>
          <a:lstStyle/>
          <a:p>
            <a:r>
              <a:rPr lang="en-US" sz="980" b="1" dirty="0">
                <a:solidFill>
                  <a:schemeClr val="tx2">
                    <a:lumMod val="60000"/>
                    <a:lumOff val="40000"/>
                  </a:schemeClr>
                </a:solidFill>
                <a:latin typeface="BentonSans-Book"/>
              </a:rPr>
              <a:t>=  Tier 1</a:t>
            </a:r>
          </a:p>
        </p:txBody>
      </p:sp>
      <p:sp>
        <p:nvSpPr>
          <p:cNvPr id="24" name="TextBox 23"/>
          <p:cNvSpPr txBox="1"/>
          <p:nvPr/>
        </p:nvSpPr>
        <p:spPr>
          <a:xfrm>
            <a:off x="3581409" y="4645960"/>
            <a:ext cx="683545" cy="251335"/>
          </a:xfrm>
          <a:prstGeom prst="rect">
            <a:avLst/>
          </a:prstGeom>
          <a:noFill/>
        </p:spPr>
        <p:txBody>
          <a:bodyPr wrap="none" lIns="99548" tIns="49776" rIns="99548" bIns="49776" rtlCol="0">
            <a:spAutoFit/>
          </a:bodyPr>
          <a:lstStyle/>
          <a:p>
            <a:r>
              <a:rPr lang="en-US" sz="980" b="1" dirty="0">
                <a:solidFill>
                  <a:schemeClr val="tx2">
                    <a:lumMod val="60000"/>
                    <a:lumOff val="40000"/>
                  </a:schemeClr>
                </a:solidFill>
                <a:latin typeface="BentonSans-Book"/>
              </a:rPr>
              <a:t>=  Tier 2</a:t>
            </a:r>
          </a:p>
        </p:txBody>
      </p:sp>
      <p:sp>
        <p:nvSpPr>
          <p:cNvPr id="25" name="TextBox 24"/>
          <p:cNvSpPr txBox="1"/>
          <p:nvPr/>
        </p:nvSpPr>
        <p:spPr>
          <a:xfrm>
            <a:off x="3581400" y="4857752"/>
            <a:ext cx="1315128" cy="251335"/>
          </a:xfrm>
          <a:prstGeom prst="rect">
            <a:avLst/>
          </a:prstGeom>
          <a:noFill/>
        </p:spPr>
        <p:txBody>
          <a:bodyPr wrap="none" lIns="99548" tIns="49776" rIns="99548" bIns="49776" rtlCol="0">
            <a:spAutoFit/>
          </a:bodyPr>
          <a:lstStyle/>
          <a:p>
            <a:r>
              <a:rPr lang="en-US" sz="980" b="1" dirty="0">
                <a:solidFill>
                  <a:schemeClr val="tx2">
                    <a:lumMod val="60000"/>
                    <a:lumOff val="40000"/>
                  </a:schemeClr>
                </a:solidFill>
                <a:latin typeface="BentonSans-Book"/>
              </a:rPr>
              <a:t>=  Tier 2 Watch list</a:t>
            </a:r>
          </a:p>
        </p:txBody>
      </p:sp>
      <p:sp>
        <p:nvSpPr>
          <p:cNvPr id="28" name="TextBox 27"/>
          <p:cNvSpPr txBox="1"/>
          <p:nvPr/>
        </p:nvSpPr>
        <p:spPr>
          <a:xfrm>
            <a:off x="3581402" y="5069544"/>
            <a:ext cx="683545" cy="251335"/>
          </a:xfrm>
          <a:prstGeom prst="rect">
            <a:avLst/>
          </a:prstGeom>
          <a:noFill/>
        </p:spPr>
        <p:txBody>
          <a:bodyPr wrap="none" lIns="99548" tIns="49776" rIns="99548" bIns="49776" rtlCol="0">
            <a:spAutoFit/>
          </a:bodyPr>
          <a:lstStyle/>
          <a:p>
            <a:r>
              <a:rPr lang="en-US" sz="980" b="1" dirty="0">
                <a:solidFill>
                  <a:schemeClr val="tx2">
                    <a:lumMod val="60000"/>
                    <a:lumOff val="40000"/>
                  </a:schemeClr>
                </a:solidFill>
                <a:latin typeface="BentonSans-Book"/>
              </a:rPr>
              <a:t>=  Tier 3</a:t>
            </a:r>
          </a:p>
        </p:txBody>
      </p:sp>
      <p:sp>
        <p:nvSpPr>
          <p:cNvPr id="35" name="Rectangular Callout 34"/>
          <p:cNvSpPr/>
          <p:nvPr/>
        </p:nvSpPr>
        <p:spPr bwMode="auto">
          <a:xfrm>
            <a:off x="4572007" y="480734"/>
            <a:ext cx="2590801" cy="776567"/>
          </a:xfrm>
          <a:prstGeom prst="wedgeRectCallout">
            <a:avLst>
              <a:gd name="adj1" fmla="val -33056"/>
              <a:gd name="adj2" fmla="val 169588"/>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dirty="0">
                <a:solidFill>
                  <a:srgbClr val="474546"/>
                </a:solidFill>
                <a:latin typeface="BentonSans-Book"/>
                <a:cs typeface="BentonSans-Book"/>
              </a:rPr>
              <a:t>US</a:t>
            </a:r>
          </a:p>
        </p:txBody>
      </p:sp>
      <p:sp>
        <p:nvSpPr>
          <p:cNvPr id="34" name="Rectangular Callout 33"/>
          <p:cNvSpPr/>
          <p:nvPr/>
        </p:nvSpPr>
        <p:spPr bwMode="auto">
          <a:xfrm>
            <a:off x="4495800" y="350521"/>
            <a:ext cx="2667000" cy="906780"/>
          </a:xfrm>
          <a:prstGeom prst="wedgeRectCallout">
            <a:avLst>
              <a:gd name="adj1" fmla="val 72190"/>
              <a:gd name="adj2" fmla="val 143671"/>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b="1" dirty="0">
                <a:solidFill>
                  <a:srgbClr val="000000"/>
                </a:solidFill>
                <a:latin typeface="BentonSans-Book"/>
                <a:cs typeface="BentonSans-Book"/>
              </a:rPr>
              <a:t>Northern America &amp; Western Europe:</a:t>
            </a:r>
          </a:p>
          <a:p>
            <a:pPr algn="ctr" defTabSz="497748" hangingPunct="0">
              <a:lnSpc>
                <a:spcPct val="93000"/>
              </a:lnSpc>
              <a:buClr>
                <a:srgbClr val="000000"/>
              </a:buClr>
              <a:buSzPct val="100000"/>
            </a:pPr>
            <a:r>
              <a:rPr lang="en-US" sz="1680" b="1" dirty="0">
                <a:solidFill>
                  <a:srgbClr val="000000"/>
                </a:solidFill>
                <a:latin typeface="BentonSans-Book"/>
                <a:cs typeface="BentonSans-Book"/>
              </a:rPr>
              <a:t>360,000 people</a:t>
            </a:r>
          </a:p>
        </p:txBody>
      </p:sp>
      <p:sp>
        <p:nvSpPr>
          <p:cNvPr id="37" name="Rectangular Callout 36"/>
          <p:cNvSpPr/>
          <p:nvPr/>
        </p:nvSpPr>
        <p:spPr bwMode="auto">
          <a:xfrm>
            <a:off x="8305802" y="5775512"/>
            <a:ext cx="1935479" cy="869128"/>
          </a:xfrm>
          <a:prstGeom prst="wedgeRectCallout">
            <a:avLst>
              <a:gd name="adj1" fmla="val -56140"/>
              <a:gd name="adj2" fmla="val -306728"/>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b="1" dirty="0">
                <a:solidFill>
                  <a:srgbClr val="000000"/>
                </a:solidFill>
                <a:latin typeface="BentonSans-Book"/>
                <a:cs typeface="BentonSans-Book"/>
              </a:rPr>
              <a:t>Sub-Saharan Africa:</a:t>
            </a:r>
          </a:p>
          <a:p>
            <a:pPr algn="ctr" defTabSz="497748" hangingPunct="0">
              <a:lnSpc>
                <a:spcPct val="93000"/>
              </a:lnSpc>
              <a:buClr>
                <a:srgbClr val="000000"/>
              </a:buClr>
              <a:buSzPct val="100000"/>
            </a:pPr>
            <a:r>
              <a:rPr lang="en-US" sz="1680" b="1" dirty="0">
                <a:solidFill>
                  <a:srgbClr val="000000"/>
                </a:solidFill>
                <a:latin typeface="BentonSans-Book"/>
                <a:cs typeface="BentonSans-Book"/>
              </a:rPr>
              <a:t>660,000 people</a:t>
            </a:r>
          </a:p>
        </p:txBody>
      </p:sp>
      <p:sp>
        <p:nvSpPr>
          <p:cNvPr id="38" name="Rectangular Callout 37"/>
          <p:cNvSpPr/>
          <p:nvPr/>
        </p:nvSpPr>
        <p:spPr bwMode="auto">
          <a:xfrm>
            <a:off x="8763003" y="243841"/>
            <a:ext cx="2118357" cy="1013464"/>
          </a:xfrm>
          <a:prstGeom prst="wedgeRectCallout">
            <a:avLst>
              <a:gd name="adj1" fmla="val -52824"/>
              <a:gd name="adj2" fmla="val 186328"/>
            </a:avLst>
          </a:prstGeom>
          <a:solidFill>
            <a:schemeClr val="accent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9548" tIns="49776" rIns="99548" bIns="49776" numCol="1" rtlCol="0" anchor="ctr" anchorCtr="0" compatLnSpc="1">
            <a:prstTxWarp prst="textNoShape">
              <a:avLst/>
            </a:prstTxWarp>
          </a:bodyPr>
          <a:lstStyle/>
          <a:p>
            <a:pPr algn="ctr" defTabSz="497748" hangingPunct="0">
              <a:lnSpc>
                <a:spcPct val="93000"/>
              </a:lnSpc>
              <a:buClr>
                <a:srgbClr val="000000"/>
              </a:buClr>
              <a:buSzPct val="100000"/>
            </a:pPr>
            <a:r>
              <a:rPr lang="en-US" sz="1680" b="1" dirty="0">
                <a:solidFill>
                  <a:srgbClr val="000000"/>
                </a:solidFill>
                <a:latin typeface="BentonSans-Book"/>
                <a:cs typeface="BentonSans-Book"/>
              </a:rPr>
              <a:t>Middle east and North Africa:</a:t>
            </a:r>
          </a:p>
          <a:p>
            <a:pPr algn="ctr" defTabSz="497748" hangingPunct="0">
              <a:lnSpc>
                <a:spcPct val="93000"/>
              </a:lnSpc>
              <a:buClr>
                <a:srgbClr val="000000"/>
              </a:buClr>
              <a:buSzPct val="100000"/>
            </a:pPr>
            <a:r>
              <a:rPr lang="en-US" sz="1680" b="1" dirty="0">
                <a:solidFill>
                  <a:srgbClr val="000000"/>
                </a:solidFill>
                <a:latin typeface="BentonSans-Book"/>
                <a:cs typeface="BentonSans-Book"/>
              </a:rPr>
              <a:t>260,000 people</a:t>
            </a:r>
          </a:p>
        </p:txBody>
      </p:sp>
      <p:sp>
        <p:nvSpPr>
          <p:cNvPr id="3" name="Slide Number Placeholder 2"/>
          <p:cNvSpPr>
            <a:spLocks noGrp="1"/>
          </p:cNvSpPr>
          <p:nvPr>
            <p:ph type="sldNum" sz="quarter" idx="12"/>
          </p:nvPr>
        </p:nvSpPr>
        <p:spPr/>
        <p:txBody>
          <a:bodyPr/>
          <a:lstStyle/>
          <a:p>
            <a:fld id="{21D7337F-C307-4F9B-8E00-0E2205FDBD67}" type="slidenum">
              <a:rPr lang="en-US" smtClean="0"/>
              <a:t>3</a:t>
            </a:fld>
            <a:endParaRPr lang="en-US" dirty="0"/>
          </a:p>
        </p:txBody>
      </p:sp>
    </p:spTree>
    <p:extLst>
      <p:ext uri="{BB962C8B-B14F-4D97-AF65-F5344CB8AC3E}">
        <p14:creationId xmlns:p14="http://schemas.microsoft.com/office/powerpoint/2010/main" val="2403662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bwMode="auto">
          <a:xfrm rot="5400000">
            <a:off x="-45526" y="3657573"/>
            <a:ext cx="6917777" cy="794"/>
          </a:xfrm>
          <a:prstGeom prst="line">
            <a:avLst/>
          </a:prstGeom>
          <a:ln w="3175" cmpd="sng">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14" name="Rectangle 13"/>
          <p:cNvSpPr>
            <a:spLocks noChangeArrowheads="1"/>
          </p:cNvSpPr>
          <p:nvPr/>
        </p:nvSpPr>
        <p:spPr bwMode="auto">
          <a:xfrm>
            <a:off x="3520440" y="350520"/>
            <a:ext cx="8641080" cy="795889"/>
          </a:xfrm>
          <a:prstGeom prst="rect">
            <a:avLst/>
          </a:prstGeom>
          <a:noFill/>
          <a:ln w="9525">
            <a:noFill/>
            <a:round/>
            <a:headEnd/>
            <a:tailEnd/>
          </a:ln>
          <a:effectLst/>
        </p:spPr>
        <p:txBody>
          <a:bodyPr wrap="square" lIns="52720" tIns="52720" rIns="52720" bIns="52720">
            <a:prstTxWarp prst="textNoShape">
              <a:avLst/>
            </a:prstTxWarp>
            <a:spAutoFit/>
          </a:bodyPr>
          <a:lstStyle/>
          <a:p>
            <a:pPr defTabSz="631645" hangingPunct="0">
              <a:buClr>
                <a:srgbClr val="000000"/>
              </a:buClr>
              <a:buSzPct val="100000"/>
              <a:tabLst>
                <a:tab pos="0" algn="l"/>
                <a:tab pos="631645" algn="l"/>
                <a:tab pos="1263284" algn="l"/>
                <a:tab pos="1894929" algn="l"/>
                <a:tab pos="2526574" algn="l"/>
                <a:tab pos="3158218" algn="l"/>
                <a:tab pos="3789862" algn="l"/>
                <a:tab pos="4421505" algn="l"/>
                <a:tab pos="5053149" algn="l"/>
                <a:tab pos="5684792" algn="l"/>
                <a:tab pos="6316435" algn="l"/>
                <a:tab pos="6948082" algn="l"/>
                <a:tab pos="7579723" algn="l"/>
                <a:tab pos="8211370" algn="l"/>
                <a:tab pos="8843013" algn="l"/>
                <a:tab pos="9474654" algn="l"/>
                <a:tab pos="10106300" algn="l"/>
                <a:tab pos="10737943" algn="l"/>
                <a:tab pos="11369585" algn="l"/>
                <a:tab pos="12001231" algn="l"/>
                <a:tab pos="12632876" algn="l"/>
              </a:tabLst>
            </a:pPr>
            <a:r>
              <a:rPr lang="en-US" sz="4480" b="1" dirty="0">
                <a:solidFill>
                  <a:schemeClr val="accent3">
                    <a:lumMod val="75000"/>
                  </a:schemeClr>
                </a:solidFill>
                <a:latin typeface="BentonSansComp Regular"/>
                <a:cs typeface="BentonSansComp Regular"/>
              </a:rPr>
              <a:t>Human Trafficking Trajectory</a:t>
            </a:r>
          </a:p>
        </p:txBody>
      </p:sp>
      <p:sp>
        <p:nvSpPr>
          <p:cNvPr id="17" name="TextBox 16"/>
          <p:cNvSpPr txBox="1"/>
          <p:nvPr/>
        </p:nvSpPr>
        <p:spPr>
          <a:xfrm>
            <a:off x="381004" y="2104470"/>
            <a:ext cx="201105" cy="617589"/>
          </a:xfrm>
          <a:prstGeom prst="rect">
            <a:avLst/>
          </a:prstGeom>
          <a:noFill/>
        </p:spPr>
        <p:txBody>
          <a:bodyPr wrap="none" lIns="99548" tIns="49776" rIns="99548" bIns="49776" rtlCol="0">
            <a:spAutoFit/>
          </a:bodyPr>
          <a:lstStyle/>
          <a:p>
            <a:endParaRPr lang="en-US" sz="3360" dirty="0">
              <a:solidFill>
                <a:schemeClr val="tx1"/>
              </a:solidFill>
              <a:latin typeface="BentonSans-Book"/>
            </a:endParaRPr>
          </a:p>
        </p:txBody>
      </p:sp>
      <p:sp>
        <p:nvSpPr>
          <p:cNvPr id="18" name="TextBox 17"/>
          <p:cNvSpPr txBox="1"/>
          <p:nvPr/>
        </p:nvSpPr>
        <p:spPr>
          <a:xfrm>
            <a:off x="219787" y="467099"/>
            <a:ext cx="2987040" cy="2254960"/>
          </a:xfrm>
          <a:prstGeom prst="rect">
            <a:avLst/>
          </a:prstGeom>
          <a:noFill/>
        </p:spPr>
        <p:txBody>
          <a:bodyPr wrap="square" lIns="99548" tIns="49776" rIns="99548" bIns="49776" rtlCol="0">
            <a:spAutoFit/>
          </a:bodyPr>
          <a:lstStyle/>
          <a:p>
            <a:r>
              <a:rPr lang="en-US" sz="2800" dirty="0">
                <a:solidFill>
                  <a:schemeClr val="accent3">
                    <a:lumMod val="75000"/>
                  </a:schemeClr>
                </a:solidFill>
                <a:latin typeface="BentonSans-Light"/>
                <a:cs typeface="BentonSans-Light"/>
              </a:rPr>
              <a:t>Human trafficking may manifest itself differently but there are common themes</a:t>
            </a:r>
          </a:p>
        </p:txBody>
      </p:sp>
      <p:sp>
        <p:nvSpPr>
          <p:cNvPr id="20" name="Rectangle 19"/>
          <p:cNvSpPr/>
          <p:nvPr/>
        </p:nvSpPr>
        <p:spPr>
          <a:xfrm>
            <a:off x="166846" y="3016506"/>
            <a:ext cx="3092922" cy="2685847"/>
          </a:xfrm>
          <a:prstGeom prst="rect">
            <a:avLst/>
          </a:prstGeom>
        </p:spPr>
        <p:txBody>
          <a:bodyPr wrap="square" lIns="99548" tIns="49776" rIns="99548" bIns="49776">
            <a:spAutoFit/>
          </a:bodyPr>
          <a:lstStyle/>
          <a:p>
            <a:pPr>
              <a:spcAft>
                <a:spcPts val="652"/>
              </a:spcAft>
            </a:pPr>
            <a:r>
              <a:rPr lang="en-US" dirty="0">
                <a:solidFill>
                  <a:srgbClr val="666666"/>
                </a:solidFill>
                <a:latin typeface="BentonSansComp Regular"/>
                <a:cs typeface="BentonSansComp Regular"/>
              </a:rPr>
              <a:t>Question: </a:t>
            </a:r>
            <a:r>
              <a:rPr lang="en-US" dirty="0">
                <a:solidFill>
                  <a:srgbClr val="666666"/>
                </a:solidFill>
                <a:latin typeface="BentonSans-Book"/>
                <a:cs typeface="BentonSans-Book"/>
              </a:rPr>
              <a:t>How to develop research to shape intervention strategies, campaign goals, audience and story-telling to match the local context?</a:t>
            </a:r>
          </a:p>
        </p:txBody>
      </p:sp>
      <p:sp>
        <p:nvSpPr>
          <p:cNvPr id="23" name="Rectangle 22"/>
          <p:cNvSpPr/>
          <p:nvPr/>
        </p:nvSpPr>
        <p:spPr>
          <a:xfrm>
            <a:off x="3505205" y="2333909"/>
            <a:ext cx="3855715" cy="4901839"/>
          </a:xfrm>
          <a:prstGeom prst="rect">
            <a:avLst/>
          </a:prstGeom>
        </p:spPr>
        <p:txBody>
          <a:bodyPr wrap="square" lIns="99548" tIns="49776" rIns="99548" bIns="49776">
            <a:spAutoFit/>
          </a:bodyPr>
          <a:lstStyle/>
          <a:p>
            <a:pPr marL="311094" indent="-311094">
              <a:buFont typeface="Arial"/>
              <a:buChar char="•"/>
            </a:pPr>
            <a:r>
              <a:rPr lang="en-US" dirty="0">
                <a:solidFill>
                  <a:schemeClr val="accent3">
                    <a:lumMod val="75000"/>
                  </a:schemeClr>
                </a:solidFill>
                <a:latin typeface="BentonSans-Light"/>
                <a:cs typeface="BentonSans-Light"/>
              </a:rPr>
              <a:t>Traffickers target the vulnerable: children, youth, ethnic minorities &amp; undocumented migrants</a:t>
            </a:r>
          </a:p>
          <a:p>
            <a:pPr marL="311094" indent="-311094">
              <a:buFont typeface="Arial"/>
              <a:buChar char="•"/>
            </a:pPr>
            <a:r>
              <a:rPr lang="en-US" dirty="0">
                <a:solidFill>
                  <a:schemeClr val="accent3">
                    <a:lumMod val="75000"/>
                  </a:schemeClr>
                </a:solidFill>
                <a:latin typeface="BentonSans-Light"/>
                <a:cs typeface="BentonSans-Light"/>
              </a:rPr>
              <a:t>Recruited through  placement agencies, acquaintances, and sometimes relatives.</a:t>
            </a:r>
          </a:p>
          <a:p>
            <a:pPr marL="311094" indent="-311094">
              <a:buFont typeface="Arial"/>
              <a:buChar char="•"/>
            </a:pPr>
            <a:r>
              <a:rPr lang="en-US" dirty="0">
                <a:solidFill>
                  <a:schemeClr val="accent3">
                    <a:lumMod val="75000"/>
                  </a:schemeClr>
                </a:solidFill>
                <a:latin typeface="BentonSans-Light"/>
                <a:cs typeface="BentonSans-Light"/>
              </a:rPr>
              <a:t>Travel to distant locations--within country/across borders</a:t>
            </a:r>
          </a:p>
          <a:p>
            <a:endParaRPr lang="en-US" dirty="0">
              <a:solidFill>
                <a:schemeClr val="accent3">
                  <a:lumMod val="75000"/>
                </a:schemeClr>
              </a:solidFill>
              <a:latin typeface="BentonSans-Light"/>
              <a:cs typeface="BentonSans-Light"/>
            </a:endParaRPr>
          </a:p>
        </p:txBody>
      </p:sp>
      <p:sp>
        <p:nvSpPr>
          <p:cNvPr id="24" name="Rectangle 23"/>
          <p:cNvSpPr/>
          <p:nvPr/>
        </p:nvSpPr>
        <p:spPr>
          <a:xfrm>
            <a:off x="7147561" y="2336942"/>
            <a:ext cx="3200399" cy="4901839"/>
          </a:xfrm>
          <a:prstGeom prst="rect">
            <a:avLst/>
          </a:prstGeom>
        </p:spPr>
        <p:txBody>
          <a:bodyPr wrap="square" lIns="99548" tIns="49776" rIns="99548" bIns="49776">
            <a:spAutoFit/>
          </a:bodyPr>
          <a:lstStyle/>
          <a:p>
            <a:pPr marL="311094" indent="-311094">
              <a:buFont typeface="Arial"/>
              <a:buChar char="•"/>
            </a:pPr>
            <a:r>
              <a:rPr lang="en-US" dirty="0">
                <a:solidFill>
                  <a:schemeClr val="accent3">
                    <a:lumMod val="75000"/>
                  </a:schemeClr>
                </a:solidFill>
                <a:latin typeface="BentonSans-Light"/>
                <a:cs typeface="BentonSans-Light"/>
              </a:rPr>
              <a:t>Identification documents taken, or use of force and violence; debt bondage; threats of deportation; harm to relatives</a:t>
            </a:r>
          </a:p>
          <a:p>
            <a:pPr marL="311094" indent="-311094">
              <a:buFont typeface="Arial"/>
              <a:buChar char="•"/>
            </a:pPr>
            <a:r>
              <a:rPr lang="en-US" dirty="0">
                <a:solidFill>
                  <a:schemeClr val="accent3">
                    <a:lumMod val="75000"/>
                  </a:schemeClr>
                </a:solidFill>
                <a:latin typeface="BentonSans-Light"/>
                <a:cs typeface="BentonSans-Light"/>
              </a:rPr>
              <a:t>Potentially exposed to: STDs, HIV/AIDS, abuse, mental trauma or death</a:t>
            </a:r>
          </a:p>
          <a:p>
            <a:pPr marL="311094" indent="-311094">
              <a:buFont typeface="Arial"/>
              <a:buChar char="•"/>
            </a:pPr>
            <a:endParaRPr lang="en-US" dirty="0">
              <a:solidFill>
                <a:schemeClr val="accent3">
                  <a:lumMod val="75000"/>
                </a:schemeClr>
              </a:solidFill>
              <a:latin typeface="BentonSans-Light"/>
              <a:cs typeface="BentonSans-Light"/>
            </a:endParaRPr>
          </a:p>
        </p:txBody>
      </p:sp>
      <p:grpSp>
        <p:nvGrpSpPr>
          <p:cNvPr id="2" name="Group 26"/>
          <p:cNvGrpSpPr/>
          <p:nvPr/>
        </p:nvGrpSpPr>
        <p:grpSpPr>
          <a:xfrm>
            <a:off x="3486009" y="1557338"/>
            <a:ext cx="9208910" cy="564777"/>
            <a:chOff x="5861350" y="5105400"/>
            <a:chExt cx="6661663" cy="609600"/>
          </a:xfrm>
        </p:grpSpPr>
        <p:sp>
          <p:nvSpPr>
            <p:cNvPr id="28" name="Pentagon 27"/>
            <p:cNvSpPr/>
            <p:nvPr/>
          </p:nvSpPr>
          <p:spPr bwMode="auto">
            <a:xfrm>
              <a:off x="5861350" y="5105400"/>
              <a:ext cx="2725912" cy="609600"/>
            </a:xfrm>
            <a:prstGeom prst="homePlate">
              <a:avLst/>
            </a:prstGeom>
            <a:solidFill>
              <a:schemeClr val="tx1"/>
            </a:solidFill>
            <a:ln w="9525"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bodyPr>
            <a:lstStyle/>
            <a:p>
              <a:pPr algn="ctr" defTabSz="497748" hangingPunct="0">
                <a:lnSpc>
                  <a:spcPct val="93000"/>
                </a:lnSpc>
                <a:buClr>
                  <a:srgbClr val="000000"/>
                </a:buClr>
                <a:buSzPct val="100000"/>
              </a:pPr>
              <a:r>
                <a:rPr lang="en-US" sz="2000" dirty="0">
                  <a:solidFill>
                    <a:srgbClr val="000000"/>
                  </a:solidFill>
                  <a:latin typeface="BentonSans-Book"/>
                  <a:cs typeface="BentonSans-Book"/>
                </a:rPr>
                <a:t>Recruitment</a:t>
              </a:r>
            </a:p>
          </p:txBody>
        </p:sp>
        <p:sp>
          <p:nvSpPr>
            <p:cNvPr id="29" name="Chevron 28"/>
            <p:cNvSpPr/>
            <p:nvPr/>
          </p:nvSpPr>
          <p:spPr bwMode="auto">
            <a:xfrm>
              <a:off x="8626284" y="5105400"/>
              <a:ext cx="2353298" cy="609600"/>
            </a:xfrm>
            <a:prstGeom prst="chevron">
              <a:avLst/>
            </a:prstGeom>
            <a:solidFill>
              <a:schemeClr val="tx1"/>
            </a:solidFill>
            <a:ln w="9525"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bodyPr>
            <a:lstStyle/>
            <a:p>
              <a:pPr lvl="0" algn="ctr"/>
              <a:r>
                <a:rPr lang="en-US" sz="2000" dirty="0">
                  <a:solidFill>
                    <a:srgbClr val="000000"/>
                  </a:solidFill>
                  <a:latin typeface="BentonSans-Book"/>
                  <a:cs typeface="BentonSans-Book"/>
                </a:rPr>
                <a:t>Exploitation</a:t>
              </a:r>
            </a:p>
          </p:txBody>
        </p:sp>
        <p:sp>
          <p:nvSpPr>
            <p:cNvPr id="31" name="Chevron 30"/>
            <p:cNvSpPr/>
            <p:nvPr/>
          </p:nvSpPr>
          <p:spPr bwMode="auto">
            <a:xfrm>
              <a:off x="10968556" y="5105400"/>
              <a:ext cx="1554457" cy="609600"/>
            </a:xfrm>
            <a:prstGeom prst="chevron">
              <a:avLst/>
            </a:prstGeom>
            <a:solidFill>
              <a:schemeClr val="tx1"/>
            </a:solidFill>
            <a:ln w="9525" cap="flat" cmpd="sng" algn="ctr">
              <a:noFill/>
              <a:prstDash val="solid"/>
              <a:round/>
              <a:headEnd type="none" w="med" len="med"/>
              <a:tailEnd type="none" w="med" len="med"/>
            </a:ln>
            <a:effectLst/>
          </p:spPr>
          <p:txBody>
            <a:bodyPr vert="horz" wrap="square" lIns="128016" tIns="64008" rIns="128016" bIns="64008" numCol="1" rtlCol="0" anchor="ctr" anchorCtr="0" compatLnSpc="1">
              <a:prstTxWarp prst="textNoShape">
                <a:avLst/>
              </a:prstTxWarp>
            </a:bodyPr>
            <a:lstStyle/>
            <a:p>
              <a:pPr lvl="0" algn="ctr"/>
              <a:r>
                <a:rPr lang="en-US" sz="2000" dirty="0">
                  <a:solidFill>
                    <a:srgbClr val="000000"/>
                  </a:solidFill>
                  <a:latin typeface="BentonSans-Book"/>
                  <a:cs typeface="BentonSans-Book"/>
                </a:rPr>
                <a:t>Escape</a:t>
              </a:r>
            </a:p>
          </p:txBody>
        </p:sp>
      </p:grpSp>
      <p:sp>
        <p:nvSpPr>
          <p:cNvPr id="37" name="Rectangle 36"/>
          <p:cNvSpPr/>
          <p:nvPr/>
        </p:nvSpPr>
        <p:spPr>
          <a:xfrm>
            <a:off x="10347960" y="2333904"/>
            <a:ext cx="2453640" cy="4532507"/>
          </a:xfrm>
          <a:prstGeom prst="rect">
            <a:avLst/>
          </a:prstGeom>
        </p:spPr>
        <p:txBody>
          <a:bodyPr wrap="square" lIns="99548" tIns="49776" rIns="99548" bIns="49776">
            <a:spAutoFit/>
          </a:bodyPr>
          <a:lstStyle/>
          <a:p>
            <a:pPr marL="311094" indent="-311094">
              <a:buFont typeface="Arial"/>
              <a:buChar char="•"/>
            </a:pPr>
            <a:r>
              <a:rPr lang="en-US" dirty="0">
                <a:solidFill>
                  <a:schemeClr val="accent3">
                    <a:lumMod val="75000"/>
                  </a:schemeClr>
                </a:solidFill>
                <a:latin typeface="BentonSans-Light"/>
                <a:cs typeface="BentonSans-Light"/>
              </a:rPr>
              <a:t>Community members call hotline</a:t>
            </a:r>
          </a:p>
          <a:p>
            <a:pPr marL="311094" indent="-311094">
              <a:buFont typeface="Arial"/>
              <a:buChar char="•"/>
            </a:pPr>
            <a:r>
              <a:rPr lang="en-US" dirty="0">
                <a:solidFill>
                  <a:schemeClr val="accent3">
                    <a:lumMod val="75000"/>
                  </a:schemeClr>
                </a:solidFill>
                <a:latin typeface="BentonSans-Light"/>
                <a:cs typeface="BentonSans-Light"/>
              </a:rPr>
              <a:t>NGO investigations</a:t>
            </a:r>
          </a:p>
          <a:p>
            <a:pPr marL="311094" indent="-311094">
              <a:buFont typeface="Arial"/>
              <a:buChar char="•"/>
            </a:pPr>
            <a:r>
              <a:rPr lang="en-US" dirty="0">
                <a:solidFill>
                  <a:schemeClr val="accent3">
                    <a:lumMod val="75000"/>
                  </a:schemeClr>
                </a:solidFill>
                <a:latin typeface="BentonSans-Light"/>
                <a:cs typeface="BentonSans-Light"/>
              </a:rPr>
              <a:t>Police raids</a:t>
            </a:r>
          </a:p>
          <a:p>
            <a:pPr marL="311094" indent="-311094">
              <a:buFont typeface="Arial"/>
              <a:buChar char="•"/>
            </a:pPr>
            <a:r>
              <a:rPr lang="en-US" dirty="0">
                <a:solidFill>
                  <a:schemeClr val="accent3">
                    <a:lumMod val="75000"/>
                  </a:schemeClr>
                </a:solidFill>
                <a:latin typeface="BentonSans-Light"/>
                <a:cs typeface="BentonSans-Light"/>
              </a:rPr>
              <a:t>People leave/ escape and seek services</a:t>
            </a:r>
          </a:p>
          <a:p>
            <a:pPr marL="311094" indent="-311094">
              <a:buFont typeface="Arial"/>
              <a:buChar char="•"/>
            </a:pPr>
            <a:r>
              <a:rPr lang="en-US" dirty="0">
                <a:solidFill>
                  <a:schemeClr val="accent3">
                    <a:lumMod val="75000"/>
                  </a:schemeClr>
                </a:solidFill>
                <a:latin typeface="BentonSans-Light"/>
                <a:cs typeface="BentonSans-Light"/>
              </a:rPr>
              <a:t>Try to reintegrate into society</a:t>
            </a:r>
          </a:p>
        </p:txBody>
      </p:sp>
      <p:sp>
        <p:nvSpPr>
          <p:cNvPr id="4" name="Slide Number Placeholder 3"/>
          <p:cNvSpPr>
            <a:spLocks noGrp="1"/>
          </p:cNvSpPr>
          <p:nvPr>
            <p:ph type="sldNum" sz="quarter" idx="12"/>
          </p:nvPr>
        </p:nvSpPr>
        <p:spPr/>
        <p:txBody>
          <a:bodyPr/>
          <a:lstStyle/>
          <a:p>
            <a:fld id="{21D7337F-C307-4F9B-8E00-0E2205FDBD67}" type="slidenum">
              <a:rPr lang="en-US" smtClean="0"/>
              <a:t>4</a:t>
            </a:fld>
            <a:endParaRPr lang="en-US"/>
          </a:p>
        </p:txBody>
      </p:sp>
    </p:spTree>
    <p:extLst>
      <p:ext uri="{BB962C8B-B14F-4D97-AF65-F5344CB8AC3E}">
        <p14:creationId xmlns:p14="http://schemas.microsoft.com/office/powerpoint/2010/main" val="274669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52400"/>
            <a:ext cx="11515392" cy="1218176"/>
          </a:xfrm>
        </p:spPr>
        <p:txBody>
          <a:bodyPr/>
          <a:lstStyle/>
          <a:p>
            <a:r>
              <a:rPr lang="en-US" sz="4900" b="1" dirty="0">
                <a:solidFill>
                  <a:schemeClr val="accent3">
                    <a:lumMod val="75000"/>
                  </a:schemeClr>
                </a:solidFill>
              </a:rPr>
              <a:t>Preventing Human Trafficking</a:t>
            </a:r>
          </a:p>
        </p:txBody>
      </p:sp>
      <p:sp>
        <p:nvSpPr>
          <p:cNvPr id="3" name="Content Placeholder 2"/>
          <p:cNvSpPr>
            <a:spLocks noGrp="1"/>
          </p:cNvSpPr>
          <p:nvPr>
            <p:ph idx="1"/>
          </p:nvPr>
        </p:nvSpPr>
        <p:spPr>
          <a:xfrm>
            <a:off x="106680" y="965360"/>
            <a:ext cx="9281160" cy="5664040"/>
          </a:xfrm>
        </p:spPr>
        <p:txBody>
          <a:bodyPr>
            <a:noAutofit/>
          </a:bodyPr>
          <a:lstStyle/>
          <a:p>
            <a:pPr marL="384048" indent="-636399"/>
            <a:r>
              <a:rPr lang="en-US" sz="2800" dirty="0">
                <a:solidFill>
                  <a:schemeClr val="accent3">
                    <a:lumMod val="75000"/>
                  </a:schemeClr>
                </a:solidFill>
              </a:rPr>
              <a:t>Governments, international and local organizations conduct programs to communicate with at-risk populations</a:t>
            </a:r>
          </a:p>
          <a:p>
            <a:pPr marL="384048" indent="-636399"/>
            <a:r>
              <a:rPr lang="en-US" sz="2800" dirty="0">
                <a:solidFill>
                  <a:schemeClr val="accent3">
                    <a:lumMod val="75000"/>
                  </a:schemeClr>
                </a:solidFill>
              </a:rPr>
              <a:t>Implemented like public health communication campaigns, projects target large numbers of people through a series of activities (concerts), communication and media channels (Rogers and </a:t>
            </a:r>
            <a:r>
              <a:rPr lang="en-US" sz="2800" dirty="0" err="1">
                <a:solidFill>
                  <a:schemeClr val="accent3">
                    <a:lumMod val="75000"/>
                  </a:schemeClr>
                </a:solidFill>
              </a:rPr>
              <a:t>Storey</a:t>
            </a:r>
            <a:r>
              <a:rPr lang="en-US" sz="2800" dirty="0">
                <a:solidFill>
                  <a:schemeClr val="accent3">
                    <a:lumMod val="75000"/>
                  </a:schemeClr>
                </a:solidFill>
              </a:rPr>
              <a:t>, 1987) </a:t>
            </a:r>
          </a:p>
          <a:p>
            <a:pPr marL="384048" indent="-636399"/>
            <a:r>
              <a:rPr lang="en-US" sz="2800" dirty="0">
                <a:solidFill>
                  <a:schemeClr val="accent3">
                    <a:lumMod val="75000"/>
                  </a:schemeClr>
                </a:solidFill>
              </a:rPr>
              <a:t>Example of anti-trafficking program is MTV EXIT Campaign--$108 million invested to educate millions of households in Asia since 2006 (USAID, 2012) </a:t>
            </a:r>
          </a:p>
          <a:p>
            <a:pPr marL="384048" indent="-636399"/>
            <a:r>
              <a:rPr lang="en-US" sz="2800" dirty="0">
                <a:solidFill>
                  <a:schemeClr val="accent3">
                    <a:lumMod val="75000"/>
                  </a:schemeClr>
                </a:solidFill>
              </a:rPr>
              <a:t>Problem:  A meta-analysis study of 48 health promotion campaigns, shows, on average, a modest 7-10% effect on behavioral change (Snyder, 2001)  </a:t>
            </a:r>
          </a:p>
          <a:p>
            <a:pPr marL="384048" indent="-636399"/>
            <a:endParaRPr lang="en-US" sz="2800" dirty="0">
              <a:solidFill>
                <a:schemeClr val="accent3">
                  <a:lumMod val="75000"/>
                </a:schemeClr>
              </a:solidFill>
            </a:endParaRPr>
          </a:p>
          <a:p>
            <a:endParaRPr lang="en-US" sz="2240" dirty="0">
              <a:solidFill>
                <a:schemeClr val="accent3">
                  <a:lumMod val="75000"/>
                </a:schemeClr>
              </a:solidFill>
            </a:endParaRPr>
          </a:p>
        </p:txBody>
      </p:sp>
      <p:pic>
        <p:nvPicPr>
          <p:cNvPr id="1026" name="Picture 2" descr="https://d21buns5ku92am.cloudfront.net/38909/images/115383-508ab159-d7d0-4278-b8cb-5d212d58350b-mtv_2520exit_2520day_2c_2520_338_2520of_2520450_-medium-1384916839.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387840" y="1056595"/>
            <a:ext cx="3248441" cy="224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archive-2.mizzima.com/images/PhotoNews/MTV-EXIT-concert/MTV-EXIT-concert-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12595" y="3792790"/>
            <a:ext cx="3200399" cy="224586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21D7337F-C307-4F9B-8E00-0E2205FDBD67}" type="slidenum">
              <a:rPr lang="en-US" smtClean="0"/>
              <a:t>5</a:t>
            </a:fld>
            <a:endParaRPr lang="en-US"/>
          </a:p>
        </p:txBody>
      </p:sp>
    </p:spTree>
    <p:extLst>
      <p:ext uri="{BB962C8B-B14F-4D97-AF65-F5344CB8AC3E}">
        <p14:creationId xmlns:p14="http://schemas.microsoft.com/office/powerpoint/2010/main" val="29036806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39540"/>
            <a:ext cx="12573002" cy="1199142"/>
          </a:xfrm>
        </p:spPr>
        <p:txBody>
          <a:bodyPr>
            <a:noAutofit/>
          </a:bodyPr>
          <a:lstStyle/>
          <a:p>
            <a:r>
              <a:rPr lang="en-US" sz="4900" b="1" dirty="0">
                <a:solidFill>
                  <a:schemeClr val="accent3">
                    <a:lumMod val="75000"/>
                  </a:schemeClr>
                </a:solidFill>
              </a:rPr>
              <a:t>Challenges of Human Trafficking </a:t>
            </a:r>
            <a:br>
              <a:rPr lang="en-US" sz="4900" b="1" dirty="0">
                <a:solidFill>
                  <a:schemeClr val="accent3">
                    <a:lumMod val="75000"/>
                  </a:schemeClr>
                </a:solidFill>
              </a:rPr>
            </a:br>
            <a:r>
              <a:rPr lang="en-US" sz="4900" b="1" dirty="0">
                <a:solidFill>
                  <a:schemeClr val="accent3">
                    <a:lumMod val="75000"/>
                  </a:schemeClr>
                </a:solidFill>
              </a:rPr>
              <a:t>Prevention Campaigns</a:t>
            </a:r>
          </a:p>
        </p:txBody>
      </p:sp>
      <p:sp>
        <p:nvSpPr>
          <p:cNvPr id="3" name="Content Placeholder 2"/>
          <p:cNvSpPr>
            <a:spLocks noGrp="1"/>
          </p:cNvSpPr>
          <p:nvPr>
            <p:ph idx="1"/>
          </p:nvPr>
        </p:nvSpPr>
        <p:spPr>
          <a:xfrm>
            <a:off x="648149" y="1676400"/>
            <a:ext cx="11515392" cy="5106300"/>
          </a:xfrm>
        </p:spPr>
        <p:txBody>
          <a:bodyPr>
            <a:noAutofit/>
          </a:bodyPr>
          <a:lstStyle/>
          <a:p>
            <a:pPr marL="827319" indent="-827319">
              <a:buFont typeface="+mj-lt"/>
              <a:buAutoNum type="arabicPeriod"/>
            </a:pPr>
            <a:r>
              <a:rPr lang="en-US" sz="3200" dirty="0">
                <a:solidFill>
                  <a:schemeClr val="tx1">
                    <a:lumMod val="50000"/>
                  </a:schemeClr>
                </a:solidFill>
              </a:rPr>
              <a:t>Lack of use of behavior change communication theories to guide the planning of anti-trafficking interventions </a:t>
            </a:r>
          </a:p>
          <a:p>
            <a:pPr marL="827319" indent="-827319">
              <a:buFont typeface="+mj-lt"/>
              <a:buAutoNum type="arabicPeriod"/>
            </a:pPr>
            <a:r>
              <a:rPr lang="en-US" sz="3200" dirty="0">
                <a:solidFill>
                  <a:schemeClr val="tx1">
                    <a:lumMod val="50000"/>
                  </a:schemeClr>
                </a:solidFill>
              </a:rPr>
              <a:t>Lack of integration with entertainment/storytelling theories</a:t>
            </a:r>
          </a:p>
          <a:p>
            <a:pPr marL="827319" indent="-827319">
              <a:buFont typeface="+mj-lt"/>
              <a:buAutoNum type="arabicPeriod"/>
            </a:pPr>
            <a:r>
              <a:rPr lang="en-US" sz="3200" dirty="0">
                <a:solidFill>
                  <a:schemeClr val="tx1">
                    <a:lumMod val="50000"/>
                  </a:schemeClr>
                </a:solidFill>
              </a:rPr>
              <a:t>Little documentation of the effectiveness of these interventions through standard scientific research methods</a:t>
            </a:r>
          </a:p>
          <a:p>
            <a:pPr marL="827319" indent="-827319">
              <a:buFont typeface="+mj-lt"/>
              <a:buAutoNum type="arabicPeriod"/>
            </a:pPr>
            <a:r>
              <a:rPr lang="en-US" sz="3200" dirty="0">
                <a:solidFill>
                  <a:schemeClr val="tx1">
                    <a:lumMod val="50000"/>
                  </a:schemeClr>
                </a:solidFill>
              </a:rPr>
              <a:t>Little research on  social media conversations about trafficking</a:t>
            </a:r>
          </a:p>
          <a:p>
            <a:pPr marL="827319" indent="-827319">
              <a:buFont typeface="+mj-lt"/>
              <a:buAutoNum type="arabicPeriod"/>
            </a:pPr>
            <a:r>
              <a:rPr lang="en-US" sz="3200" dirty="0">
                <a:solidFill>
                  <a:schemeClr val="tx1">
                    <a:lumMod val="50000"/>
                  </a:schemeClr>
                </a:solidFill>
              </a:rPr>
              <a:t>Lack of translational research that bridges academic research to practice</a:t>
            </a:r>
          </a:p>
        </p:txBody>
      </p:sp>
      <p:sp>
        <p:nvSpPr>
          <p:cNvPr id="5" name="Slide Number Placeholder 4"/>
          <p:cNvSpPr>
            <a:spLocks noGrp="1"/>
          </p:cNvSpPr>
          <p:nvPr>
            <p:ph type="sldNum" sz="quarter" idx="12"/>
          </p:nvPr>
        </p:nvSpPr>
        <p:spPr/>
        <p:txBody>
          <a:bodyPr/>
          <a:lstStyle/>
          <a:p>
            <a:fld id="{21D7337F-C307-4F9B-8E00-0E2205FDBD67}" type="slidenum">
              <a:rPr lang="en-US" smtClean="0"/>
              <a:t>6</a:t>
            </a:fld>
            <a:endParaRPr lang="en-US"/>
          </a:p>
        </p:txBody>
      </p:sp>
    </p:spTree>
    <p:extLst>
      <p:ext uri="{BB962C8B-B14F-4D97-AF65-F5344CB8AC3E}">
        <p14:creationId xmlns:p14="http://schemas.microsoft.com/office/powerpoint/2010/main" val="1240013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493"/>
            <a:ext cx="12801600" cy="1200150"/>
          </a:xfrm>
        </p:spPr>
        <p:txBody>
          <a:bodyPr/>
          <a:lstStyle/>
          <a:p>
            <a:r>
              <a:rPr lang="en-US" b="1" dirty="0" smtClean="0">
                <a:solidFill>
                  <a:schemeClr val="accent3">
                    <a:lumMod val="75000"/>
                  </a:schemeClr>
                </a:solidFill>
              </a:rPr>
              <a:t>Research Objectives</a:t>
            </a:r>
            <a:endParaRPr lang="en-US" b="1" dirty="0">
              <a:solidFill>
                <a:schemeClr val="accent3">
                  <a:lumMod val="75000"/>
                </a:schemeClr>
              </a:solidFill>
            </a:endParaRPr>
          </a:p>
        </p:txBody>
      </p:sp>
      <p:sp>
        <p:nvSpPr>
          <p:cNvPr id="3" name="Content Placeholder 2"/>
          <p:cNvSpPr>
            <a:spLocks noGrp="1"/>
          </p:cNvSpPr>
          <p:nvPr>
            <p:ph idx="1"/>
          </p:nvPr>
        </p:nvSpPr>
        <p:spPr>
          <a:xfrm>
            <a:off x="152400" y="1394643"/>
            <a:ext cx="12268200" cy="5285661"/>
          </a:xfrm>
        </p:spPr>
        <p:txBody>
          <a:bodyPr>
            <a:normAutofit fontScale="77500" lnSpcReduction="20000"/>
          </a:bodyPr>
          <a:lstStyle/>
          <a:p>
            <a:pPr marL="636399" indent="-636399">
              <a:buFont typeface="Arial" panose="020B0604020202020204" pitchFamily="34" charset="0"/>
              <a:buChar char="•"/>
            </a:pPr>
            <a:r>
              <a:rPr lang="en-US" dirty="0">
                <a:solidFill>
                  <a:schemeClr val="accent3">
                    <a:lumMod val="75000"/>
                  </a:schemeClr>
                </a:solidFill>
              </a:rPr>
              <a:t>T</a:t>
            </a:r>
            <a:r>
              <a:rPr lang="en-US" dirty="0" smtClean="0">
                <a:solidFill>
                  <a:schemeClr val="accent3">
                    <a:lumMod val="75000"/>
                  </a:schemeClr>
                </a:solidFill>
              </a:rPr>
              <a:t>o design a communication system, behavioral </a:t>
            </a:r>
            <a:r>
              <a:rPr lang="en-US" b="1" dirty="0" smtClean="0">
                <a:solidFill>
                  <a:schemeClr val="accent3">
                    <a:lumMod val="75000"/>
                  </a:schemeClr>
                </a:solidFill>
              </a:rPr>
              <a:t>survey</a:t>
            </a:r>
            <a:r>
              <a:rPr lang="en-US" dirty="0" smtClean="0">
                <a:solidFill>
                  <a:schemeClr val="accent3">
                    <a:lumMod val="75000"/>
                  </a:schemeClr>
                </a:solidFill>
              </a:rPr>
              <a:t> that can help </a:t>
            </a:r>
            <a:r>
              <a:rPr lang="en-US" dirty="0">
                <a:solidFill>
                  <a:schemeClr val="accent3">
                    <a:lumMod val="75000"/>
                  </a:schemeClr>
                </a:solidFill>
              </a:rPr>
              <a:t>evaluate </a:t>
            </a:r>
            <a:r>
              <a:rPr lang="en-US" dirty="0" smtClean="0">
                <a:solidFill>
                  <a:schemeClr val="accent3">
                    <a:lumMod val="75000"/>
                  </a:schemeClr>
                </a:solidFill>
              </a:rPr>
              <a:t>the effectiveness of human trafficking </a:t>
            </a:r>
            <a:r>
              <a:rPr lang="en-US" dirty="0">
                <a:solidFill>
                  <a:schemeClr val="accent3">
                    <a:lumMod val="75000"/>
                  </a:schemeClr>
                </a:solidFill>
              </a:rPr>
              <a:t>prevention and awareness-raising </a:t>
            </a:r>
            <a:r>
              <a:rPr lang="en-US" dirty="0" smtClean="0">
                <a:solidFill>
                  <a:schemeClr val="accent3">
                    <a:lumMod val="75000"/>
                  </a:schemeClr>
                </a:solidFill>
              </a:rPr>
              <a:t>programs  </a:t>
            </a:r>
          </a:p>
          <a:p>
            <a:pPr marL="636399" indent="-636399">
              <a:buFont typeface="Arial" panose="020B0604020202020204" pitchFamily="34" charset="0"/>
              <a:buChar char="•"/>
            </a:pPr>
            <a:r>
              <a:rPr lang="en-US" dirty="0">
                <a:solidFill>
                  <a:schemeClr val="accent3">
                    <a:lumMod val="75000"/>
                  </a:schemeClr>
                </a:solidFill>
              </a:rPr>
              <a:t>T</a:t>
            </a:r>
            <a:r>
              <a:rPr lang="en-US" dirty="0" smtClean="0">
                <a:solidFill>
                  <a:schemeClr val="accent3">
                    <a:lumMod val="75000"/>
                  </a:schemeClr>
                </a:solidFill>
              </a:rPr>
              <a:t>o use </a:t>
            </a:r>
            <a:r>
              <a:rPr lang="en-US" b="1" dirty="0" smtClean="0">
                <a:solidFill>
                  <a:schemeClr val="accent3">
                    <a:lumMod val="75000"/>
                  </a:schemeClr>
                </a:solidFill>
              </a:rPr>
              <a:t>qualitative interviews, focus groups and document analysis </a:t>
            </a:r>
            <a:r>
              <a:rPr lang="en-US" dirty="0" smtClean="0">
                <a:solidFill>
                  <a:schemeClr val="accent3">
                    <a:lumMod val="75000"/>
                  </a:schemeClr>
                </a:solidFill>
              </a:rPr>
              <a:t>to generate </a:t>
            </a:r>
            <a:r>
              <a:rPr lang="en-US" dirty="0">
                <a:solidFill>
                  <a:schemeClr val="accent3">
                    <a:lumMod val="75000"/>
                  </a:schemeClr>
                </a:solidFill>
              </a:rPr>
              <a:t>empirical data </a:t>
            </a:r>
            <a:r>
              <a:rPr lang="en-US" dirty="0" smtClean="0">
                <a:solidFill>
                  <a:schemeClr val="accent3">
                    <a:lumMod val="75000"/>
                  </a:schemeClr>
                </a:solidFill>
              </a:rPr>
              <a:t>on human </a:t>
            </a:r>
            <a:r>
              <a:rPr lang="en-US" dirty="0">
                <a:solidFill>
                  <a:schemeClr val="accent3">
                    <a:lumMod val="75000"/>
                  </a:schemeClr>
                </a:solidFill>
              </a:rPr>
              <a:t>trafficking in Indonesia </a:t>
            </a:r>
            <a:r>
              <a:rPr lang="en-US" dirty="0" smtClean="0">
                <a:solidFill>
                  <a:schemeClr val="accent3">
                    <a:lumMod val="75000"/>
                  </a:schemeClr>
                </a:solidFill>
              </a:rPr>
              <a:t>and identify </a:t>
            </a:r>
            <a:r>
              <a:rPr lang="en-US" dirty="0">
                <a:solidFill>
                  <a:schemeClr val="accent3">
                    <a:lumMod val="75000"/>
                  </a:schemeClr>
                </a:solidFill>
              </a:rPr>
              <a:t>barriers and facilitators of knowledge, attitudes, and behaviors related to human </a:t>
            </a:r>
            <a:r>
              <a:rPr lang="en-US" dirty="0" smtClean="0">
                <a:solidFill>
                  <a:schemeClr val="accent3">
                    <a:lumMod val="75000"/>
                  </a:schemeClr>
                </a:solidFill>
              </a:rPr>
              <a:t>trafficking</a:t>
            </a:r>
          </a:p>
          <a:p>
            <a:pPr marL="636399" indent="-636399">
              <a:buFont typeface="Arial" panose="020B0604020202020204" pitchFamily="34" charset="0"/>
              <a:buChar char="•"/>
            </a:pPr>
            <a:r>
              <a:rPr lang="en-US" dirty="0" smtClean="0">
                <a:solidFill>
                  <a:schemeClr val="accent3">
                    <a:lumMod val="75000"/>
                  </a:schemeClr>
                </a:solidFill>
              </a:rPr>
              <a:t>To analyze narratives on trafficking in </a:t>
            </a:r>
            <a:r>
              <a:rPr lang="en-US" b="1" dirty="0" smtClean="0">
                <a:solidFill>
                  <a:schemeClr val="accent3">
                    <a:lumMod val="75000"/>
                  </a:schemeClr>
                </a:solidFill>
              </a:rPr>
              <a:t>social media</a:t>
            </a:r>
            <a:r>
              <a:rPr lang="en-US" dirty="0" smtClean="0">
                <a:solidFill>
                  <a:schemeClr val="accent3">
                    <a:lumMod val="75000"/>
                  </a:schemeClr>
                </a:solidFill>
              </a:rPr>
              <a:t>, primarily Twitter (Indonesia is often called the “</a:t>
            </a:r>
            <a:r>
              <a:rPr lang="en-US" dirty="0" err="1" smtClean="0">
                <a:solidFill>
                  <a:schemeClr val="accent3">
                    <a:lumMod val="75000"/>
                  </a:schemeClr>
                </a:solidFill>
              </a:rPr>
              <a:t>Twitterverse</a:t>
            </a:r>
            <a:r>
              <a:rPr lang="en-US" dirty="0" smtClean="0">
                <a:solidFill>
                  <a:schemeClr val="accent3">
                    <a:lumMod val="75000"/>
                  </a:schemeClr>
                </a:solidFill>
              </a:rPr>
              <a:t>”)  </a:t>
            </a:r>
          </a:p>
          <a:p>
            <a:pPr marL="636399" indent="-636399">
              <a:buFont typeface="Arial" panose="020B0604020202020204" pitchFamily="34" charset="0"/>
              <a:buChar char="•"/>
            </a:pPr>
            <a:r>
              <a:rPr lang="en-US" dirty="0" smtClean="0">
                <a:solidFill>
                  <a:schemeClr val="accent3">
                    <a:lumMod val="75000"/>
                  </a:schemeClr>
                </a:solidFill>
              </a:rPr>
              <a:t>To </a:t>
            </a:r>
            <a:r>
              <a:rPr lang="en-US" dirty="0">
                <a:solidFill>
                  <a:schemeClr val="accent3">
                    <a:lumMod val="75000"/>
                  </a:schemeClr>
                </a:solidFill>
              </a:rPr>
              <a:t>develop </a:t>
            </a:r>
            <a:r>
              <a:rPr lang="en-US" dirty="0" smtClean="0">
                <a:solidFill>
                  <a:schemeClr val="accent3">
                    <a:lumMod val="75000"/>
                  </a:schemeClr>
                </a:solidFill>
              </a:rPr>
              <a:t>a </a:t>
            </a:r>
            <a:r>
              <a:rPr lang="en-US" b="1" dirty="0" smtClean="0">
                <a:solidFill>
                  <a:schemeClr val="accent3">
                    <a:lumMod val="75000"/>
                  </a:schemeClr>
                </a:solidFill>
              </a:rPr>
              <a:t>network</a:t>
            </a:r>
            <a:r>
              <a:rPr lang="en-US" dirty="0" smtClean="0">
                <a:solidFill>
                  <a:schemeClr val="accent3">
                    <a:lumMod val="75000"/>
                  </a:schemeClr>
                </a:solidFill>
              </a:rPr>
              <a:t> of CBOs, NGOs and IGOs who can better communicate and act together</a:t>
            </a:r>
          </a:p>
          <a:p>
            <a:pPr marL="636399" indent="-636399">
              <a:buFont typeface="Arial" panose="020B0604020202020204" pitchFamily="34" charset="0"/>
              <a:buChar char="•"/>
            </a:pPr>
            <a:r>
              <a:rPr lang="en-US" dirty="0" smtClean="0">
                <a:solidFill>
                  <a:schemeClr val="accent3">
                    <a:lumMod val="75000"/>
                  </a:schemeClr>
                </a:solidFill>
              </a:rPr>
              <a:t>To create a </a:t>
            </a:r>
            <a:r>
              <a:rPr lang="en-US" b="1" dirty="0" smtClean="0">
                <a:solidFill>
                  <a:schemeClr val="accent3">
                    <a:lumMod val="75000"/>
                  </a:schemeClr>
                </a:solidFill>
              </a:rPr>
              <a:t>toolkit</a:t>
            </a:r>
            <a:r>
              <a:rPr lang="en-US" dirty="0" smtClean="0">
                <a:solidFill>
                  <a:schemeClr val="accent3">
                    <a:lumMod val="75000"/>
                  </a:schemeClr>
                </a:solidFill>
              </a:rPr>
              <a:t> that </a:t>
            </a:r>
            <a:r>
              <a:rPr lang="en-US" dirty="0">
                <a:solidFill>
                  <a:schemeClr val="accent3">
                    <a:lumMod val="75000"/>
                  </a:schemeClr>
                </a:solidFill>
              </a:rPr>
              <a:t>practitioners can utilize to design, implement, and evaluate </a:t>
            </a:r>
            <a:r>
              <a:rPr lang="en-US" dirty="0" smtClean="0">
                <a:solidFill>
                  <a:schemeClr val="accent3">
                    <a:lumMod val="75000"/>
                  </a:schemeClr>
                </a:solidFill>
              </a:rPr>
              <a:t>anti-trafficking programs </a:t>
            </a:r>
            <a:endParaRPr lang="en-US" dirty="0">
              <a:solidFill>
                <a:schemeClr val="accent3">
                  <a:lumMod val="75000"/>
                </a:schemeClr>
              </a:solidFill>
            </a:endParaRPr>
          </a:p>
          <a:p>
            <a:endParaRPr lang="en-US" dirty="0"/>
          </a:p>
        </p:txBody>
      </p:sp>
      <p:sp>
        <p:nvSpPr>
          <p:cNvPr id="5" name="Slide Number Placeholder 4"/>
          <p:cNvSpPr>
            <a:spLocks noGrp="1"/>
          </p:cNvSpPr>
          <p:nvPr>
            <p:ph type="sldNum" sz="quarter" idx="12"/>
          </p:nvPr>
        </p:nvSpPr>
        <p:spPr/>
        <p:txBody>
          <a:bodyPr/>
          <a:lstStyle/>
          <a:p>
            <a:fld id="{21D7337F-C307-4F9B-8E00-0E2205FDBD67}" type="slidenum">
              <a:rPr lang="en-US" smtClean="0"/>
              <a:t>7</a:t>
            </a:fld>
            <a:endParaRPr lang="en-US"/>
          </a:p>
        </p:txBody>
      </p:sp>
    </p:spTree>
    <p:extLst>
      <p:ext uri="{BB962C8B-B14F-4D97-AF65-F5344CB8AC3E}">
        <p14:creationId xmlns:p14="http://schemas.microsoft.com/office/powerpoint/2010/main" val="537001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242173"/>
            <a:ext cx="11041380" cy="1391841"/>
          </a:xfrm>
        </p:spPr>
        <p:txBody>
          <a:bodyPr>
            <a:normAutofit/>
          </a:bodyPr>
          <a:lstStyle/>
          <a:p>
            <a:r>
              <a:rPr lang="en-US" b="1" dirty="0" smtClean="0">
                <a:solidFill>
                  <a:schemeClr val="tx1">
                    <a:lumMod val="50000"/>
                  </a:schemeClr>
                </a:solidFill>
              </a:rPr>
              <a:t>Research Questions</a:t>
            </a:r>
            <a:endParaRPr lang="en-US" b="1" dirty="0">
              <a:solidFill>
                <a:schemeClr val="tx1">
                  <a:lumMod val="50000"/>
                </a:schemeClr>
              </a:solidFill>
            </a:endParaRPr>
          </a:p>
        </p:txBody>
      </p:sp>
      <p:sp>
        <p:nvSpPr>
          <p:cNvPr id="3" name="Content Placeholder 2"/>
          <p:cNvSpPr>
            <a:spLocks noGrp="1"/>
          </p:cNvSpPr>
          <p:nvPr>
            <p:ph idx="1"/>
          </p:nvPr>
        </p:nvSpPr>
        <p:spPr>
          <a:xfrm>
            <a:off x="880110" y="1714024"/>
            <a:ext cx="11041380" cy="4568905"/>
          </a:xfrm>
        </p:spPr>
        <p:txBody>
          <a:bodyPr>
            <a:normAutofit fontScale="77500" lnSpcReduction="20000"/>
          </a:bodyPr>
          <a:lstStyle/>
          <a:p>
            <a:r>
              <a:rPr lang="en-US" dirty="0">
                <a:solidFill>
                  <a:schemeClr val="tx1">
                    <a:lumMod val="50000"/>
                  </a:schemeClr>
                </a:solidFill>
              </a:rPr>
              <a:t>RQ1: What a</a:t>
            </a:r>
            <a:r>
              <a:rPr lang="en-US" dirty="0" smtClean="0">
                <a:solidFill>
                  <a:schemeClr val="tx1">
                    <a:lumMod val="50000"/>
                  </a:schemeClr>
                </a:solidFill>
              </a:rPr>
              <a:t>re </a:t>
            </a:r>
            <a:r>
              <a:rPr lang="en-US" dirty="0">
                <a:solidFill>
                  <a:schemeClr val="tx1">
                    <a:lumMod val="50000"/>
                  </a:schemeClr>
                </a:solidFill>
              </a:rPr>
              <a:t>the effects of the MTV EXIT documentary in shaping </a:t>
            </a:r>
            <a:r>
              <a:rPr lang="en-US" dirty="0" smtClean="0">
                <a:solidFill>
                  <a:schemeClr val="tx1">
                    <a:lumMod val="50000"/>
                  </a:schemeClr>
                </a:solidFill>
              </a:rPr>
              <a:t>knowledge</a:t>
            </a:r>
            <a:r>
              <a:rPr lang="en-US" dirty="0">
                <a:solidFill>
                  <a:schemeClr val="tx1">
                    <a:lumMod val="50000"/>
                  </a:schemeClr>
                </a:solidFill>
              </a:rPr>
              <a:t>, attitudes, norms, efficacy, perceived risks, intention, skills and </a:t>
            </a:r>
            <a:r>
              <a:rPr lang="en-US" dirty="0" smtClean="0">
                <a:solidFill>
                  <a:schemeClr val="tx1">
                    <a:lumMod val="50000"/>
                  </a:schemeClr>
                </a:solidFill>
              </a:rPr>
              <a:t>abilities, </a:t>
            </a:r>
            <a:r>
              <a:rPr lang="en-US" dirty="0">
                <a:solidFill>
                  <a:schemeClr val="tx1">
                    <a:lumMod val="50000"/>
                  </a:schemeClr>
                </a:solidFill>
              </a:rPr>
              <a:t>interpersonal discussion, and human trafficking prevention behavior?</a:t>
            </a:r>
          </a:p>
          <a:p>
            <a:r>
              <a:rPr lang="en-US" dirty="0">
                <a:solidFill>
                  <a:schemeClr val="tx1">
                    <a:lumMod val="50000"/>
                  </a:schemeClr>
                </a:solidFill>
              </a:rPr>
              <a:t>RQ2: What factors at </a:t>
            </a:r>
            <a:r>
              <a:rPr lang="en-US" dirty="0" smtClean="0">
                <a:solidFill>
                  <a:schemeClr val="tx1">
                    <a:lumMod val="50000"/>
                  </a:schemeClr>
                </a:solidFill>
              </a:rPr>
              <a:t>the…are </a:t>
            </a:r>
            <a:r>
              <a:rPr lang="en-US" dirty="0">
                <a:solidFill>
                  <a:schemeClr val="tx1">
                    <a:lumMod val="50000"/>
                  </a:schemeClr>
                </a:solidFill>
              </a:rPr>
              <a:t>significant determinants of human trafficking prevention behavior? </a:t>
            </a:r>
            <a:endParaRPr lang="en-US" dirty="0" smtClean="0">
              <a:solidFill>
                <a:schemeClr val="tx1">
                  <a:lumMod val="50000"/>
                </a:schemeClr>
              </a:solidFill>
            </a:endParaRPr>
          </a:p>
          <a:p>
            <a:pPr lvl="1"/>
            <a:r>
              <a:rPr lang="en-US" dirty="0" smtClean="0">
                <a:solidFill>
                  <a:schemeClr val="tx1">
                    <a:lumMod val="50000"/>
                  </a:schemeClr>
                </a:solidFill>
              </a:rPr>
              <a:t>individual level (age</a:t>
            </a:r>
            <a:r>
              <a:rPr lang="en-US" dirty="0">
                <a:solidFill>
                  <a:schemeClr val="tx1">
                    <a:lumMod val="50000"/>
                  </a:schemeClr>
                </a:solidFill>
              </a:rPr>
              <a:t>, gender, education, </a:t>
            </a:r>
            <a:r>
              <a:rPr lang="en-US" dirty="0" smtClean="0">
                <a:solidFill>
                  <a:schemeClr val="tx1">
                    <a:lumMod val="50000"/>
                  </a:schemeClr>
                </a:solidFill>
              </a:rPr>
              <a:t>household income, prior </a:t>
            </a:r>
            <a:r>
              <a:rPr lang="en-US" dirty="0">
                <a:solidFill>
                  <a:schemeClr val="tx1">
                    <a:lumMod val="50000"/>
                  </a:schemeClr>
                </a:solidFill>
              </a:rPr>
              <a:t>experience with migration and </a:t>
            </a:r>
            <a:r>
              <a:rPr lang="en-US" dirty="0" smtClean="0">
                <a:solidFill>
                  <a:schemeClr val="tx1">
                    <a:lumMod val="50000"/>
                  </a:schemeClr>
                </a:solidFill>
              </a:rPr>
              <a:t>trafficking, and media exposure to trafficking),</a:t>
            </a:r>
          </a:p>
          <a:p>
            <a:pPr lvl="1"/>
            <a:r>
              <a:rPr lang="en-US" dirty="0" smtClean="0">
                <a:solidFill>
                  <a:schemeClr val="tx1">
                    <a:lumMod val="50000"/>
                  </a:schemeClr>
                </a:solidFill>
              </a:rPr>
              <a:t>interpersonal </a:t>
            </a:r>
            <a:r>
              <a:rPr lang="en-US" dirty="0">
                <a:solidFill>
                  <a:schemeClr val="tx1">
                    <a:lumMod val="50000"/>
                  </a:schemeClr>
                </a:solidFill>
              </a:rPr>
              <a:t>level (social influence to </a:t>
            </a:r>
            <a:r>
              <a:rPr lang="en-US" dirty="0" smtClean="0">
                <a:solidFill>
                  <a:schemeClr val="tx1">
                    <a:lumMod val="50000"/>
                  </a:schemeClr>
                </a:solidFill>
              </a:rPr>
              <a:t>migrate, </a:t>
            </a:r>
            <a:r>
              <a:rPr lang="en-US" dirty="0">
                <a:solidFill>
                  <a:schemeClr val="tx1">
                    <a:lumMod val="50000"/>
                  </a:schemeClr>
                </a:solidFill>
              </a:rPr>
              <a:t>and migrant network), </a:t>
            </a:r>
            <a:endParaRPr lang="en-US" dirty="0" smtClean="0">
              <a:solidFill>
                <a:schemeClr val="tx1">
                  <a:lumMod val="50000"/>
                </a:schemeClr>
              </a:solidFill>
            </a:endParaRPr>
          </a:p>
          <a:p>
            <a:pPr lvl="1"/>
            <a:r>
              <a:rPr lang="en-US" dirty="0" smtClean="0">
                <a:solidFill>
                  <a:schemeClr val="tx1">
                    <a:lumMod val="50000"/>
                  </a:schemeClr>
                </a:solidFill>
              </a:rPr>
              <a:t>and </a:t>
            </a:r>
            <a:r>
              <a:rPr lang="en-US" dirty="0">
                <a:solidFill>
                  <a:schemeClr val="tx1">
                    <a:lumMod val="50000"/>
                  </a:schemeClr>
                </a:solidFill>
              </a:rPr>
              <a:t>community level (</a:t>
            </a:r>
            <a:r>
              <a:rPr lang="en-US" dirty="0" smtClean="0">
                <a:solidFill>
                  <a:schemeClr val="tx1">
                    <a:lumMod val="50000"/>
                  </a:schemeClr>
                </a:solidFill>
              </a:rPr>
              <a:t>hotspots, </a:t>
            </a:r>
            <a:r>
              <a:rPr lang="en-US" dirty="0">
                <a:solidFill>
                  <a:schemeClr val="tx1">
                    <a:lumMod val="50000"/>
                  </a:schemeClr>
                </a:solidFill>
              </a:rPr>
              <a:t>and comfort level of human trafficking discussion in public spaces</a:t>
            </a:r>
            <a:r>
              <a:rPr lang="en-US" dirty="0" smtClean="0">
                <a:solidFill>
                  <a:schemeClr val="tx1">
                    <a:lumMod val="50000"/>
                  </a:schemeClr>
                </a:solidFill>
              </a:rPr>
              <a:t>)</a:t>
            </a:r>
            <a:endParaRPr lang="en-US" sz="2100"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171393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110" y="164042"/>
            <a:ext cx="11041380" cy="1391841"/>
          </a:xfrm>
        </p:spPr>
        <p:txBody>
          <a:bodyPr/>
          <a:lstStyle/>
          <a:p>
            <a:r>
              <a:rPr lang="en-US" b="1" dirty="0" smtClean="0">
                <a:solidFill>
                  <a:schemeClr val="tx1">
                    <a:lumMod val="50000"/>
                  </a:schemeClr>
                </a:solidFill>
              </a:rPr>
              <a:t>Methods: Project sites</a:t>
            </a:r>
            <a:endParaRPr lang="en-US" b="1" dirty="0">
              <a:solidFill>
                <a:schemeClr val="tx1">
                  <a:lumMod val="50000"/>
                </a:schemeClr>
              </a:solidFill>
            </a:endParaRPr>
          </a:p>
        </p:txBody>
      </p:sp>
      <p:sp>
        <p:nvSpPr>
          <p:cNvPr id="3" name="Content Placeholder 2"/>
          <p:cNvSpPr>
            <a:spLocks noGrp="1"/>
          </p:cNvSpPr>
          <p:nvPr>
            <p:ph idx="1"/>
          </p:nvPr>
        </p:nvSpPr>
        <p:spPr>
          <a:xfrm>
            <a:off x="457200" y="1465750"/>
            <a:ext cx="6073617" cy="4568905"/>
          </a:xfrm>
        </p:spPr>
        <p:txBody>
          <a:bodyPr/>
          <a:lstStyle/>
          <a:p>
            <a:pPr marL="457200" indent="-457200">
              <a:buFont typeface="Arial" panose="020B0604020202020204" pitchFamily="34" charset="0"/>
              <a:buChar char="•"/>
            </a:pPr>
            <a:r>
              <a:rPr lang="en-US" sz="2800" dirty="0" err="1" smtClean="0">
                <a:solidFill>
                  <a:schemeClr val="tx1">
                    <a:lumMod val="50000"/>
                  </a:schemeClr>
                </a:solidFill>
              </a:rPr>
              <a:t>Indramayu</a:t>
            </a:r>
            <a:r>
              <a:rPr lang="en-US" sz="2800" dirty="0" smtClean="0">
                <a:solidFill>
                  <a:schemeClr val="tx1">
                    <a:lumMod val="50000"/>
                  </a:schemeClr>
                </a:solidFill>
              </a:rPr>
              <a:t>, West Java, Indonesia</a:t>
            </a:r>
          </a:p>
          <a:p>
            <a:pPr marL="457200" indent="-457200">
              <a:buFont typeface="Arial" panose="020B0604020202020204" pitchFamily="34" charset="0"/>
              <a:buChar char="•"/>
            </a:pPr>
            <a:r>
              <a:rPr lang="en-US" sz="2800" dirty="0" smtClean="0">
                <a:solidFill>
                  <a:schemeClr val="tx1">
                    <a:lumMod val="50000"/>
                  </a:schemeClr>
                </a:solidFill>
              </a:rPr>
              <a:t>1.77 million people (</a:t>
            </a:r>
            <a:r>
              <a:rPr lang="en-US" sz="2800" dirty="0" err="1" smtClean="0">
                <a:solidFill>
                  <a:schemeClr val="tx1">
                    <a:lumMod val="50000"/>
                  </a:schemeClr>
                </a:solidFill>
              </a:rPr>
              <a:t>Indramayu</a:t>
            </a:r>
            <a:r>
              <a:rPr lang="en-US" sz="2800" dirty="0" smtClean="0">
                <a:solidFill>
                  <a:schemeClr val="tx1">
                    <a:lumMod val="50000"/>
                  </a:schemeClr>
                </a:solidFill>
              </a:rPr>
              <a:t> </a:t>
            </a:r>
            <a:r>
              <a:rPr lang="en-US" sz="2800" dirty="0">
                <a:solidFill>
                  <a:schemeClr val="tx1">
                    <a:lumMod val="50000"/>
                  </a:schemeClr>
                </a:solidFill>
              </a:rPr>
              <a:t>District Government, 2014</a:t>
            </a:r>
            <a:r>
              <a:rPr lang="en-US" sz="2800" dirty="0" smtClean="0">
                <a:solidFill>
                  <a:schemeClr val="tx1">
                    <a:lumMod val="50000"/>
                  </a:schemeClr>
                </a:solidFill>
              </a:rPr>
              <a:t>).</a:t>
            </a:r>
          </a:p>
          <a:p>
            <a:pPr marL="457200" indent="-457200">
              <a:buFont typeface="Arial" panose="020B0604020202020204" pitchFamily="34" charset="0"/>
              <a:buChar char="•"/>
            </a:pPr>
            <a:r>
              <a:rPr lang="en-US" sz="2800" dirty="0" smtClean="0">
                <a:solidFill>
                  <a:schemeClr val="tx1">
                    <a:lumMod val="50000"/>
                  </a:schemeClr>
                </a:solidFill>
              </a:rPr>
              <a:t>Highest number of victims (IOM, 2013)</a:t>
            </a:r>
          </a:p>
          <a:p>
            <a:pPr marL="457200" indent="-457200">
              <a:buFont typeface="Arial" panose="020B0604020202020204" pitchFamily="34" charset="0"/>
              <a:buChar char="•"/>
            </a:pPr>
            <a:r>
              <a:rPr lang="en-US" sz="2800" dirty="0" err="1" smtClean="0">
                <a:solidFill>
                  <a:schemeClr val="tx1">
                    <a:lumMod val="50000"/>
                  </a:schemeClr>
                </a:solidFill>
              </a:rPr>
              <a:t>Indramayu</a:t>
            </a:r>
            <a:r>
              <a:rPr lang="en-US" sz="2800" dirty="0" smtClean="0">
                <a:solidFill>
                  <a:schemeClr val="tx1">
                    <a:lumMod val="50000"/>
                  </a:schemeClr>
                </a:solidFill>
              </a:rPr>
              <a:t> women migrate to urban cities (e.g., Jakarta) for commercial sex work and to Saudi Arabia, Taiwan, Hong Kong, Singapore for domestic work.  </a:t>
            </a:r>
            <a:endParaRPr lang="en-US" sz="2800" dirty="0">
              <a:solidFill>
                <a:schemeClr val="tx1">
                  <a:lumMod val="50000"/>
                </a:schemeClr>
              </a:solidFill>
            </a:endParaRPr>
          </a:p>
        </p:txBody>
      </p:sp>
      <p:pic>
        <p:nvPicPr>
          <p:cNvPr id="4" name="Picture 3"/>
          <p:cNvPicPr/>
          <p:nvPr/>
        </p:nvPicPr>
        <p:blipFill rotWithShape="1">
          <a:blip r:embed="rId2" cstate="print">
            <a:extLst>
              <a:ext uri="{28A0092B-C50C-407E-A947-70E740481C1C}">
                <a14:useLocalDpi xmlns:a14="http://schemas.microsoft.com/office/drawing/2010/main"/>
              </a:ext>
            </a:extLst>
          </a:blip>
          <a:srcRect l="15599" t="27160" r="24573" b="29345"/>
          <a:stretch/>
        </p:blipFill>
        <p:spPr bwMode="auto">
          <a:xfrm>
            <a:off x="7391400" y="4129027"/>
            <a:ext cx="5176313" cy="2116750"/>
          </a:xfrm>
          <a:prstGeom prst="rect">
            <a:avLst/>
          </a:prstGeom>
          <a:ln>
            <a:noFill/>
          </a:ln>
          <a:extLst>
            <a:ext uri="{53640926-AAD7-44d8-BBD7-CCE9431645EC}">
              <a14:shadowObscured xmlns:a14="http://schemas.microsoft.com/office/drawing/2010/main"/>
            </a:ext>
          </a:extLst>
        </p:spPr>
      </p:pic>
      <p:pic>
        <p:nvPicPr>
          <p:cNvPr id="3074" name="Picture 2" descr="http://www.thepersecution.org/world/indonesia/08/06/indonesia_map.gif"/>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17847"/>
          <a:stretch/>
        </p:blipFill>
        <p:spPr bwMode="auto">
          <a:xfrm>
            <a:off x="8377190" y="1563228"/>
            <a:ext cx="4190524" cy="1774715"/>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4"/>
          <p:cNvSpPr/>
          <p:nvPr/>
        </p:nvSpPr>
        <p:spPr>
          <a:xfrm rot="19179395" flipH="1">
            <a:off x="10157620" y="2891395"/>
            <a:ext cx="489390" cy="223686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20"/>
          </a:p>
        </p:txBody>
      </p:sp>
      <p:sp>
        <p:nvSpPr>
          <p:cNvPr id="6" name="TextBox 5"/>
          <p:cNvSpPr txBox="1"/>
          <p:nvPr/>
        </p:nvSpPr>
        <p:spPr>
          <a:xfrm>
            <a:off x="10015128" y="2836797"/>
            <a:ext cx="1960245" cy="480131"/>
          </a:xfrm>
          <a:prstGeom prst="rect">
            <a:avLst/>
          </a:prstGeom>
          <a:noFill/>
        </p:spPr>
        <p:txBody>
          <a:bodyPr wrap="square" rtlCol="0">
            <a:spAutoFit/>
          </a:bodyPr>
          <a:lstStyle/>
          <a:p>
            <a:r>
              <a:rPr lang="en-US" sz="2520" b="1" dirty="0"/>
              <a:t>Indonesia</a:t>
            </a:r>
          </a:p>
        </p:txBody>
      </p:sp>
    </p:spTree>
    <p:extLst>
      <p:ext uri="{BB962C8B-B14F-4D97-AF65-F5344CB8AC3E}">
        <p14:creationId xmlns:p14="http://schemas.microsoft.com/office/powerpoint/2010/main" val="4114836461"/>
      </p:ext>
    </p:extLst>
  </p:cSld>
  <p:clrMapOvr>
    <a:masterClrMapping/>
  </p:clrMapOvr>
</p:sld>
</file>

<file path=ppt/theme/theme1.xml><?xml version="1.0" encoding="utf-8"?>
<a:theme xmlns:a="http://schemas.openxmlformats.org/drawingml/2006/main" name="Purpose_Template_Pres_JULY_2011_newdesigns">
  <a:themeElements>
    <a:clrScheme name="PURPOSE_July2011 1">
      <a:dk1>
        <a:srgbClr val="2BBDEC"/>
      </a:dk1>
      <a:lt1>
        <a:srgbClr val="FFFFFF"/>
      </a:lt1>
      <a:dk2>
        <a:srgbClr val="373737"/>
      </a:dk2>
      <a:lt2>
        <a:srgbClr val="FFFFFF"/>
      </a:lt2>
      <a:accent1>
        <a:srgbClr val="BBF013"/>
      </a:accent1>
      <a:accent2>
        <a:srgbClr val="2BBDEC"/>
      </a:accent2>
      <a:accent3>
        <a:srgbClr val="2276AA"/>
      </a:accent3>
      <a:accent4>
        <a:srgbClr val="8DD305"/>
      </a:accent4>
      <a:accent5>
        <a:srgbClr val="AA9EAD"/>
      </a:accent5>
      <a:accent6>
        <a:srgbClr val="695772"/>
      </a:accent6>
      <a:hlink>
        <a:srgbClr val="0D4588"/>
      </a:hlink>
      <a:folHlink>
        <a:srgbClr val="0B317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8FF"/>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sz="1800" b="0" i="0" u="none" strike="noStrike" cap="none" normalizeH="0" baseline="0" dirty="0" smtClean="0">
            <a:ln>
              <a:noFill/>
            </a:ln>
            <a:solidFill>
              <a:schemeClr val="bg1"/>
            </a:solidFill>
            <a:effectLst/>
            <a:latin typeface="BentonSansComp"/>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457200" rtl="0" eaLnBrk="1" fontAlgn="base" latinLnBrk="0" hangingPunct="0">
          <a:lnSpc>
            <a:spcPct val="93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DIN-Medium" charset="0"/>
          </a:defRPr>
        </a:defPPr>
      </a:lstStyle>
    </a:lnDef>
    <a:txDef>
      <a:spPr>
        <a:noFill/>
      </a:spPr>
      <a:bodyPr wrap="none" rtlCol="0">
        <a:spAutoFit/>
      </a:bodyPr>
      <a:lstStyle>
        <a:defPPr>
          <a:defRPr dirty="0" smtClean="0">
            <a:solidFill>
              <a:schemeClr val="tx1"/>
            </a:solidFill>
            <a:latin typeface="BentonSans-Book"/>
          </a:defRPr>
        </a:defPPr>
      </a:lstStyle>
    </a:tx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Template 2.potx</Template>
  <TotalTime>10643</TotalTime>
  <Words>1758</Words>
  <Application>Microsoft Macintosh PowerPoint</Application>
  <PresentationFormat>Custom</PresentationFormat>
  <Paragraphs>180</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Purpose_Template_Pres_JULY_2011_newdesigns</vt:lpstr>
      <vt:lpstr>PowerPoint Presentation</vt:lpstr>
      <vt:lpstr>PowerPoint Presentation</vt:lpstr>
      <vt:lpstr>PowerPoint Presentation</vt:lpstr>
      <vt:lpstr>PowerPoint Presentation</vt:lpstr>
      <vt:lpstr>Preventing Human Trafficking</vt:lpstr>
      <vt:lpstr>Challenges of Human Trafficking  Prevention Campaigns</vt:lpstr>
      <vt:lpstr>Research Objectives</vt:lpstr>
      <vt:lpstr>Research Questions</vt:lpstr>
      <vt:lpstr>Methods: Project sites</vt:lpstr>
      <vt:lpstr>Methods: Survey research phases</vt:lpstr>
      <vt:lpstr>Evaluating the Effectiveness of the Campaign</vt:lpstr>
      <vt:lpstr>Campaign stimuli material</vt:lpstr>
      <vt:lpstr>Synopsis for Enslaved</vt:lpstr>
      <vt:lpstr>Characteristics of the participants</vt:lpstr>
      <vt:lpstr>Results: Information Seeking Behavior</vt:lpstr>
      <vt:lpstr>Results: Awareness of the terms </vt:lpstr>
      <vt:lpstr>Results: Documentary effects </vt:lpstr>
      <vt:lpstr>Results: Determinants of human trafficking prevention outcomes </vt:lpstr>
      <vt:lpstr>Conclusions</vt:lpstr>
      <vt:lpstr>Future Plans</vt:lpstr>
      <vt:lpstr>Questions?</vt:lpstr>
    </vt:vector>
  </TitlesOfParts>
  <Company>Purpose Campaigns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Emmy Harris</dc:creator>
  <cp:lastModifiedBy>Patti Riley</cp:lastModifiedBy>
  <cp:revision>457</cp:revision>
  <cp:lastPrinted>2011-07-20T23:40:41Z</cp:lastPrinted>
  <dcterms:created xsi:type="dcterms:W3CDTF">2011-07-21T03:25:39Z</dcterms:created>
  <dcterms:modified xsi:type="dcterms:W3CDTF">2015-06-10T19:51:56Z</dcterms:modified>
</cp:coreProperties>
</file>