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</p:sldMasterIdLst>
  <p:notesMasterIdLst>
    <p:notesMasterId r:id="rId28"/>
  </p:notesMasterIdLst>
  <p:sldIdLst>
    <p:sldId id="256" r:id="rId3"/>
    <p:sldId id="259" r:id="rId4"/>
    <p:sldId id="260" r:id="rId5"/>
    <p:sldId id="28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80" autoAdjust="0"/>
  </p:normalViewPr>
  <p:slideViewPr>
    <p:cSldViewPr>
      <p:cViewPr>
        <p:scale>
          <a:sx n="75" d="100"/>
          <a:sy n="75" d="100"/>
        </p:scale>
        <p:origin x="-1896" y="-8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AFC50-A052-4318-A494-7119CCD65C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9DDB0-EB75-4EF1-8749-43D2C766C4C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dirty="0" smtClean="0"/>
            <a:t>Is your organization ready to achieve this vision?</a:t>
          </a:r>
          <a:endParaRPr lang="en-US" dirty="0"/>
        </a:p>
      </dgm:t>
    </dgm:pt>
    <dgm:pt modelId="{968075FF-8CB6-46FE-BCC3-CB32E518AAA1}" type="parTrans" cxnId="{D66AB7C0-1F29-4BB7-AD1C-9920C91E1AE9}">
      <dgm:prSet/>
      <dgm:spPr/>
      <dgm:t>
        <a:bodyPr/>
        <a:lstStyle/>
        <a:p>
          <a:endParaRPr lang="en-US"/>
        </a:p>
      </dgm:t>
    </dgm:pt>
    <dgm:pt modelId="{077F7229-5D43-4182-91E3-D7A38EDF9D7C}" type="sibTrans" cxnId="{D66AB7C0-1F29-4BB7-AD1C-9920C91E1AE9}">
      <dgm:prSet/>
      <dgm:spPr/>
      <dgm:t>
        <a:bodyPr/>
        <a:lstStyle/>
        <a:p>
          <a:endParaRPr lang="en-US"/>
        </a:p>
      </dgm:t>
    </dgm:pt>
    <dgm:pt modelId="{86902E5C-2CB6-4197-9589-E45D7AA6E12C}" type="pres">
      <dgm:prSet presAssocID="{E91AFC50-A052-4318-A494-7119CCD65C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100673-D302-4123-AD4F-30B44F7B5015}" type="pres">
      <dgm:prSet presAssocID="{CE09DDB0-EB75-4EF1-8749-43D2C766C4CC}" presName="parentText" presStyleLbl="node1" presStyleIdx="0" presStyleCnt="1" custLinFactNeighborX="-1748" custLinFactNeighborY="-118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766A0-EB18-C644-BC88-438448022EC2}" type="presOf" srcId="{CE09DDB0-EB75-4EF1-8749-43D2C766C4CC}" destId="{53100673-D302-4123-AD4F-30B44F7B5015}" srcOrd="0" destOrd="0" presId="urn:microsoft.com/office/officeart/2005/8/layout/vList2"/>
    <dgm:cxn modelId="{DA88B755-1215-254C-8414-AC072C9F4B4E}" type="presOf" srcId="{E91AFC50-A052-4318-A494-7119CCD65CBE}" destId="{86902E5C-2CB6-4197-9589-E45D7AA6E12C}" srcOrd="0" destOrd="0" presId="urn:microsoft.com/office/officeart/2005/8/layout/vList2"/>
    <dgm:cxn modelId="{D66AB7C0-1F29-4BB7-AD1C-9920C91E1AE9}" srcId="{E91AFC50-A052-4318-A494-7119CCD65CBE}" destId="{CE09DDB0-EB75-4EF1-8749-43D2C766C4CC}" srcOrd="0" destOrd="0" parTransId="{968075FF-8CB6-46FE-BCC3-CB32E518AAA1}" sibTransId="{077F7229-5D43-4182-91E3-D7A38EDF9D7C}"/>
    <dgm:cxn modelId="{9EF07AAD-EA60-F149-9890-D608DBFBFB4B}" type="presParOf" srcId="{86902E5C-2CB6-4197-9589-E45D7AA6E12C}" destId="{53100673-D302-4123-AD4F-30B44F7B50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0C0B8-2D1F-1F4A-8823-D918EB2CC994}" type="doc">
      <dgm:prSet loTypeId="urn:microsoft.com/office/officeart/2008/layout/RadialCluster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CC948C-89D1-3A49-9AC3-1646A5C1E9AC}">
      <dgm:prSet phldrT="[Text]"/>
      <dgm:spPr>
        <a:solidFill>
          <a:srgbClr val="59BB35"/>
        </a:solidFill>
      </dgm:spPr>
      <dgm:t>
        <a:bodyPr/>
        <a:lstStyle/>
        <a:p>
          <a:r>
            <a:rPr lang="en-US" dirty="0" smtClean="0"/>
            <a:t>Political Will</a:t>
          </a:r>
          <a:endParaRPr lang="en-US" dirty="0"/>
        </a:p>
      </dgm:t>
    </dgm:pt>
    <dgm:pt modelId="{88F599B2-3A96-1243-A048-35A3E8ABADB1}" type="parTrans" cxnId="{0BDA8333-F983-BA48-843D-D829A4CE3B23}">
      <dgm:prSet/>
      <dgm:spPr/>
      <dgm:t>
        <a:bodyPr/>
        <a:lstStyle/>
        <a:p>
          <a:endParaRPr lang="en-US"/>
        </a:p>
      </dgm:t>
    </dgm:pt>
    <dgm:pt modelId="{728FD226-7346-4A4D-8FDC-E04A9D9BEBA2}" type="sibTrans" cxnId="{0BDA8333-F983-BA48-843D-D829A4CE3B23}">
      <dgm:prSet/>
      <dgm:spPr/>
      <dgm:t>
        <a:bodyPr/>
        <a:lstStyle/>
        <a:p>
          <a:endParaRPr lang="en-US"/>
        </a:p>
      </dgm:t>
    </dgm:pt>
    <dgm:pt modelId="{6E63FD90-9632-034F-8D3C-C4020DECDA24}">
      <dgm:prSet phldrT="[Text]"/>
      <dgm:spPr/>
      <dgm:t>
        <a:bodyPr/>
        <a:lstStyle/>
        <a:p>
          <a:r>
            <a:rPr lang="en-US" dirty="0" smtClean="0"/>
            <a:t>Social Will</a:t>
          </a:r>
          <a:endParaRPr lang="en-US" dirty="0"/>
        </a:p>
      </dgm:t>
    </dgm:pt>
    <dgm:pt modelId="{EACD4E99-4151-A241-8371-0FD5099DA2F6}" type="parTrans" cxnId="{6019D189-6751-744D-ACD5-4EF96189445C}">
      <dgm:prSet/>
      <dgm:spPr/>
      <dgm:t>
        <a:bodyPr/>
        <a:lstStyle/>
        <a:p>
          <a:endParaRPr lang="en-US"/>
        </a:p>
      </dgm:t>
    </dgm:pt>
    <dgm:pt modelId="{85283B48-A90B-E942-89F8-A32B31AA22FC}" type="sibTrans" cxnId="{6019D189-6751-744D-ACD5-4EF96189445C}">
      <dgm:prSet/>
      <dgm:spPr/>
      <dgm:t>
        <a:bodyPr/>
        <a:lstStyle/>
        <a:p>
          <a:endParaRPr lang="en-US"/>
        </a:p>
      </dgm:t>
    </dgm:pt>
    <dgm:pt modelId="{B38F9C5A-C579-0D49-A9B5-BDDACCBDD17C}">
      <dgm:prSet phldrT="[Text]" custT="1"/>
      <dgm:spPr>
        <a:solidFill>
          <a:srgbClr val="459EB6"/>
        </a:solidFill>
      </dgm:spPr>
      <dgm:t>
        <a:bodyPr/>
        <a:lstStyle/>
        <a:p>
          <a:r>
            <a:rPr lang="en-US" sz="2400" dirty="0" err="1" smtClean="0"/>
            <a:t>Organiza-tional</a:t>
          </a:r>
          <a:r>
            <a:rPr lang="en-US" sz="2400" dirty="0" smtClean="0"/>
            <a:t> Will</a:t>
          </a:r>
          <a:endParaRPr lang="en-US" sz="2400" dirty="0"/>
        </a:p>
      </dgm:t>
    </dgm:pt>
    <dgm:pt modelId="{5A6ACBA8-98A0-5A48-9BBA-80106D3A02CE}" type="parTrans" cxnId="{826AED51-3DD7-DF47-B964-C358A8BCBDF4}">
      <dgm:prSet/>
      <dgm:spPr/>
      <dgm:t>
        <a:bodyPr/>
        <a:lstStyle/>
        <a:p>
          <a:endParaRPr lang="en-US"/>
        </a:p>
      </dgm:t>
    </dgm:pt>
    <dgm:pt modelId="{DC550F0F-4BE0-6B45-B302-2DB40E4D9751}" type="sibTrans" cxnId="{826AED51-3DD7-DF47-B964-C358A8BCBDF4}">
      <dgm:prSet/>
      <dgm:spPr/>
      <dgm:t>
        <a:bodyPr/>
        <a:lstStyle/>
        <a:p>
          <a:endParaRPr lang="en-US"/>
        </a:p>
      </dgm:t>
    </dgm:pt>
    <dgm:pt modelId="{803F2CEA-AD1C-F641-9AD6-75A873E0D92B}">
      <dgm:prSet phldrT="[Text]" custT="1"/>
      <dgm:spPr>
        <a:solidFill>
          <a:srgbClr val="C01E3D"/>
        </a:solidFill>
      </dgm:spPr>
      <dgm:t>
        <a:bodyPr/>
        <a:lstStyle/>
        <a:p>
          <a:r>
            <a:rPr lang="en-US" sz="2400" dirty="0" smtClean="0"/>
            <a:t>Communication at the Center</a:t>
          </a:r>
          <a:endParaRPr lang="en-US" sz="2400" dirty="0"/>
        </a:p>
      </dgm:t>
    </dgm:pt>
    <dgm:pt modelId="{0064B314-5F59-C440-B3BB-F342B04449CF}" type="sibTrans" cxnId="{DB374FE6-A417-2E47-9FCE-363B93A26F25}">
      <dgm:prSet/>
      <dgm:spPr/>
      <dgm:t>
        <a:bodyPr/>
        <a:lstStyle/>
        <a:p>
          <a:endParaRPr lang="en-US"/>
        </a:p>
      </dgm:t>
    </dgm:pt>
    <dgm:pt modelId="{90363AE5-BF20-BF45-B89A-9658FBBF7017}" type="parTrans" cxnId="{DB374FE6-A417-2E47-9FCE-363B93A26F25}">
      <dgm:prSet/>
      <dgm:spPr/>
      <dgm:t>
        <a:bodyPr/>
        <a:lstStyle/>
        <a:p>
          <a:endParaRPr lang="en-US"/>
        </a:p>
      </dgm:t>
    </dgm:pt>
    <dgm:pt modelId="{C7D5F5A2-7499-424B-996B-6C653162BBB4}" type="pres">
      <dgm:prSet presAssocID="{CAE0C0B8-2D1F-1F4A-8823-D918EB2CC9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0636F9-436D-F943-8B81-059C360F17CB}" type="pres">
      <dgm:prSet presAssocID="{803F2CEA-AD1C-F641-9AD6-75A873E0D92B}" presName="singleCycle" presStyleCnt="0"/>
      <dgm:spPr/>
    </dgm:pt>
    <dgm:pt modelId="{7FE25B1A-A620-D148-9E57-4AD0E34EA3EB}" type="pres">
      <dgm:prSet presAssocID="{803F2CEA-AD1C-F641-9AD6-75A873E0D92B}" presName="singleCenter" presStyleLbl="node1" presStyleIdx="0" presStyleCnt="4" custScaleX="213762" custScaleY="99849" custLinFactNeighborX="-412" custLinFactNeighborY="-577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0BD48DE-6FF0-5B46-B013-16792FB832F8}" type="pres">
      <dgm:prSet presAssocID="{88F599B2-3A96-1243-A048-35A3E8ABADB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51DB331E-87AF-BA40-9AD5-E8AEC884B11B}" type="pres">
      <dgm:prSet presAssocID="{D1CC948C-89D1-3A49-9AC3-1646A5C1E9AC}" presName="text0" presStyleLbl="node1" presStyleIdx="1" presStyleCnt="4" custScaleX="128238" custScaleY="122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96810-2918-9C4C-8149-6867B9E2C3FD}" type="pres">
      <dgm:prSet presAssocID="{EACD4E99-4151-A241-8371-0FD5099DA2F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1B1E38A-F55D-1946-946D-1FF4F79BD584}" type="pres">
      <dgm:prSet presAssocID="{6E63FD90-9632-034F-8D3C-C4020DECDA24}" presName="text0" presStyleLbl="node1" presStyleIdx="2" presStyleCnt="4" custScaleX="139532" custScaleY="98447" custRadScaleRad="105772" custRadScaleInc="8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DF00F-BD8F-7E44-AFE9-26B6F9B168B5}" type="pres">
      <dgm:prSet presAssocID="{5A6ACBA8-98A0-5A48-9BBA-80106D3A02C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36715196-53FF-AC4C-A2A2-0D55CCBCFB22}" type="pres">
      <dgm:prSet presAssocID="{B38F9C5A-C579-0D49-A9B5-BDDACCBDD17C}" presName="text0" presStyleLbl="node1" presStyleIdx="3" presStyleCnt="4" custScaleX="175502" custScaleY="113894" custRadScaleRad="105300" custRadScaleInc="-7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9DC55-7166-AB4B-B47A-3266CF339D7D}" type="presOf" srcId="{6E63FD90-9632-034F-8D3C-C4020DECDA24}" destId="{F1B1E38A-F55D-1946-946D-1FF4F79BD584}" srcOrd="0" destOrd="0" presId="urn:microsoft.com/office/officeart/2008/layout/RadialCluster"/>
    <dgm:cxn modelId="{DB374FE6-A417-2E47-9FCE-363B93A26F25}" srcId="{CAE0C0B8-2D1F-1F4A-8823-D918EB2CC994}" destId="{803F2CEA-AD1C-F641-9AD6-75A873E0D92B}" srcOrd="0" destOrd="0" parTransId="{90363AE5-BF20-BF45-B89A-9658FBBF7017}" sibTransId="{0064B314-5F59-C440-B3BB-F342B04449CF}"/>
    <dgm:cxn modelId="{588C5BFB-8A68-234B-94D3-D245311C2ECB}" type="presOf" srcId="{5A6ACBA8-98A0-5A48-9BBA-80106D3A02CE}" destId="{3EBDF00F-BD8F-7E44-AFE9-26B6F9B168B5}" srcOrd="0" destOrd="0" presId="urn:microsoft.com/office/officeart/2008/layout/RadialCluster"/>
    <dgm:cxn modelId="{0BDA8333-F983-BA48-843D-D829A4CE3B23}" srcId="{803F2CEA-AD1C-F641-9AD6-75A873E0D92B}" destId="{D1CC948C-89D1-3A49-9AC3-1646A5C1E9AC}" srcOrd="0" destOrd="0" parTransId="{88F599B2-3A96-1243-A048-35A3E8ABADB1}" sibTransId="{728FD226-7346-4A4D-8FDC-E04A9D9BEBA2}"/>
    <dgm:cxn modelId="{B3A98A16-EAA1-BE48-9CF6-E0F12B57F059}" type="presOf" srcId="{CAE0C0B8-2D1F-1F4A-8823-D918EB2CC994}" destId="{C7D5F5A2-7499-424B-996B-6C653162BBB4}" srcOrd="0" destOrd="0" presId="urn:microsoft.com/office/officeart/2008/layout/RadialCluster"/>
    <dgm:cxn modelId="{826AED51-3DD7-DF47-B964-C358A8BCBDF4}" srcId="{803F2CEA-AD1C-F641-9AD6-75A873E0D92B}" destId="{B38F9C5A-C579-0D49-A9B5-BDDACCBDD17C}" srcOrd="2" destOrd="0" parTransId="{5A6ACBA8-98A0-5A48-9BBA-80106D3A02CE}" sibTransId="{DC550F0F-4BE0-6B45-B302-2DB40E4D9751}"/>
    <dgm:cxn modelId="{20998BD0-3A5C-C849-B836-89D93E9ED463}" type="presOf" srcId="{88F599B2-3A96-1243-A048-35A3E8ABADB1}" destId="{A0BD48DE-6FF0-5B46-B013-16792FB832F8}" srcOrd="0" destOrd="0" presId="urn:microsoft.com/office/officeart/2008/layout/RadialCluster"/>
    <dgm:cxn modelId="{C7803AC3-0BC7-A24B-B404-12EF113AD095}" type="presOf" srcId="{B38F9C5A-C579-0D49-A9B5-BDDACCBDD17C}" destId="{36715196-53FF-AC4C-A2A2-0D55CCBCFB22}" srcOrd="0" destOrd="0" presId="urn:microsoft.com/office/officeart/2008/layout/RadialCluster"/>
    <dgm:cxn modelId="{CDA74E00-5141-614F-9848-D222ED6F39ED}" type="presOf" srcId="{EACD4E99-4151-A241-8371-0FD5099DA2F6}" destId="{24196810-2918-9C4C-8149-6867B9E2C3FD}" srcOrd="0" destOrd="0" presId="urn:microsoft.com/office/officeart/2008/layout/RadialCluster"/>
    <dgm:cxn modelId="{F2A19A85-09C2-A14F-A6E7-A2C329CC0B56}" type="presOf" srcId="{D1CC948C-89D1-3A49-9AC3-1646A5C1E9AC}" destId="{51DB331E-87AF-BA40-9AD5-E8AEC884B11B}" srcOrd="0" destOrd="0" presId="urn:microsoft.com/office/officeart/2008/layout/RadialCluster"/>
    <dgm:cxn modelId="{6019D189-6751-744D-ACD5-4EF96189445C}" srcId="{803F2CEA-AD1C-F641-9AD6-75A873E0D92B}" destId="{6E63FD90-9632-034F-8D3C-C4020DECDA24}" srcOrd="1" destOrd="0" parTransId="{EACD4E99-4151-A241-8371-0FD5099DA2F6}" sibTransId="{85283B48-A90B-E942-89F8-A32B31AA22FC}"/>
    <dgm:cxn modelId="{C41589FC-F5A0-C648-B24A-6DB8F9D38825}" type="presOf" srcId="{803F2CEA-AD1C-F641-9AD6-75A873E0D92B}" destId="{7FE25B1A-A620-D148-9E57-4AD0E34EA3EB}" srcOrd="0" destOrd="0" presId="urn:microsoft.com/office/officeart/2008/layout/RadialCluster"/>
    <dgm:cxn modelId="{6828C70C-28D3-B047-81A2-99185B4A4D6C}" type="presParOf" srcId="{C7D5F5A2-7499-424B-996B-6C653162BBB4}" destId="{D20636F9-436D-F943-8B81-059C360F17CB}" srcOrd="0" destOrd="0" presId="urn:microsoft.com/office/officeart/2008/layout/RadialCluster"/>
    <dgm:cxn modelId="{3648404A-89EE-5A48-B2ED-8C286D0A15D7}" type="presParOf" srcId="{D20636F9-436D-F943-8B81-059C360F17CB}" destId="{7FE25B1A-A620-D148-9E57-4AD0E34EA3EB}" srcOrd="0" destOrd="0" presId="urn:microsoft.com/office/officeart/2008/layout/RadialCluster"/>
    <dgm:cxn modelId="{AD5B6B77-13ED-BB4E-A8B7-631E59A604C1}" type="presParOf" srcId="{D20636F9-436D-F943-8B81-059C360F17CB}" destId="{A0BD48DE-6FF0-5B46-B013-16792FB832F8}" srcOrd="1" destOrd="0" presId="urn:microsoft.com/office/officeart/2008/layout/RadialCluster"/>
    <dgm:cxn modelId="{8412BC6F-51BF-4E4D-A172-45E6ABBF049B}" type="presParOf" srcId="{D20636F9-436D-F943-8B81-059C360F17CB}" destId="{51DB331E-87AF-BA40-9AD5-E8AEC884B11B}" srcOrd="2" destOrd="0" presId="urn:microsoft.com/office/officeart/2008/layout/RadialCluster"/>
    <dgm:cxn modelId="{AA01F013-33A5-584D-BF2B-AC948D0B1CA0}" type="presParOf" srcId="{D20636F9-436D-F943-8B81-059C360F17CB}" destId="{24196810-2918-9C4C-8149-6867B9E2C3FD}" srcOrd="3" destOrd="0" presId="urn:microsoft.com/office/officeart/2008/layout/RadialCluster"/>
    <dgm:cxn modelId="{C90AA692-0D81-5045-88A3-36F5EBA8937D}" type="presParOf" srcId="{D20636F9-436D-F943-8B81-059C360F17CB}" destId="{F1B1E38A-F55D-1946-946D-1FF4F79BD584}" srcOrd="4" destOrd="0" presId="urn:microsoft.com/office/officeart/2008/layout/RadialCluster"/>
    <dgm:cxn modelId="{900210C6-2053-014D-A910-E2D4F23A9C4E}" type="presParOf" srcId="{D20636F9-436D-F943-8B81-059C360F17CB}" destId="{3EBDF00F-BD8F-7E44-AFE9-26B6F9B168B5}" srcOrd="5" destOrd="0" presId="urn:microsoft.com/office/officeart/2008/layout/RadialCluster"/>
    <dgm:cxn modelId="{716D72B6-2BCC-3A4F-9A30-7A07FA0D4109}" type="presParOf" srcId="{D20636F9-436D-F943-8B81-059C360F17CB}" destId="{36715196-53FF-AC4C-A2A2-0D55CCBCFB2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2E400-01E7-4E82-98D7-75F098C01F9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F750CB4-AADF-4CCD-BE62-841767CB5FDF}">
      <dgm:prSet/>
      <dgm:spPr/>
      <dgm:t>
        <a:bodyPr/>
        <a:lstStyle/>
        <a:p>
          <a:pPr algn="ctr" rtl="0"/>
          <a:r>
            <a:rPr lang="en-US" b="1" dirty="0" smtClean="0"/>
            <a:t>The  “On Strategy”* Communication Technique</a:t>
          </a:r>
          <a:endParaRPr lang="en-US" dirty="0"/>
        </a:p>
      </dgm:t>
    </dgm:pt>
    <dgm:pt modelId="{90EF8C25-26A8-4749-B386-C31FD82636D7}" type="parTrans" cxnId="{BC90AE2E-B574-4CF9-BB4A-B8E57AF3C57F}">
      <dgm:prSet/>
      <dgm:spPr/>
      <dgm:t>
        <a:bodyPr/>
        <a:lstStyle/>
        <a:p>
          <a:endParaRPr lang="en-US"/>
        </a:p>
      </dgm:t>
    </dgm:pt>
    <dgm:pt modelId="{41287E23-2CB3-4AEA-A735-9D94BDD962E4}" type="sibTrans" cxnId="{BC90AE2E-B574-4CF9-BB4A-B8E57AF3C57F}">
      <dgm:prSet/>
      <dgm:spPr/>
      <dgm:t>
        <a:bodyPr/>
        <a:lstStyle/>
        <a:p>
          <a:endParaRPr lang="en-US"/>
        </a:p>
      </dgm:t>
    </dgm:pt>
    <dgm:pt modelId="{C47C6148-81EA-43E1-8D2B-C0C89E563525}" type="pres">
      <dgm:prSet presAssocID="{C4A2E400-01E7-4E82-98D7-75F098C01F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AB612-5A69-467C-87FF-79583663B05C}" type="pres">
      <dgm:prSet presAssocID="{6F750CB4-AADF-4CCD-BE62-841767CB5FDF}" presName="parentText" presStyleLbl="node1" presStyleIdx="0" presStyleCnt="1" custLinFactNeighborY="-17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0AE2E-B574-4CF9-BB4A-B8E57AF3C57F}" srcId="{C4A2E400-01E7-4E82-98D7-75F098C01F95}" destId="{6F750CB4-AADF-4CCD-BE62-841767CB5FDF}" srcOrd="0" destOrd="0" parTransId="{90EF8C25-26A8-4749-B386-C31FD82636D7}" sibTransId="{41287E23-2CB3-4AEA-A735-9D94BDD962E4}"/>
    <dgm:cxn modelId="{09163B30-C2B8-B349-A359-33E1C2F8E67C}" type="presOf" srcId="{6F750CB4-AADF-4CCD-BE62-841767CB5FDF}" destId="{20CAB612-5A69-467C-87FF-79583663B05C}" srcOrd="0" destOrd="0" presId="urn:microsoft.com/office/officeart/2005/8/layout/vList2"/>
    <dgm:cxn modelId="{F6A168C6-F080-F449-B4F1-AD056677DE61}" type="presOf" srcId="{C4A2E400-01E7-4E82-98D7-75F098C01F95}" destId="{C47C6148-81EA-43E1-8D2B-C0C89E563525}" srcOrd="0" destOrd="0" presId="urn:microsoft.com/office/officeart/2005/8/layout/vList2"/>
    <dgm:cxn modelId="{796324D4-87EC-C04D-903E-B10B19CF9760}" type="presParOf" srcId="{C47C6148-81EA-43E1-8D2B-C0C89E563525}" destId="{20CAB612-5A69-467C-87FF-79583663B0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14219D-B417-443D-9568-1439FC351BBA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5C8B4C5-9DF3-4AB9-B29C-6A6B3CFD717A}" type="pres">
      <dgm:prSet presAssocID="{DB14219D-B417-443D-9568-1439FC351B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C9301-4112-9C4B-9BD4-DB51A614844F}" type="presOf" srcId="{DB14219D-B417-443D-9568-1439FC351BBA}" destId="{95C8B4C5-9DF3-4AB9-B29C-6A6B3CFD71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E32254-61F4-4182-84A3-6754FA2FF925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6DCC92-BC48-41A8-A4D7-70860F8D12C8}">
      <dgm:prSet custT="1"/>
      <dgm:spPr/>
      <dgm:t>
        <a:bodyPr/>
        <a:lstStyle/>
        <a:p>
          <a:pPr algn="ctr" rtl="0"/>
          <a:r>
            <a:rPr lang="en-US" sz="3600" dirty="0" smtClean="0"/>
            <a:t>Big Picture:</a:t>
          </a:r>
        </a:p>
        <a:p>
          <a:pPr algn="ctr" rtl="0"/>
          <a:r>
            <a:rPr lang="en-US" sz="2800" dirty="0" smtClean="0"/>
            <a:t>1. Change “campaign”—the drumbeat</a:t>
          </a:r>
        </a:p>
        <a:p>
          <a:pPr algn="ctr" rtl="0"/>
          <a:r>
            <a:rPr lang="en-US" sz="2800" dirty="0" smtClean="0"/>
            <a:t>2.  Create a diagonal “coalition of the willing” to coordinate change implementation teams</a:t>
          </a:r>
        </a:p>
        <a:p>
          <a:pPr algn="ctr" rtl="0"/>
          <a:r>
            <a:rPr lang="en-US" sz="2800" dirty="0" smtClean="0"/>
            <a:t>3.  Track communication and outcome metrics </a:t>
          </a:r>
          <a:endParaRPr lang="en-US" sz="2800" dirty="0"/>
        </a:p>
      </dgm:t>
    </dgm:pt>
    <dgm:pt modelId="{8723BC63-D08C-4E90-A7CE-CC18F8663A02}" type="parTrans" cxnId="{2BAADAD3-839E-48D7-8DFF-0A70055F955C}">
      <dgm:prSet/>
      <dgm:spPr/>
      <dgm:t>
        <a:bodyPr/>
        <a:lstStyle/>
        <a:p>
          <a:endParaRPr lang="en-US"/>
        </a:p>
      </dgm:t>
    </dgm:pt>
    <dgm:pt modelId="{D0FF0A28-7B1A-4383-8F7A-BFA5719DAA0A}" type="sibTrans" cxnId="{2BAADAD3-839E-48D7-8DFF-0A70055F955C}">
      <dgm:prSet/>
      <dgm:spPr/>
      <dgm:t>
        <a:bodyPr/>
        <a:lstStyle/>
        <a:p>
          <a:endParaRPr lang="en-US"/>
        </a:p>
      </dgm:t>
    </dgm:pt>
    <dgm:pt modelId="{82B39337-7180-47DE-A0E8-7C9068615CAF}" type="pres">
      <dgm:prSet presAssocID="{CEE32254-61F4-4182-84A3-6754FA2FF9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D8A90-3E6B-485D-9A91-93A171462173}" type="pres">
      <dgm:prSet presAssocID="{BF6DCC92-BC48-41A8-A4D7-70860F8D12C8}" presName="parentText" presStyleLbl="node1" presStyleIdx="0" presStyleCnt="1" custScaleY="984028" custLinFactNeighborY="-210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10655E-9D8E-C744-ABF2-F453C4DF06AB}" type="presOf" srcId="{CEE32254-61F4-4182-84A3-6754FA2FF925}" destId="{82B39337-7180-47DE-A0E8-7C9068615CAF}" srcOrd="0" destOrd="0" presId="urn:microsoft.com/office/officeart/2005/8/layout/vList2"/>
    <dgm:cxn modelId="{2BAADAD3-839E-48D7-8DFF-0A70055F955C}" srcId="{CEE32254-61F4-4182-84A3-6754FA2FF925}" destId="{BF6DCC92-BC48-41A8-A4D7-70860F8D12C8}" srcOrd="0" destOrd="0" parTransId="{8723BC63-D08C-4E90-A7CE-CC18F8663A02}" sibTransId="{D0FF0A28-7B1A-4383-8F7A-BFA5719DAA0A}"/>
    <dgm:cxn modelId="{C6353487-15AC-5D4E-81FD-8B6FBC710AF4}" type="presOf" srcId="{BF6DCC92-BC48-41A8-A4D7-70860F8D12C8}" destId="{26DD8A90-3E6B-485D-9A91-93A171462173}" srcOrd="0" destOrd="0" presId="urn:microsoft.com/office/officeart/2005/8/layout/vList2"/>
    <dgm:cxn modelId="{07E7AA28-0C98-BE48-AD25-EFF686717635}" type="presParOf" srcId="{82B39337-7180-47DE-A0E8-7C9068615CAF}" destId="{26DD8A90-3E6B-485D-9A91-93A1714621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0A6B8C-BDA3-4C71-AD6A-B054E48EEC40}" type="doc">
      <dgm:prSet loTypeId="urn:microsoft.com/office/officeart/2005/8/layout/cycle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A964CC-F5DC-4D37-B245-7E5ABA5A54EF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en-US" sz="2000" b="1" dirty="0" smtClean="0"/>
            <a:t>Assess Need for Change</a:t>
          </a:r>
          <a:endParaRPr lang="en-US" sz="2000" b="1" dirty="0"/>
        </a:p>
      </dgm:t>
    </dgm:pt>
    <dgm:pt modelId="{C85CA8B0-2E64-4BB1-9A44-57965F1536F7}" type="parTrans" cxnId="{9D5235EA-568A-48BB-93CF-B6DA2CC35C49}">
      <dgm:prSet/>
      <dgm:spPr/>
      <dgm:t>
        <a:bodyPr/>
        <a:lstStyle/>
        <a:p>
          <a:endParaRPr lang="en-US"/>
        </a:p>
      </dgm:t>
    </dgm:pt>
    <dgm:pt modelId="{201C7BC7-0EDD-4FE0-AEC1-09CDD2822225}" type="sibTrans" cxnId="{9D5235EA-568A-48BB-93CF-B6DA2CC35C49}">
      <dgm:prSet/>
      <dgm:spPr/>
      <dgm:t>
        <a:bodyPr/>
        <a:lstStyle/>
        <a:p>
          <a:endParaRPr lang="en-US"/>
        </a:p>
      </dgm:t>
    </dgm:pt>
    <dgm:pt modelId="{0620583D-3124-4763-BE65-B596AEC0020D}">
      <dgm:prSet phldrT="[Text]" custT="1"/>
      <dgm:spPr/>
      <dgm:t>
        <a:bodyPr/>
        <a:lstStyle/>
        <a:p>
          <a:r>
            <a:rPr lang="en-US" sz="2000" b="1" dirty="0" smtClean="0"/>
            <a:t>Benchmark /Learn from Other  Organizations</a:t>
          </a:r>
          <a:endParaRPr lang="en-US" sz="2000" b="1" dirty="0"/>
        </a:p>
      </dgm:t>
    </dgm:pt>
    <dgm:pt modelId="{652CA007-020A-419F-AD90-A089649BE8E1}" type="parTrans" cxnId="{F888EEBF-071A-471F-9E2F-1F555911A114}">
      <dgm:prSet/>
      <dgm:spPr/>
      <dgm:t>
        <a:bodyPr/>
        <a:lstStyle/>
        <a:p>
          <a:endParaRPr lang="en-US"/>
        </a:p>
      </dgm:t>
    </dgm:pt>
    <dgm:pt modelId="{76B0E67D-E3F3-444D-BA50-3B5323254944}" type="sibTrans" cxnId="{F888EEBF-071A-471F-9E2F-1F555911A114}">
      <dgm:prSet/>
      <dgm:spPr/>
      <dgm:t>
        <a:bodyPr/>
        <a:lstStyle/>
        <a:p>
          <a:endParaRPr lang="en-US"/>
        </a:p>
      </dgm:t>
    </dgm:pt>
    <dgm:pt modelId="{C108BEA1-1382-400A-A39B-8DA8B340CCF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Implement Change</a:t>
          </a:r>
          <a:endParaRPr lang="en-US" sz="2000" b="1" dirty="0"/>
        </a:p>
      </dgm:t>
    </dgm:pt>
    <dgm:pt modelId="{61EBCD05-6585-47FE-A582-B2B61C767E95}" type="parTrans" cxnId="{9F3BDD84-C2E1-4D91-B95A-B69A6560EA63}">
      <dgm:prSet/>
      <dgm:spPr/>
      <dgm:t>
        <a:bodyPr/>
        <a:lstStyle/>
        <a:p>
          <a:endParaRPr lang="en-US"/>
        </a:p>
      </dgm:t>
    </dgm:pt>
    <dgm:pt modelId="{D262664A-2224-4CC9-9ACE-D49364FE5F27}" type="sibTrans" cxnId="{9F3BDD84-C2E1-4D91-B95A-B69A6560EA63}">
      <dgm:prSet/>
      <dgm:spPr/>
      <dgm:t>
        <a:bodyPr/>
        <a:lstStyle/>
        <a:p>
          <a:endParaRPr lang="en-US"/>
        </a:p>
      </dgm:t>
    </dgm:pt>
    <dgm:pt modelId="{3271661B-AD3C-4A19-8539-13B4C6AD5FA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Redesign</a:t>
          </a:r>
          <a:endParaRPr lang="en-US" dirty="0"/>
        </a:p>
      </dgm:t>
    </dgm:pt>
    <dgm:pt modelId="{542CA425-89A7-4D35-BE74-9887703BAFE2}" type="parTrans" cxnId="{938C97AE-C434-490A-853D-A8130C087365}">
      <dgm:prSet/>
      <dgm:spPr/>
      <dgm:t>
        <a:bodyPr/>
        <a:lstStyle/>
        <a:p>
          <a:endParaRPr lang="en-US"/>
        </a:p>
      </dgm:t>
    </dgm:pt>
    <dgm:pt modelId="{8E38EC7E-C933-46FA-8B5B-64A8A97E81FE}" type="sibTrans" cxnId="{938C97AE-C434-490A-853D-A8130C087365}">
      <dgm:prSet/>
      <dgm:spPr/>
      <dgm:t>
        <a:bodyPr/>
        <a:lstStyle/>
        <a:p>
          <a:endParaRPr lang="en-US"/>
        </a:p>
      </dgm:t>
    </dgm:pt>
    <dgm:pt modelId="{C4EE689C-8162-46C2-81CE-7A52EB9E57B0}">
      <dgm:prSet phldrT="[Text]"/>
      <dgm:spPr>
        <a:gradFill rotWithShape="0">
          <a:gsLst>
            <a:gs pos="0">
              <a:srgbClr val="7030A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Scale-Up</a:t>
          </a:r>
          <a:endParaRPr lang="en-US" dirty="0"/>
        </a:p>
      </dgm:t>
    </dgm:pt>
    <dgm:pt modelId="{8E3DAB4A-802A-4E3B-911F-95AA9E8D70D9}" type="parTrans" cxnId="{FFA2B52B-0821-4438-981B-7FBED29F653B}">
      <dgm:prSet/>
      <dgm:spPr/>
      <dgm:t>
        <a:bodyPr/>
        <a:lstStyle/>
        <a:p>
          <a:endParaRPr lang="en-US"/>
        </a:p>
      </dgm:t>
    </dgm:pt>
    <dgm:pt modelId="{3F5F2216-A01B-4FE6-A5D9-1A30FD346615}" type="sibTrans" cxnId="{FFA2B52B-0821-4438-981B-7FBED29F653B}">
      <dgm:prSet/>
      <dgm:spPr/>
      <dgm:t>
        <a:bodyPr/>
        <a:lstStyle/>
        <a:p>
          <a:endParaRPr lang="en-US"/>
        </a:p>
      </dgm:t>
    </dgm:pt>
    <dgm:pt modelId="{7577E72F-E32A-4DEB-A42C-6A1927632CEC}">
      <dgm:prSet custT="1"/>
      <dgm:spPr>
        <a:gradFill rotWithShape="0">
          <a:gsLst>
            <a:gs pos="0">
              <a:srgbClr val="C00000"/>
            </a:gs>
            <a:gs pos="80000">
              <a:schemeClr val="accent5">
                <a:hueOff val="4059174"/>
                <a:satOff val="-8321"/>
                <a:lumOff val="-9300"/>
                <a:alphaOff val="0"/>
                <a:shade val="93000"/>
                <a:satMod val="130000"/>
              </a:schemeClr>
            </a:gs>
            <a:gs pos="100000">
              <a:schemeClr val="accent5">
                <a:hueOff val="4059174"/>
                <a:satOff val="-8321"/>
                <a:lumOff val="-930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1" dirty="0" smtClean="0"/>
            <a:t>Evaluate Options</a:t>
          </a:r>
          <a:endParaRPr lang="en-US" sz="2000" b="1" dirty="0"/>
        </a:p>
      </dgm:t>
    </dgm:pt>
    <dgm:pt modelId="{13B47419-0D60-4D65-9419-2282C2BC2C4E}" type="parTrans" cxnId="{E93B4385-B8F4-4A3D-B755-4759965D376A}">
      <dgm:prSet/>
      <dgm:spPr/>
      <dgm:t>
        <a:bodyPr/>
        <a:lstStyle/>
        <a:p>
          <a:endParaRPr lang="en-US"/>
        </a:p>
      </dgm:t>
    </dgm:pt>
    <dgm:pt modelId="{78C8D4CF-3DB9-4EDD-BB5C-1B0265A255A9}" type="sibTrans" cxnId="{E93B4385-B8F4-4A3D-B755-4759965D376A}">
      <dgm:prSet/>
      <dgm:spPr/>
      <dgm:t>
        <a:bodyPr/>
        <a:lstStyle/>
        <a:p>
          <a:endParaRPr lang="en-US"/>
        </a:p>
      </dgm:t>
    </dgm:pt>
    <dgm:pt modelId="{81211B01-2C04-42E5-A912-75A960C05C5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Design Change</a:t>
          </a:r>
          <a:endParaRPr lang="en-US" sz="2000" b="1" dirty="0"/>
        </a:p>
      </dgm:t>
    </dgm:pt>
    <dgm:pt modelId="{09F8053A-141B-49C0-85CE-D5EDD40A4EC6}" type="parTrans" cxnId="{9E518F68-A512-434D-B0CB-7F03E7439DC4}">
      <dgm:prSet/>
      <dgm:spPr/>
      <dgm:t>
        <a:bodyPr/>
        <a:lstStyle/>
        <a:p>
          <a:endParaRPr lang="en-US"/>
        </a:p>
      </dgm:t>
    </dgm:pt>
    <dgm:pt modelId="{8335B0AC-B868-43A7-95FA-89FAFE4B77C5}" type="sibTrans" cxnId="{9E518F68-A512-434D-B0CB-7F03E7439DC4}">
      <dgm:prSet/>
      <dgm:spPr/>
      <dgm:t>
        <a:bodyPr/>
        <a:lstStyle/>
        <a:p>
          <a:endParaRPr lang="en-US"/>
        </a:p>
      </dgm:t>
    </dgm:pt>
    <dgm:pt modelId="{1F6DE106-874D-487F-A035-E165BE168C9A}">
      <dgm:prSet custT="1"/>
      <dgm:spPr/>
      <dgm:t>
        <a:bodyPr/>
        <a:lstStyle/>
        <a:p>
          <a:r>
            <a:rPr lang="en-US" sz="2000" b="1" dirty="0" smtClean="0"/>
            <a:t>Determine Vision, Strategy &amp; Goals</a:t>
          </a:r>
          <a:endParaRPr lang="en-US" sz="2000" b="1" dirty="0"/>
        </a:p>
      </dgm:t>
    </dgm:pt>
    <dgm:pt modelId="{CE1A5B42-B4E6-4683-87BE-9A37884CF75C}" type="parTrans" cxnId="{0316CBF1-BE72-4334-9F1E-620D6BA0307F}">
      <dgm:prSet/>
      <dgm:spPr/>
      <dgm:t>
        <a:bodyPr/>
        <a:lstStyle/>
        <a:p>
          <a:endParaRPr lang="en-US"/>
        </a:p>
      </dgm:t>
    </dgm:pt>
    <dgm:pt modelId="{58861036-1CD3-4617-97F6-CF3A633030AD}" type="sibTrans" cxnId="{0316CBF1-BE72-4334-9F1E-620D6BA0307F}">
      <dgm:prSet/>
      <dgm:spPr/>
      <dgm:t>
        <a:bodyPr/>
        <a:lstStyle/>
        <a:p>
          <a:endParaRPr lang="en-US"/>
        </a:p>
      </dgm:t>
    </dgm:pt>
    <dgm:pt modelId="{F44FFD44-6E5A-4179-B73A-3255F31B4669}" type="pres">
      <dgm:prSet presAssocID="{1C0A6B8C-BDA3-4C71-AD6A-B054E48EEC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99DBF-55AB-4290-96E4-09377370FBB8}" type="pres">
      <dgm:prSet presAssocID="{10A964CC-F5DC-4D37-B245-7E5ABA5A54EF}" presName="node" presStyleLbl="node1" presStyleIdx="0" presStyleCnt="8" custScaleX="217832" custRadScaleRad="100562" custRadScaleInc="7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0F35C-55D4-4010-8DDA-C14394F4ADDF}" type="pres">
      <dgm:prSet presAssocID="{10A964CC-F5DC-4D37-B245-7E5ABA5A54EF}" presName="spNode" presStyleCnt="0"/>
      <dgm:spPr/>
    </dgm:pt>
    <dgm:pt modelId="{91CDF84B-2A70-402A-9419-3A628EC6679F}" type="pres">
      <dgm:prSet presAssocID="{201C7BC7-0EDD-4FE0-AEC1-09CDD2822225}" presName="sibTrans" presStyleLbl="sibTrans1D1" presStyleIdx="0" presStyleCnt="8"/>
      <dgm:spPr/>
      <dgm:t>
        <a:bodyPr/>
        <a:lstStyle/>
        <a:p>
          <a:endParaRPr lang="en-US"/>
        </a:p>
      </dgm:t>
    </dgm:pt>
    <dgm:pt modelId="{C3001E5F-2CBB-44D4-9A6A-0D47D3DD70B2}" type="pres">
      <dgm:prSet presAssocID="{0620583D-3124-4763-BE65-B596AEC0020D}" presName="node" presStyleLbl="node1" presStyleIdx="1" presStyleCnt="8" custScaleX="248006" custScaleY="143434" custRadScaleRad="101579" custRadScaleInc="75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EB882-296A-4682-A54B-587886A4CC8F}" type="pres">
      <dgm:prSet presAssocID="{0620583D-3124-4763-BE65-B596AEC0020D}" presName="spNode" presStyleCnt="0"/>
      <dgm:spPr/>
    </dgm:pt>
    <dgm:pt modelId="{87C400F4-058C-48C1-A8A6-EAE0AB3DD4D5}" type="pres">
      <dgm:prSet presAssocID="{76B0E67D-E3F3-444D-BA50-3B5323254944}" presName="sibTrans" presStyleLbl="sibTrans1D1" presStyleIdx="1" presStyleCnt="8"/>
      <dgm:spPr/>
      <dgm:t>
        <a:bodyPr/>
        <a:lstStyle/>
        <a:p>
          <a:endParaRPr lang="en-US"/>
        </a:p>
      </dgm:t>
    </dgm:pt>
    <dgm:pt modelId="{00CAC022-F320-457F-B8BD-D1E788A890E5}" type="pres">
      <dgm:prSet presAssocID="{7577E72F-E32A-4DEB-A42C-6A1927632CEC}" presName="node" presStyleLbl="node1" presStyleIdx="2" presStyleCnt="8" custScaleX="217832" custRadScaleRad="112750" custRadScaleInc="-10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21AD6-1D06-4F89-A305-4C89DFE319A9}" type="pres">
      <dgm:prSet presAssocID="{7577E72F-E32A-4DEB-A42C-6A1927632CEC}" presName="spNode" presStyleCnt="0"/>
      <dgm:spPr/>
    </dgm:pt>
    <dgm:pt modelId="{0186281A-169C-4DCF-AD0F-D07FC75D0201}" type="pres">
      <dgm:prSet presAssocID="{78C8D4CF-3DB9-4EDD-BB5C-1B0265A255A9}" presName="sibTrans" presStyleLbl="sibTrans1D1" presStyleIdx="2" presStyleCnt="8"/>
      <dgm:spPr/>
      <dgm:t>
        <a:bodyPr/>
        <a:lstStyle/>
        <a:p>
          <a:endParaRPr lang="en-US"/>
        </a:p>
      </dgm:t>
    </dgm:pt>
    <dgm:pt modelId="{5076A925-EBED-413C-ADF3-22073D2BA812}" type="pres">
      <dgm:prSet presAssocID="{1F6DE106-874D-487F-A035-E165BE168C9A}" presName="node" presStyleLbl="node1" presStyleIdx="3" presStyleCnt="8" custScaleX="217832" custScaleY="143433" custRadScaleRad="104212" custRadScaleInc="-81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D95BC-EE50-415F-B69A-67FE32AECFF6}" type="pres">
      <dgm:prSet presAssocID="{1F6DE106-874D-487F-A035-E165BE168C9A}" presName="spNode" presStyleCnt="0"/>
      <dgm:spPr/>
    </dgm:pt>
    <dgm:pt modelId="{699ED4A3-9DC8-4C8C-B5C0-2560F03F8ED6}" type="pres">
      <dgm:prSet presAssocID="{58861036-1CD3-4617-97F6-CF3A633030AD}" presName="sibTrans" presStyleLbl="sibTrans1D1" presStyleIdx="3" presStyleCnt="8"/>
      <dgm:spPr/>
      <dgm:t>
        <a:bodyPr/>
        <a:lstStyle/>
        <a:p>
          <a:endParaRPr lang="en-US"/>
        </a:p>
      </dgm:t>
    </dgm:pt>
    <dgm:pt modelId="{6F2430A9-D20A-4907-AC6B-737DA94746F1}" type="pres">
      <dgm:prSet presAssocID="{81211B01-2C04-42E5-A912-75A960C05C52}" presName="node" presStyleLbl="node1" presStyleIdx="4" presStyleCnt="8" custScaleX="217832" custRadScaleRad="99478" custRadScaleInc="-7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3EB09-82E8-493F-97BE-4BF574599353}" type="pres">
      <dgm:prSet presAssocID="{81211B01-2C04-42E5-A912-75A960C05C52}" presName="spNode" presStyleCnt="0"/>
      <dgm:spPr/>
    </dgm:pt>
    <dgm:pt modelId="{753110A2-7070-43AF-91B3-CF2C876ED39C}" type="pres">
      <dgm:prSet presAssocID="{8335B0AC-B868-43A7-95FA-89FAFE4B77C5}" presName="sibTrans" presStyleLbl="sibTrans1D1" presStyleIdx="4" presStyleCnt="8"/>
      <dgm:spPr/>
      <dgm:t>
        <a:bodyPr/>
        <a:lstStyle/>
        <a:p>
          <a:endParaRPr lang="en-US"/>
        </a:p>
      </dgm:t>
    </dgm:pt>
    <dgm:pt modelId="{E21C7100-29FA-4573-918B-513B74A77135}" type="pres">
      <dgm:prSet presAssocID="{C108BEA1-1382-400A-A39B-8DA8B340CCFB}" presName="node" presStyleLbl="node1" presStyleIdx="5" presStyleCnt="8" custScaleX="217832" custRadScaleRad="105035" custRadScaleInc="56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BEFD-B202-4A5B-AF49-46CC129488B0}" type="pres">
      <dgm:prSet presAssocID="{C108BEA1-1382-400A-A39B-8DA8B340CCFB}" presName="spNode" presStyleCnt="0"/>
      <dgm:spPr/>
    </dgm:pt>
    <dgm:pt modelId="{E9A5B085-4CB3-4F52-BD40-61B7344E5626}" type="pres">
      <dgm:prSet presAssocID="{D262664A-2224-4CC9-9ACE-D49364FE5F27}" presName="sibTrans" presStyleLbl="sibTrans1D1" presStyleIdx="5" presStyleCnt="8"/>
      <dgm:spPr/>
      <dgm:t>
        <a:bodyPr/>
        <a:lstStyle/>
        <a:p>
          <a:endParaRPr lang="en-US"/>
        </a:p>
      </dgm:t>
    </dgm:pt>
    <dgm:pt modelId="{A369D8E1-9DD8-4BF2-855A-D52E4C5F2003}" type="pres">
      <dgm:prSet presAssocID="{3271661B-AD3C-4A19-8539-13B4C6AD5FA9}" presName="node" presStyleLbl="node1" presStyleIdx="6" presStyleCnt="8" custScaleX="217832" custRadScaleRad="109428" custRadScaleInc="10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69960-ED1F-4231-A0B0-61DE07A18A40}" type="pres">
      <dgm:prSet presAssocID="{3271661B-AD3C-4A19-8539-13B4C6AD5FA9}" presName="spNode" presStyleCnt="0"/>
      <dgm:spPr/>
    </dgm:pt>
    <dgm:pt modelId="{D8B9C28A-24CB-4B6E-B1F8-DAB744DEAF71}" type="pres">
      <dgm:prSet presAssocID="{8E38EC7E-C933-46FA-8B5B-64A8A97E81FE}" presName="sibTrans" presStyleLbl="sibTrans1D1" presStyleIdx="6" presStyleCnt="8"/>
      <dgm:spPr/>
      <dgm:t>
        <a:bodyPr/>
        <a:lstStyle/>
        <a:p>
          <a:endParaRPr lang="en-US"/>
        </a:p>
      </dgm:t>
    </dgm:pt>
    <dgm:pt modelId="{21CD7CD2-4D32-4C8D-9EE2-081478B84B08}" type="pres">
      <dgm:prSet presAssocID="{C4EE689C-8162-46C2-81CE-7A52EB9E57B0}" presName="node" presStyleLbl="node1" presStyleIdx="7" presStyleCnt="8" custScaleX="217832" custRadScaleRad="100644" custRadScaleInc="-58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6660C-D389-4837-90AA-D4E3B17CB914}" type="pres">
      <dgm:prSet presAssocID="{C4EE689C-8162-46C2-81CE-7A52EB9E57B0}" presName="spNode" presStyleCnt="0"/>
      <dgm:spPr/>
    </dgm:pt>
    <dgm:pt modelId="{D2168931-23DC-4C2E-9152-F80743DA5136}" type="pres">
      <dgm:prSet presAssocID="{3F5F2216-A01B-4FE6-A5D9-1A30FD346615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932AA43A-2FAD-3B4C-98C5-DCCB42C282E2}" type="presOf" srcId="{3271661B-AD3C-4A19-8539-13B4C6AD5FA9}" destId="{A369D8E1-9DD8-4BF2-855A-D52E4C5F2003}" srcOrd="0" destOrd="0" presId="urn:microsoft.com/office/officeart/2005/8/layout/cycle5"/>
    <dgm:cxn modelId="{F2FAC405-92A9-0D47-8592-2EA31215EE3F}" type="presOf" srcId="{201C7BC7-0EDD-4FE0-AEC1-09CDD2822225}" destId="{91CDF84B-2A70-402A-9419-3A628EC6679F}" srcOrd="0" destOrd="0" presId="urn:microsoft.com/office/officeart/2005/8/layout/cycle5"/>
    <dgm:cxn modelId="{40AFB8D0-418C-FC48-AF08-1148DA4AFC45}" type="presOf" srcId="{C4EE689C-8162-46C2-81CE-7A52EB9E57B0}" destId="{21CD7CD2-4D32-4C8D-9EE2-081478B84B08}" srcOrd="0" destOrd="0" presId="urn:microsoft.com/office/officeart/2005/8/layout/cycle5"/>
    <dgm:cxn modelId="{9F3BDD84-C2E1-4D91-B95A-B69A6560EA63}" srcId="{1C0A6B8C-BDA3-4C71-AD6A-B054E48EEC40}" destId="{C108BEA1-1382-400A-A39B-8DA8B340CCFB}" srcOrd="5" destOrd="0" parTransId="{61EBCD05-6585-47FE-A582-B2B61C767E95}" sibTransId="{D262664A-2224-4CC9-9ACE-D49364FE5F27}"/>
    <dgm:cxn modelId="{9D5235EA-568A-48BB-93CF-B6DA2CC35C49}" srcId="{1C0A6B8C-BDA3-4C71-AD6A-B054E48EEC40}" destId="{10A964CC-F5DC-4D37-B245-7E5ABA5A54EF}" srcOrd="0" destOrd="0" parTransId="{C85CA8B0-2E64-4BB1-9A44-57965F1536F7}" sibTransId="{201C7BC7-0EDD-4FE0-AEC1-09CDD2822225}"/>
    <dgm:cxn modelId="{B500E1D7-A639-7E44-9E73-993D9A8223DA}" type="presOf" srcId="{8E38EC7E-C933-46FA-8B5B-64A8A97E81FE}" destId="{D8B9C28A-24CB-4B6E-B1F8-DAB744DEAF71}" srcOrd="0" destOrd="0" presId="urn:microsoft.com/office/officeart/2005/8/layout/cycle5"/>
    <dgm:cxn modelId="{F888EEBF-071A-471F-9E2F-1F555911A114}" srcId="{1C0A6B8C-BDA3-4C71-AD6A-B054E48EEC40}" destId="{0620583D-3124-4763-BE65-B596AEC0020D}" srcOrd="1" destOrd="0" parTransId="{652CA007-020A-419F-AD90-A089649BE8E1}" sibTransId="{76B0E67D-E3F3-444D-BA50-3B5323254944}"/>
    <dgm:cxn modelId="{2EB8D3DE-939A-8E47-A021-BEFB9D65AD80}" type="presOf" srcId="{1F6DE106-874D-487F-A035-E165BE168C9A}" destId="{5076A925-EBED-413C-ADF3-22073D2BA812}" srcOrd="0" destOrd="0" presId="urn:microsoft.com/office/officeart/2005/8/layout/cycle5"/>
    <dgm:cxn modelId="{E93B4385-B8F4-4A3D-B755-4759965D376A}" srcId="{1C0A6B8C-BDA3-4C71-AD6A-B054E48EEC40}" destId="{7577E72F-E32A-4DEB-A42C-6A1927632CEC}" srcOrd="2" destOrd="0" parTransId="{13B47419-0D60-4D65-9419-2282C2BC2C4E}" sibTransId="{78C8D4CF-3DB9-4EDD-BB5C-1B0265A255A9}"/>
    <dgm:cxn modelId="{663030CE-F53B-844B-B987-E8B408209932}" type="presOf" srcId="{1C0A6B8C-BDA3-4C71-AD6A-B054E48EEC40}" destId="{F44FFD44-6E5A-4179-B73A-3255F31B4669}" srcOrd="0" destOrd="0" presId="urn:microsoft.com/office/officeart/2005/8/layout/cycle5"/>
    <dgm:cxn modelId="{FFA2B52B-0821-4438-981B-7FBED29F653B}" srcId="{1C0A6B8C-BDA3-4C71-AD6A-B054E48EEC40}" destId="{C4EE689C-8162-46C2-81CE-7A52EB9E57B0}" srcOrd="7" destOrd="0" parTransId="{8E3DAB4A-802A-4E3B-911F-95AA9E8D70D9}" sibTransId="{3F5F2216-A01B-4FE6-A5D9-1A30FD346615}"/>
    <dgm:cxn modelId="{06B67B1B-5294-FC4D-89F9-71D4A34ED39C}" type="presOf" srcId="{3F5F2216-A01B-4FE6-A5D9-1A30FD346615}" destId="{D2168931-23DC-4C2E-9152-F80743DA5136}" srcOrd="0" destOrd="0" presId="urn:microsoft.com/office/officeart/2005/8/layout/cycle5"/>
    <dgm:cxn modelId="{51127417-0C84-0743-879B-1BDC9F43B5F9}" type="presOf" srcId="{7577E72F-E32A-4DEB-A42C-6A1927632CEC}" destId="{00CAC022-F320-457F-B8BD-D1E788A890E5}" srcOrd="0" destOrd="0" presId="urn:microsoft.com/office/officeart/2005/8/layout/cycle5"/>
    <dgm:cxn modelId="{84EFB000-7653-DF42-9471-640527AAAB3F}" type="presOf" srcId="{0620583D-3124-4763-BE65-B596AEC0020D}" destId="{C3001E5F-2CBB-44D4-9A6A-0D47D3DD70B2}" srcOrd="0" destOrd="0" presId="urn:microsoft.com/office/officeart/2005/8/layout/cycle5"/>
    <dgm:cxn modelId="{CD49C0C0-4906-374C-B5F4-119D6A6CCC3A}" type="presOf" srcId="{D262664A-2224-4CC9-9ACE-D49364FE5F27}" destId="{E9A5B085-4CB3-4F52-BD40-61B7344E5626}" srcOrd="0" destOrd="0" presId="urn:microsoft.com/office/officeart/2005/8/layout/cycle5"/>
    <dgm:cxn modelId="{7CECFA3E-75DF-FC4B-BF13-5FF9015F57BB}" type="presOf" srcId="{8335B0AC-B868-43A7-95FA-89FAFE4B77C5}" destId="{753110A2-7070-43AF-91B3-CF2C876ED39C}" srcOrd="0" destOrd="0" presId="urn:microsoft.com/office/officeart/2005/8/layout/cycle5"/>
    <dgm:cxn modelId="{9E518F68-A512-434D-B0CB-7F03E7439DC4}" srcId="{1C0A6B8C-BDA3-4C71-AD6A-B054E48EEC40}" destId="{81211B01-2C04-42E5-A912-75A960C05C52}" srcOrd="4" destOrd="0" parTransId="{09F8053A-141B-49C0-85CE-D5EDD40A4EC6}" sibTransId="{8335B0AC-B868-43A7-95FA-89FAFE4B77C5}"/>
    <dgm:cxn modelId="{E25DC19F-7B7F-6E48-B1C1-26F9AD3164FB}" type="presOf" srcId="{76B0E67D-E3F3-444D-BA50-3B5323254944}" destId="{87C400F4-058C-48C1-A8A6-EAE0AB3DD4D5}" srcOrd="0" destOrd="0" presId="urn:microsoft.com/office/officeart/2005/8/layout/cycle5"/>
    <dgm:cxn modelId="{0316CBF1-BE72-4334-9F1E-620D6BA0307F}" srcId="{1C0A6B8C-BDA3-4C71-AD6A-B054E48EEC40}" destId="{1F6DE106-874D-487F-A035-E165BE168C9A}" srcOrd="3" destOrd="0" parTransId="{CE1A5B42-B4E6-4683-87BE-9A37884CF75C}" sibTransId="{58861036-1CD3-4617-97F6-CF3A633030AD}"/>
    <dgm:cxn modelId="{3D3559C7-5FEB-6748-B709-B92D24D7A09C}" type="presOf" srcId="{10A964CC-F5DC-4D37-B245-7E5ABA5A54EF}" destId="{BC099DBF-55AB-4290-96E4-09377370FBB8}" srcOrd="0" destOrd="0" presId="urn:microsoft.com/office/officeart/2005/8/layout/cycle5"/>
    <dgm:cxn modelId="{D845FD5A-E420-A643-8C17-563ED8EF6F3C}" type="presOf" srcId="{C108BEA1-1382-400A-A39B-8DA8B340CCFB}" destId="{E21C7100-29FA-4573-918B-513B74A77135}" srcOrd="0" destOrd="0" presId="urn:microsoft.com/office/officeart/2005/8/layout/cycle5"/>
    <dgm:cxn modelId="{CADD9B2D-8C81-A244-BB50-9EE30C98686D}" type="presOf" srcId="{58861036-1CD3-4617-97F6-CF3A633030AD}" destId="{699ED4A3-9DC8-4C8C-B5C0-2560F03F8ED6}" srcOrd="0" destOrd="0" presId="urn:microsoft.com/office/officeart/2005/8/layout/cycle5"/>
    <dgm:cxn modelId="{72F82F80-8896-7741-A75E-DBC497BBFC16}" type="presOf" srcId="{81211B01-2C04-42E5-A912-75A960C05C52}" destId="{6F2430A9-D20A-4907-AC6B-737DA94746F1}" srcOrd="0" destOrd="0" presId="urn:microsoft.com/office/officeart/2005/8/layout/cycle5"/>
    <dgm:cxn modelId="{938C97AE-C434-490A-853D-A8130C087365}" srcId="{1C0A6B8C-BDA3-4C71-AD6A-B054E48EEC40}" destId="{3271661B-AD3C-4A19-8539-13B4C6AD5FA9}" srcOrd="6" destOrd="0" parTransId="{542CA425-89A7-4D35-BE74-9887703BAFE2}" sibTransId="{8E38EC7E-C933-46FA-8B5B-64A8A97E81FE}"/>
    <dgm:cxn modelId="{45990F48-5E48-1746-8B63-A7056095150C}" type="presOf" srcId="{78C8D4CF-3DB9-4EDD-BB5C-1B0265A255A9}" destId="{0186281A-169C-4DCF-AD0F-D07FC75D0201}" srcOrd="0" destOrd="0" presId="urn:microsoft.com/office/officeart/2005/8/layout/cycle5"/>
    <dgm:cxn modelId="{11ED303A-1A58-5C43-9842-ED987EB46AD5}" type="presParOf" srcId="{F44FFD44-6E5A-4179-B73A-3255F31B4669}" destId="{BC099DBF-55AB-4290-96E4-09377370FBB8}" srcOrd="0" destOrd="0" presId="urn:microsoft.com/office/officeart/2005/8/layout/cycle5"/>
    <dgm:cxn modelId="{78BF7E31-BC62-ED45-B26B-F12BA37BACA0}" type="presParOf" srcId="{F44FFD44-6E5A-4179-B73A-3255F31B4669}" destId="{3050F35C-55D4-4010-8DDA-C14394F4ADDF}" srcOrd="1" destOrd="0" presId="urn:microsoft.com/office/officeart/2005/8/layout/cycle5"/>
    <dgm:cxn modelId="{4FAA04D4-6BCD-C244-9D3C-7E4ABBD44169}" type="presParOf" srcId="{F44FFD44-6E5A-4179-B73A-3255F31B4669}" destId="{91CDF84B-2A70-402A-9419-3A628EC6679F}" srcOrd="2" destOrd="0" presId="urn:microsoft.com/office/officeart/2005/8/layout/cycle5"/>
    <dgm:cxn modelId="{84BAADD9-02F3-B144-9D22-8837F00D99E0}" type="presParOf" srcId="{F44FFD44-6E5A-4179-B73A-3255F31B4669}" destId="{C3001E5F-2CBB-44D4-9A6A-0D47D3DD70B2}" srcOrd="3" destOrd="0" presId="urn:microsoft.com/office/officeart/2005/8/layout/cycle5"/>
    <dgm:cxn modelId="{25C952C3-7F9F-0240-8130-6D8E0BBA5366}" type="presParOf" srcId="{F44FFD44-6E5A-4179-B73A-3255F31B4669}" destId="{939EB882-296A-4682-A54B-587886A4CC8F}" srcOrd="4" destOrd="0" presId="urn:microsoft.com/office/officeart/2005/8/layout/cycle5"/>
    <dgm:cxn modelId="{61BFE1DD-5332-3F4C-A6E3-9EFCA879F128}" type="presParOf" srcId="{F44FFD44-6E5A-4179-B73A-3255F31B4669}" destId="{87C400F4-058C-48C1-A8A6-EAE0AB3DD4D5}" srcOrd="5" destOrd="0" presId="urn:microsoft.com/office/officeart/2005/8/layout/cycle5"/>
    <dgm:cxn modelId="{58800EE1-5202-2345-8639-E06A070931AC}" type="presParOf" srcId="{F44FFD44-6E5A-4179-B73A-3255F31B4669}" destId="{00CAC022-F320-457F-B8BD-D1E788A890E5}" srcOrd="6" destOrd="0" presId="urn:microsoft.com/office/officeart/2005/8/layout/cycle5"/>
    <dgm:cxn modelId="{C342753F-639A-0F4A-A3AA-1C2A535BD8FC}" type="presParOf" srcId="{F44FFD44-6E5A-4179-B73A-3255F31B4669}" destId="{03721AD6-1D06-4F89-A305-4C89DFE319A9}" srcOrd="7" destOrd="0" presId="urn:microsoft.com/office/officeart/2005/8/layout/cycle5"/>
    <dgm:cxn modelId="{6F29B73D-FD1C-E34B-AAEB-D67455C185E0}" type="presParOf" srcId="{F44FFD44-6E5A-4179-B73A-3255F31B4669}" destId="{0186281A-169C-4DCF-AD0F-D07FC75D0201}" srcOrd="8" destOrd="0" presId="urn:microsoft.com/office/officeart/2005/8/layout/cycle5"/>
    <dgm:cxn modelId="{861F6455-59C0-374D-8916-C4102A7D2CB1}" type="presParOf" srcId="{F44FFD44-6E5A-4179-B73A-3255F31B4669}" destId="{5076A925-EBED-413C-ADF3-22073D2BA812}" srcOrd="9" destOrd="0" presId="urn:microsoft.com/office/officeart/2005/8/layout/cycle5"/>
    <dgm:cxn modelId="{B36B2110-9A7A-1644-BDB4-607F1E2A9D65}" type="presParOf" srcId="{F44FFD44-6E5A-4179-B73A-3255F31B4669}" destId="{FCFD95BC-EE50-415F-B69A-67FE32AECFF6}" srcOrd="10" destOrd="0" presId="urn:microsoft.com/office/officeart/2005/8/layout/cycle5"/>
    <dgm:cxn modelId="{085319E1-833C-5D4F-94AF-32405A7ECAE9}" type="presParOf" srcId="{F44FFD44-6E5A-4179-B73A-3255F31B4669}" destId="{699ED4A3-9DC8-4C8C-B5C0-2560F03F8ED6}" srcOrd="11" destOrd="0" presId="urn:microsoft.com/office/officeart/2005/8/layout/cycle5"/>
    <dgm:cxn modelId="{FC0D0194-E0D0-FD45-AC33-D9C5BCF81911}" type="presParOf" srcId="{F44FFD44-6E5A-4179-B73A-3255F31B4669}" destId="{6F2430A9-D20A-4907-AC6B-737DA94746F1}" srcOrd="12" destOrd="0" presId="urn:microsoft.com/office/officeart/2005/8/layout/cycle5"/>
    <dgm:cxn modelId="{E24FE987-2B27-5145-9A0F-A446592738F4}" type="presParOf" srcId="{F44FFD44-6E5A-4179-B73A-3255F31B4669}" destId="{8053EB09-82E8-493F-97BE-4BF574599353}" srcOrd="13" destOrd="0" presId="urn:microsoft.com/office/officeart/2005/8/layout/cycle5"/>
    <dgm:cxn modelId="{873D37C7-FC93-9F4C-B461-D6D41CE50DD1}" type="presParOf" srcId="{F44FFD44-6E5A-4179-B73A-3255F31B4669}" destId="{753110A2-7070-43AF-91B3-CF2C876ED39C}" srcOrd="14" destOrd="0" presId="urn:microsoft.com/office/officeart/2005/8/layout/cycle5"/>
    <dgm:cxn modelId="{9B146C84-3DBF-534F-8223-04A6667F6368}" type="presParOf" srcId="{F44FFD44-6E5A-4179-B73A-3255F31B4669}" destId="{E21C7100-29FA-4573-918B-513B74A77135}" srcOrd="15" destOrd="0" presId="urn:microsoft.com/office/officeart/2005/8/layout/cycle5"/>
    <dgm:cxn modelId="{12F1D93A-BD57-A548-8743-C6534280B9DD}" type="presParOf" srcId="{F44FFD44-6E5A-4179-B73A-3255F31B4669}" destId="{F2A6BEFD-B202-4A5B-AF49-46CC129488B0}" srcOrd="16" destOrd="0" presId="urn:microsoft.com/office/officeart/2005/8/layout/cycle5"/>
    <dgm:cxn modelId="{8AB83D04-FED3-7E4C-8EA3-DD02E0EF6732}" type="presParOf" srcId="{F44FFD44-6E5A-4179-B73A-3255F31B4669}" destId="{E9A5B085-4CB3-4F52-BD40-61B7344E5626}" srcOrd="17" destOrd="0" presId="urn:microsoft.com/office/officeart/2005/8/layout/cycle5"/>
    <dgm:cxn modelId="{0E0DD499-2D0C-B64E-A193-E74D2B87334A}" type="presParOf" srcId="{F44FFD44-6E5A-4179-B73A-3255F31B4669}" destId="{A369D8E1-9DD8-4BF2-855A-D52E4C5F2003}" srcOrd="18" destOrd="0" presId="urn:microsoft.com/office/officeart/2005/8/layout/cycle5"/>
    <dgm:cxn modelId="{45AA5922-1766-BA49-97D2-37C934ABCBA2}" type="presParOf" srcId="{F44FFD44-6E5A-4179-B73A-3255F31B4669}" destId="{6BB69960-ED1F-4231-A0B0-61DE07A18A40}" srcOrd="19" destOrd="0" presId="urn:microsoft.com/office/officeart/2005/8/layout/cycle5"/>
    <dgm:cxn modelId="{EEE0D502-3957-A14D-B804-7916AB50A33C}" type="presParOf" srcId="{F44FFD44-6E5A-4179-B73A-3255F31B4669}" destId="{D8B9C28A-24CB-4B6E-B1F8-DAB744DEAF71}" srcOrd="20" destOrd="0" presId="urn:microsoft.com/office/officeart/2005/8/layout/cycle5"/>
    <dgm:cxn modelId="{570F4A59-E6FD-D241-B65F-0CFE0F92405D}" type="presParOf" srcId="{F44FFD44-6E5A-4179-B73A-3255F31B4669}" destId="{21CD7CD2-4D32-4C8D-9EE2-081478B84B08}" srcOrd="21" destOrd="0" presId="urn:microsoft.com/office/officeart/2005/8/layout/cycle5"/>
    <dgm:cxn modelId="{8AC195A4-22BC-CD44-B442-34D631E8E814}" type="presParOf" srcId="{F44FFD44-6E5A-4179-B73A-3255F31B4669}" destId="{0256660C-D389-4837-90AA-D4E3B17CB914}" srcOrd="22" destOrd="0" presId="urn:microsoft.com/office/officeart/2005/8/layout/cycle5"/>
    <dgm:cxn modelId="{ED5B9CAE-2C6D-3343-B161-8D658AEC0A8D}" type="presParOf" srcId="{F44FFD44-6E5A-4179-B73A-3255F31B4669}" destId="{D2168931-23DC-4C2E-9152-F80743DA5136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F3997F-67D7-4BCB-9365-23EB0C1796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02620-7C9B-41BB-9E46-93BB738EED01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Analyze</a:t>
          </a:r>
          <a:endParaRPr lang="en-US" dirty="0"/>
        </a:p>
      </dgm:t>
    </dgm:pt>
    <dgm:pt modelId="{C714BC15-D892-4495-A10A-84EB0A45AB3F}" type="parTrans" cxnId="{3A423A75-70D5-4652-BA4D-9B54593573B8}">
      <dgm:prSet/>
      <dgm:spPr/>
      <dgm:t>
        <a:bodyPr/>
        <a:lstStyle/>
        <a:p>
          <a:endParaRPr lang="en-US"/>
        </a:p>
      </dgm:t>
    </dgm:pt>
    <dgm:pt modelId="{5D62322B-903A-40A2-88A9-3EB98CD71BAA}" type="sibTrans" cxnId="{3A423A75-70D5-4652-BA4D-9B54593573B8}">
      <dgm:prSet/>
      <dgm:spPr/>
      <dgm:t>
        <a:bodyPr/>
        <a:lstStyle/>
        <a:p>
          <a:endParaRPr lang="en-US"/>
        </a:p>
      </dgm:t>
    </dgm:pt>
    <dgm:pt modelId="{92B6A5D9-6CE7-452E-8C2A-50414585B20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Plan</a:t>
          </a:r>
          <a:endParaRPr lang="en-US" dirty="0"/>
        </a:p>
      </dgm:t>
    </dgm:pt>
    <dgm:pt modelId="{0B764F4A-ABDC-467A-82FE-4F6C9E54B36F}" type="parTrans" cxnId="{E35D2486-0648-406B-A54F-712C64E570DA}">
      <dgm:prSet/>
      <dgm:spPr/>
      <dgm:t>
        <a:bodyPr/>
        <a:lstStyle/>
        <a:p>
          <a:endParaRPr lang="en-US"/>
        </a:p>
      </dgm:t>
    </dgm:pt>
    <dgm:pt modelId="{C54259BE-5887-4E16-95FE-A8C52EFC381F}" type="sibTrans" cxnId="{E35D2486-0648-406B-A54F-712C64E570DA}">
      <dgm:prSet/>
      <dgm:spPr/>
      <dgm:t>
        <a:bodyPr/>
        <a:lstStyle/>
        <a:p>
          <a:endParaRPr lang="en-US"/>
        </a:p>
      </dgm:t>
    </dgm:pt>
    <dgm:pt modelId="{FB4F1ADA-BD2F-40AC-861E-47DAE4D16B8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Execute</a:t>
          </a:r>
          <a:endParaRPr lang="en-US" dirty="0"/>
        </a:p>
      </dgm:t>
    </dgm:pt>
    <dgm:pt modelId="{09FDFD4E-6C08-42CF-8E53-4232BADF71ED}" type="parTrans" cxnId="{2877ED1C-66C1-49EA-B790-988D0E64D991}">
      <dgm:prSet/>
      <dgm:spPr/>
      <dgm:t>
        <a:bodyPr/>
        <a:lstStyle/>
        <a:p>
          <a:endParaRPr lang="en-US"/>
        </a:p>
      </dgm:t>
    </dgm:pt>
    <dgm:pt modelId="{EC1C2413-D05F-416D-99A6-3EC24721B1CB}" type="sibTrans" cxnId="{2877ED1C-66C1-49EA-B790-988D0E64D991}">
      <dgm:prSet/>
      <dgm:spPr/>
      <dgm:t>
        <a:bodyPr/>
        <a:lstStyle/>
        <a:p>
          <a:endParaRPr lang="en-US"/>
        </a:p>
      </dgm:t>
    </dgm:pt>
    <dgm:pt modelId="{C8F44D6A-30B3-4573-8E4C-7040FD8080AA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Assess</a:t>
          </a:r>
          <a:endParaRPr lang="en-US" dirty="0"/>
        </a:p>
      </dgm:t>
    </dgm:pt>
    <dgm:pt modelId="{768FC10B-80ED-41A6-A173-E06066F76622}" type="parTrans" cxnId="{C6F93E8D-1043-4229-BCFA-62A06C909AFA}">
      <dgm:prSet/>
      <dgm:spPr/>
      <dgm:t>
        <a:bodyPr/>
        <a:lstStyle/>
        <a:p>
          <a:endParaRPr lang="en-US"/>
        </a:p>
      </dgm:t>
    </dgm:pt>
    <dgm:pt modelId="{6887AB65-6E19-408E-B566-4277BBC86943}" type="sibTrans" cxnId="{C6F93E8D-1043-4229-BCFA-62A06C909AFA}">
      <dgm:prSet/>
      <dgm:spPr/>
      <dgm:t>
        <a:bodyPr/>
        <a:lstStyle/>
        <a:p>
          <a:endParaRPr lang="en-US"/>
        </a:p>
      </dgm:t>
    </dgm:pt>
    <dgm:pt modelId="{0A2505DC-AFB8-49DA-9C0E-4977D9FB1EFB}" type="pres">
      <dgm:prSet presAssocID="{29F3997F-67D7-4BCB-9365-23EB0C1796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A9FE89-B21C-47AA-AF25-358FC17D5906}" type="pres">
      <dgm:prSet presAssocID="{1BE02620-7C9B-41BB-9E46-93BB738EED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4A735-0560-4A57-A309-68F22E648219}" type="pres">
      <dgm:prSet presAssocID="{5D62322B-903A-40A2-88A9-3EB98CD71BAA}" presName="spacer" presStyleCnt="0"/>
      <dgm:spPr/>
    </dgm:pt>
    <dgm:pt modelId="{D33605C4-5041-4392-8D4E-CDA29AA61812}" type="pres">
      <dgm:prSet presAssocID="{92B6A5D9-6CE7-452E-8C2A-50414585B2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139EC-814C-49B1-BD7E-8B81297F897D}" type="pres">
      <dgm:prSet presAssocID="{C54259BE-5887-4E16-95FE-A8C52EFC381F}" presName="spacer" presStyleCnt="0"/>
      <dgm:spPr/>
    </dgm:pt>
    <dgm:pt modelId="{D5B3D6B5-786E-46F1-BC67-09E9D1683557}" type="pres">
      <dgm:prSet presAssocID="{FB4F1ADA-BD2F-40AC-861E-47DAE4D16B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91F8-4DFC-42AF-859C-5AC107EB5974}" type="pres">
      <dgm:prSet presAssocID="{EC1C2413-D05F-416D-99A6-3EC24721B1CB}" presName="spacer" presStyleCnt="0"/>
      <dgm:spPr/>
    </dgm:pt>
    <dgm:pt modelId="{9F5D0605-F69F-4D83-9194-8885F252A9A0}" type="pres">
      <dgm:prSet presAssocID="{C8F44D6A-30B3-4573-8E4C-7040FD8080A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D2486-0648-406B-A54F-712C64E570DA}" srcId="{29F3997F-67D7-4BCB-9365-23EB0C1796ED}" destId="{92B6A5D9-6CE7-452E-8C2A-50414585B206}" srcOrd="1" destOrd="0" parTransId="{0B764F4A-ABDC-467A-82FE-4F6C9E54B36F}" sibTransId="{C54259BE-5887-4E16-95FE-A8C52EFC381F}"/>
    <dgm:cxn modelId="{2877ED1C-66C1-49EA-B790-988D0E64D991}" srcId="{29F3997F-67D7-4BCB-9365-23EB0C1796ED}" destId="{FB4F1ADA-BD2F-40AC-861E-47DAE4D16B8C}" srcOrd="2" destOrd="0" parTransId="{09FDFD4E-6C08-42CF-8E53-4232BADF71ED}" sibTransId="{EC1C2413-D05F-416D-99A6-3EC24721B1CB}"/>
    <dgm:cxn modelId="{A8773387-E220-B245-8D9E-7DF143B94A26}" type="presOf" srcId="{C8F44D6A-30B3-4573-8E4C-7040FD8080AA}" destId="{9F5D0605-F69F-4D83-9194-8885F252A9A0}" srcOrd="0" destOrd="0" presId="urn:microsoft.com/office/officeart/2005/8/layout/vList2"/>
    <dgm:cxn modelId="{00FBED34-A915-814C-AF52-62C078A2CC87}" type="presOf" srcId="{29F3997F-67D7-4BCB-9365-23EB0C1796ED}" destId="{0A2505DC-AFB8-49DA-9C0E-4977D9FB1EFB}" srcOrd="0" destOrd="0" presId="urn:microsoft.com/office/officeart/2005/8/layout/vList2"/>
    <dgm:cxn modelId="{4095018F-F654-B240-BA8C-257FA6D3ACA7}" type="presOf" srcId="{FB4F1ADA-BD2F-40AC-861E-47DAE4D16B8C}" destId="{D5B3D6B5-786E-46F1-BC67-09E9D1683557}" srcOrd="0" destOrd="0" presId="urn:microsoft.com/office/officeart/2005/8/layout/vList2"/>
    <dgm:cxn modelId="{C6F93E8D-1043-4229-BCFA-62A06C909AFA}" srcId="{29F3997F-67D7-4BCB-9365-23EB0C1796ED}" destId="{C8F44D6A-30B3-4573-8E4C-7040FD8080AA}" srcOrd="3" destOrd="0" parTransId="{768FC10B-80ED-41A6-A173-E06066F76622}" sibTransId="{6887AB65-6E19-408E-B566-4277BBC86943}"/>
    <dgm:cxn modelId="{D38D25CB-9B03-4F47-B876-92A2FA25DD3E}" type="presOf" srcId="{1BE02620-7C9B-41BB-9E46-93BB738EED01}" destId="{06A9FE89-B21C-47AA-AF25-358FC17D5906}" srcOrd="0" destOrd="0" presId="urn:microsoft.com/office/officeart/2005/8/layout/vList2"/>
    <dgm:cxn modelId="{F73A9953-C0BA-4E44-8F2E-5BF38A341345}" type="presOf" srcId="{92B6A5D9-6CE7-452E-8C2A-50414585B206}" destId="{D33605C4-5041-4392-8D4E-CDA29AA61812}" srcOrd="0" destOrd="0" presId="urn:microsoft.com/office/officeart/2005/8/layout/vList2"/>
    <dgm:cxn modelId="{3A423A75-70D5-4652-BA4D-9B54593573B8}" srcId="{29F3997F-67D7-4BCB-9365-23EB0C1796ED}" destId="{1BE02620-7C9B-41BB-9E46-93BB738EED01}" srcOrd="0" destOrd="0" parTransId="{C714BC15-D892-4495-A10A-84EB0A45AB3F}" sibTransId="{5D62322B-903A-40A2-88A9-3EB98CD71BAA}"/>
    <dgm:cxn modelId="{E58B88C4-6E64-6E4D-B817-4216C8605A67}" type="presParOf" srcId="{0A2505DC-AFB8-49DA-9C0E-4977D9FB1EFB}" destId="{06A9FE89-B21C-47AA-AF25-358FC17D5906}" srcOrd="0" destOrd="0" presId="urn:microsoft.com/office/officeart/2005/8/layout/vList2"/>
    <dgm:cxn modelId="{786ACF5D-37AD-EB4A-824B-762A5CF3049C}" type="presParOf" srcId="{0A2505DC-AFB8-49DA-9C0E-4977D9FB1EFB}" destId="{C144A735-0560-4A57-A309-68F22E648219}" srcOrd="1" destOrd="0" presId="urn:microsoft.com/office/officeart/2005/8/layout/vList2"/>
    <dgm:cxn modelId="{8043107C-7BFB-D948-9E51-823E12BC3384}" type="presParOf" srcId="{0A2505DC-AFB8-49DA-9C0E-4977D9FB1EFB}" destId="{D33605C4-5041-4392-8D4E-CDA29AA61812}" srcOrd="2" destOrd="0" presId="urn:microsoft.com/office/officeart/2005/8/layout/vList2"/>
    <dgm:cxn modelId="{0003A9C7-DB06-3D4E-9456-ADF94AFD246B}" type="presParOf" srcId="{0A2505DC-AFB8-49DA-9C0E-4977D9FB1EFB}" destId="{5A1139EC-814C-49B1-BD7E-8B81297F897D}" srcOrd="3" destOrd="0" presId="urn:microsoft.com/office/officeart/2005/8/layout/vList2"/>
    <dgm:cxn modelId="{E08515A4-A16B-FA4E-A7A8-2F8C0636144B}" type="presParOf" srcId="{0A2505DC-AFB8-49DA-9C0E-4977D9FB1EFB}" destId="{D5B3D6B5-786E-46F1-BC67-09E9D1683557}" srcOrd="4" destOrd="0" presId="urn:microsoft.com/office/officeart/2005/8/layout/vList2"/>
    <dgm:cxn modelId="{2BCB4F92-E6FE-0B41-A975-E49E3BB0B2F0}" type="presParOf" srcId="{0A2505DC-AFB8-49DA-9C0E-4977D9FB1EFB}" destId="{0B4F91F8-4DFC-42AF-859C-5AC107EB5974}" srcOrd="5" destOrd="0" presId="urn:microsoft.com/office/officeart/2005/8/layout/vList2"/>
    <dgm:cxn modelId="{A51BA160-F8F8-8A47-83C4-57945036D509}" type="presParOf" srcId="{0A2505DC-AFB8-49DA-9C0E-4977D9FB1EFB}" destId="{9F5D0605-F69F-4D83-9194-8885F252A9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00673-D302-4123-AD4F-30B44F7B5015}">
      <dsp:nvSpPr>
        <dsp:cNvPr id="0" name=""/>
        <dsp:cNvSpPr/>
      </dsp:nvSpPr>
      <dsp:spPr>
        <a:xfrm>
          <a:off x="0" y="0"/>
          <a:ext cx="3962400" cy="27378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Is your organization ready to achieve this vision?</a:t>
          </a:r>
          <a:endParaRPr lang="en-US" sz="3900" kern="1200" dirty="0"/>
        </a:p>
      </dsp:txBody>
      <dsp:txXfrm>
        <a:off x="133648" y="133648"/>
        <a:ext cx="3695104" cy="2470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25B1A-A620-D148-9E57-4AD0E34EA3EB}">
      <dsp:nvSpPr>
        <dsp:cNvPr id="0" name=""/>
        <dsp:cNvSpPr/>
      </dsp:nvSpPr>
      <dsp:spPr>
        <a:xfrm>
          <a:off x="838204" y="3001696"/>
          <a:ext cx="2776005" cy="1296682"/>
        </a:xfrm>
        <a:prstGeom prst="roundRect">
          <a:avLst/>
        </a:prstGeom>
        <a:solidFill>
          <a:srgbClr val="C01E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Communication at the Center</a:t>
          </a:r>
          <a:endParaRPr lang="en-US" sz="2400" kern="1200" dirty="0"/>
        </a:p>
      </dsp:txBody>
      <dsp:txXfrm>
        <a:off x="901503" y="3064995"/>
        <a:ext cx="2649407" cy="1170084"/>
      </dsp:txXfrm>
    </dsp:sp>
    <dsp:sp modelId="{A0BD48DE-6FF0-5B46-B013-16792FB832F8}">
      <dsp:nvSpPr>
        <dsp:cNvPr id="0" name=""/>
        <dsp:cNvSpPr/>
      </dsp:nvSpPr>
      <dsp:spPr>
        <a:xfrm rot="16232025">
          <a:off x="1942263" y="2708998"/>
          <a:ext cx="5854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542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B331E-87AF-BA40-9AD5-E8AEC884B11B}">
      <dsp:nvSpPr>
        <dsp:cNvPr id="0" name=""/>
        <dsp:cNvSpPr/>
      </dsp:nvSpPr>
      <dsp:spPr>
        <a:xfrm>
          <a:off x="1684754" y="1354067"/>
          <a:ext cx="1115787" cy="1062233"/>
        </a:xfrm>
        <a:prstGeom prst="roundRect">
          <a:avLst/>
        </a:prstGeom>
        <a:solidFill>
          <a:srgbClr val="59BB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Political Will</a:t>
          </a:r>
          <a:endParaRPr lang="en-US" sz="2200" kern="1200" dirty="0"/>
        </a:p>
      </dsp:txBody>
      <dsp:txXfrm>
        <a:off x="1736608" y="1405921"/>
        <a:ext cx="1012079" cy="958525"/>
      </dsp:txXfrm>
    </dsp:sp>
    <dsp:sp modelId="{24196810-2918-9C4C-8149-6867B9E2C3FD}">
      <dsp:nvSpPr>
        <dsp:cNvPr id="0" name=""/>
        <dsp:cNvSpPr/>
      </dsp:nvSpPr>
      <dsp:spPr>
        <a:xfrm rot="2374845">
          <a:off x="2944693" y="4481129"/>
          <a:ext cx="5736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63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1E38A-F55D-1946-946D-1FF4F79BD584}">
      <dsp:nvSpPr>
        <dsp:cNvPr id="0" name=""/>
        <dsp:cNvSpPr/>
      </dsp:nvSpPr>
      <dsp:spPr>
        <a:xfrm>
          <a:off x="3363611" y="4663880"/>
          <a:ext cx="1214055" cy="8565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Social Will</a:t>
          </a:r>
          <a:endParaRPr lang="en-US" sz="2300" kern="1200" dirty="0"/>
        </a:p>
      </dsp:txBody>
      <dsp:txXfrm>
        <a:off x="3405426" y="4705695"/>
        <a:ext cx="1130425" cy="772948"/>
      </dsp:txXfrm>
    </dsp:sp>
    <dsp:sp modelId="{3EBDF00F-BD8F-7E44-AFE9-26B6F9B168B5}">
      <dsp:nvSpPr>
        <dsp:cNvPr id="0" name=""/>
        <dsp:cNvSpPr/>
      </dsp:nvSpPr>
      <dsp:spPr>
        <a:xfrm rot="8412416">
          <a:off x="1058510" y="4439291"/>
          <a:ext cx="4403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34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15196-53FF-AC4C-A2A2-0D55CCBCFB22}">
      <dsp:nvSpPr>
        <dsp:cNvPr id="0" name=""/>
        <dsp:cNvSpPr/>
      </dsp:nvSpPr>
      <dsp:spPr>
        <a:xfrm>
          <a:off x="-248855" y="4580204"/>
          <a:ext cx="1527027" cy="990981"/>
        </a:xfrm>
        <a:prstGeom prst="roundRect">
          <a:avLst/>
        </a:prstGeom>
        <a:solidFill>
          <a:srgbClr val="459EB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Organiza-tional</a:t>
          </a:r>
          <a:r>
            <a:rPr lang="en-US" sz="2400" kern="1200" dirty="0" smtClean="0"/>
            <a:t> Will</a:t>
          </a:r>
          <a:endParaRPr lang="en-US" sz="2400" kern="1200" dirty="0"/>
        </a:p>
      </dsp:txBody>
      <dsp:txXfrm>
        <a:off x="-200479" y="4628580"/>
        <a:ext cx="1430275" cy="894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AB612-5A69-467C-87FF-79583663B05C}">
      <dsp:nvSpPr>
        <dsp:cNvPr id="0" name=""/>
        <dsp:cNvSpPr/>
      </dsp:nvSpPr>
      <dsp:spPr>
        <a:xfrm>
          <a:off x="0" y="0"/>
          <a:ext cx="6629400" cy="4557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The  “On Strategy”* Communication Technique</a:t>
          </a:r>
          <a:endParaRPr lang="en-US" sz="1900" kern="1200" dirty="0"/>
        </a:p>
      </dsp:txBody>
      <dsp:txXfrm>
        <a:off x="22246" y="22246"/>
        <a:ext cx="6584908" cy="411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8A90-3E6B-485D-9A91-93A171462173}">
      <dsp:nvSpPr>
        <dsp:cNvPr id="0" name=""/>
        <dsp:cNvSpPr/>
      </dsp:nvSpPr>
      <dsp:spPr>
        <a:xfrm>
          <a:off x="0" y="0"/>
          <a:ext cx="7086600" cy="36540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Big Picture: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 Change “campaign”—the drumbeat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  Create a diagonal “coalition of the willing” to coordinate change implementation teams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3.  Track communication and outcome metrics </a:t>
          </a:r>
          <a:endParaRPr lang="en-US" sz="2800" kern="1200" dirty="0"/>
        </a:p>
      </dsp:txBody>
      <dsp:txXfrm>
        <a:off x="178375" y="178375"/>
        <a:ext cx="6729850" cy="3297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99DBF-55AB-4290-96E4-09377370FBB8}">
      <dsp:nvSpPr>
        <dsp:cNvPr id="0" name=""/>
        <dsp:cNvSpPr/>
      </dsp:nvSpPr>
      <dsp:spPr>
        <a:xfrm>
          <a:off x="3627530" y="0"/>
          <a:ext cx="2351712" cy="701739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Assess Need for Change</a:t>
          </a:r>
          <a:endParaRPr lang="en-US" sz="2000" b="1" kern="1200" dirty="0"/>
        </a:p>
      </dsp:txBody>
      <dsp:txXfrm>
        <a:off x="3661786" y="34256"/>
        <a:ext cx="2283200" cy="633227"/>
      </dsp:txXfrm>
    </dsp:sp>
    <dsp:sp modelId="{91CDF84B-2A70-402A-9419-3A628EC6679F}">
      <dsp:nvSpPr>
        <dsp:cNvPr id="0" name=""/>
        <dsp:cNvSpPr/>
      </dsp:nvSpPr>
      <dsp:spPr>
        <a:xfrm>
          <a:off x="2491715" y="441411"/>
          <a:ext cx="4872044" cy="4872044"/>
        </a:xfrm>
        <a:custGeom>
          <a:avLst/>
          <a:gdLst/>
          <a:ahLst/>
          <a:cxnLst/>
          <a:rect l="0" t="0" r="0" b="0"/>
          <a:pathLst>
            <a:path>
              <a:moveTo>
                <a:pt x="3569005" y="279507"/>
              </a:moveTo>
              <a:arcTo wR="2436022" hR="2436022" stAng="17862984" swAng="38689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01E5F-2CBB-44D4-9A6A-0D47D3DD70B2}">
      <dsp:nvSpPr>
        <dsp:cNvPr id="0" name=""/>
        <dsp:cNvSpPr/>
      </dsp:nvSpPr>
      <dsp:spPr>
        <a:xfrm>
          <a:off x="5475934" y="914394"/>
          <a:ext cx="2677470" cy="1006533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Benchmark /Learn from Other  Organizations</a:t>
          </a:r>
          <a:endParaRPr lang="en-US" sz="2000" b="1" kern="1200" dirty="0"/>
        </a:p>
      </dsp:txBody>
      <dsp:txXfrm>
        <a:off x="5525069" y="963529"/>
        <a:ext cx="2579200" cy="908263"/>
      </dsp:txXfrm>
    </dsp:sp>
    <dsp:sp modelId="{87C400F4-058C-48C1-A8A6-EAE0AB3DD4D5}">
      <dsp:nvSpPr>
        <dsp:cNvPr id="0" name=""/>
        <dsp:cNvSpPr/>
      </dsp:nvSpPr>
      <dsp:spPr>
        <a:xfrm>
          <a:off x="3034593" y="1320480"/>
          <a:ext cx="4872044" cy="4872044"/>
        </a:xfrm>
        <a:custGeom>
          <a:avLst/>
          <a:gdLst/>
          <a:ahLst/>
          <a:cxnLst/>
          <a:rect l="0" t="0" r="0" b="0"/>
          <a:pathLst>
            <a:path>
              <a:moveTo>
                <a:pt x="4124963" y="680550"/>
              </a:moveTo>
              <a:arcTo wR="2436022" hR="2436022" stAng="18833606" swAng="504113"/>
            </a:path>
          </a:pathLst>
        </a:custGeom>
        <a:noFill/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AC022-F320-457F-B8BD-D1E788A890E5}">
      <dsp:nvSpPr>
        <dsp:cNvPr id="0" name=""/>
        <dsp:cNvSpPr/>
      </dsp:nvSpPr>
      <dsp:spPr>
        <a:xfrm>
          <a:off x="6324591" y="2362198"/>
          <a:ext cx="2351712" cy="701739"/>
        </a:xfrm>
        <a:prstGeom prst="roundRect">
          <a:avLst/>
        </a:prstGeom>
        <a:gradFill rotWithShape="0">
          <a:gsLst>
            <a:gs pos="0">
              <a:srgbClr val="C00000"/>
            </a:gs>
            <a:gs pos="80000">
              <a:schemeClr val="accent5">
                <a:hueOff val="4059174"/>
                <a:satOff val="-8321"/>
                <a:lumOff val="-9300"/>
                <a:alphaOff val="0"/>
                <a:shade val="93000"/>
                <a:satMod val="130000"/>
              </a:schemeClr>
            </a:gs>
            <a:gs pos="100000">
              <a:schemeClr val="accent5">
                <a:hueOff val="4059174"/>
                <a:satOff val="-8321"/>
                <a:lumOff val="-93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Evaluate Options</a:t>
          </a:r>
          <a:endParaRPr lang="en-US" sz="2000" b="1" kern="1200" dirty="0"/>
        </a:p>
      </dsp:txBody>
      <dsp:txXfrm>
        <a:off x="6358847" y="2396454"/>
        <a:ext cx="2283200" cy="633227"/>
      </dsp:txXfrm>
    </dsp:sp>
    <dsp:sp modelId="{0186281A-169C-4DCF-AD0F-D07FC75D0201}">
      <dsp:nvSpPr>
        <dsp:cNvPr id="0" name=""/>
        <dsp:cNvSpPr/>
      </dsp:nvSpPr>
      <dsp:spPr>
        <a:xfrm>
          <a:off x="2796572" y="-293357"/>
          <a:ext cx="4872044" cy="4872044"/>
        </a:xfrm>
        <a:custGeom>
          <a:avLst/>
          <a:gdLst/>
          <a:ahLst/>
          <a:cxnLst/>
          <a:rect l="0" t="0" r="0" b="0"/>
          <a:pathLst>
            <a:path>
              <a:moveTo>
                <a:pt x="4635523" y="3483112"/>
              </a:moveTo>
              <a:arcTo wR="2436022" hR="2436022" stAng="1527430" swAng="585682"/>
            </a:path>
          </a:pathLst>
        </a:custGeom>
        <a:noFill/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6A925-EBED-413C-ADF3-22073D2BA812}">
      <dsp:nvSpPr>
        <dsp:cNvPr id="0" name=""/>
        <dsp:cNvSpPr/>
      </dsp:nvSpPr>
      <dsp:spPr>
        <a:xfrm>
          <a:off x="5715001" y="3657601"/>
          <a:ext cx="2351712" cy="1006526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Determine Vision, Strategy &amp; Goals</a:t>
          </a:r>
          <a:endParaRPr lang="en-US" sz="2000" b="1" kern="1200" dirty="0"/>
        </a:p>
      </dsp:txBody>
      <dsp:txXfrm>
        <a:off x="5764136" y="3706736"/>
        <a:ext cx="2253442" cy="908256"/>
      </dsp:txXfrm>
    </dsp:sp>
    <dsp:sp modelId="{699ED4A3-9DC8-4C8C-B5C0-2560F03F8ED6}">
      <dsp:nvSpPr>
        <dsp:cNvPr id="0" name=""/>
        <dsp:cNvSpPr/>
      </dsp:nvSpPr>
      <dsp:spPr>
        <a:xfrm>
          <a:off x="2804448" y="122856"/>
          <a:ext cx="4872044" cy="4872044"/>
        </a:xfrm>
        <a:custGeom>
          <a:avLst/>
          <a:gdLst/>
          <a:ahLst/>
          <a:cxnLst/>
          <a:rect l="0" t="0" r="0" b="0"/>
          <a:pathLst>
            <a:path>
              <a:moveTo>
                <a:pt x="3568433" y="4592837"/>
              </a:moveTo>
              <a:arcTo wR="2436022" hR="2436022" stAng="3737927" swAng="452499"/>
            </a:path>
          </a:pathLst>
        </a:custGeom>
        <a:noFill/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430A9-D20A-4907-AC6B-737DA94746F1}">
      <dsp:nvSpPr>
        <dsp:cNvPr id="0" name=""/>
        <dsp:cNvSpPr/>
      </dsp:nvSpPr>
      <dsp:spPr>
        <a:xfrm>
          <a:off x="3627528" y="4860871"/>
          <a:ext cx="2351712" cy="70173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Design Change</a:t>
          </a:r>
          <a:endParaRPr lang="en-US" sz="2000" b="1" kern="1200" dirty="0"/>
        </a:p>
      </dsp:txBody>
      <dsp:txXfrm>
        <a:off x="3661784" y="4895127"/>
        <a:ext cx="2283200" cy="633227"/>
      </dsp:txXfrm>
    </dsp:sp>
    <dsp:sp modelId="{753110A2-7070-43AF-91B3-CF2C876ED39C}">
      <dsp:nvSpPr>
        <dsp:cNvPr id="0" name=""/>
        <dsp:cNvSpPr/>
      </dsp:nvSpPr>
      <dsp:spPr>
        <a:xfrm>
          <a:off x="1856448" y="154492"/>
          <a:ext cx="4872044" cy="4872044"/>
        </a:xfrm>
        <a:custGeom>
          <a:avLst/>
          <a:gdLst/>
          <a:ahLst/>
          <a:cxnLst/>
          <a:rect l="0" t="0" r="0" b="0"/>
          <a:pathLst>
            <a:path>
              <a:moveTo>
                <a:pt x="1643205" y="4739421"/>
              </a:moveTo>
              <a:arcTo wR="2436022" hR="2436022" stAng="6539591" swAng="570468"/>
            </a:path>
          </a:pathLst>
        </a:custGeom>
        <a:noFill/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C7100-29FA-4573-918B-513B74A77135}">
      <dsp:nvSpPr>
        <dsp:cNvPr id="0" name=""/>
        <dsp:cNvSpPr/>
      </dsp:nvSpPr>
      <dsp:spPr>
        <a:xfrm>
          <a:off x="1523991" y="3962407"/>
          <a:ext cx="2351712" cy="70173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Implement Change</a:t>
          </a:r>
          <a:endParaRPr lang="en-US" sz="2000" b="1" kern="1200" dirty="0"/>
        </a:p>
      </dsp:txBody>
      <dsp:txXfrm>
        <a:off x="1558247" y="3996663"/>
        <a:ext cx="2283200" cy="633227"/>
      </dsp:txXfrm>
    </dsp:sp>
    <dsp:sp modelId="{E9A5B085-4CB3-4F52-BD40-61B7344E5626}">
      <dsp:nvSpPr>
        <dsp:cNvPr id="0" name=""/>
        <dsp:cNvSpPr/>
      </dsp:nvSpPr>
      <dsp:spPr>
        <a:xfrm>
          <a:off x="2056488" y="152078"/>
          <a:ext cx="4872044" cy="4872044"/>
        </a:xfrm>
        <a:custGeom>
          <a:avLst/>
          <a:gdLst/>
          <a:ahLst/>
          <a:cxnLst/>
          <a:rect l="0" t="0" r="0" b="0"/>
          <a:pathLst>
            <a:path>
              <a:moveTo>
                <a:pt x="321264" y="3645156"/>
              </a:moveTo>
              <a:arcTo wR="2436022" hR="2436022" stAng="9014448" swAng="834607"/>
            </a:path>
          </a:pathLst>
        </a:custGeom>
        <a:noFill/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9D8E1-9DD8-4BF2-855A-D52E4C5F2003}">
      <dsp:nvSpPr>
        <dsp:cNvPr id="0" name=""/>
        <dsp:cNvSpPr/>
      </dsp:nvSpPr>
      <dsp:spPr>
        <a:xfrm>
          <a:off x="914412" y="2362201"/>
          <a:ext cx="2351712" cy="701739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Redesign</a:t>
          </a:r>
          <a:endParaRPr lang="en-US" sz="2900" kern="1200" dirty="0"/>
        </a:p>
      </dsp:txBody>
      <dsp:txXfrm>
        <a:off x="948668" y="2396457"/>
        <a:ext cx="2283200" cy="633227"/>
      </dsp:txXfrm>
    </dsp:sp>
    <dsp:sp modelId="{D8B9C28A-24CB-4B6E-B1F8-DAB744DEAF71}">
      <dsp:nvSpPr>
        <dsp:cNvPr id="0" name=""/>
        <dsp:cNvSpPr/>
      </dsp:nvSpPr>
      <dsp:spPr>
        <a:xfrm>
          <a:off x="1917238" y="907332"/>
          <a:ext cx="4872044" cy="4872044"/>
        </a:xfrm>
        <a:custGeom>
          <a:avLst/>
          <a:gdLst/>
          <a:ahLst/>
          <a:cxnLst/>
          <a:rect l="0" t="0" r="0" b="0"/>
          <a:pathLst>
            <a:path>
              <a:moveTo>
                <a:pt x="275589" y="1310529"/>
              </a:moveTo>
              <a:arcTo wR="2436022" hR="2436022" stAng="12451055" swAng="683065"/>
            </a:path>
          </a:pathLst>
        </a:custGeom>
        <a:noFill/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D7CD2-4D32-4C8D-9EE2-081478B84B08}">
      <dsp:nvSpPr>
        <dsp:cNvPr id="0" name=""/>
        <dsp:cNvSpPr/>
      </dsp:nvSpPr>
      <dsp:spPr>
        <a:xfrm>
          <a:off x="1600195" y="990596"/>
          <a:ext cx="2351712" cy="701739"/>
        </a:xfrm>
        <a:prstGeom prst="roundRect">
          <a:avLst/>
        </a:prstGeom>
        <a:gradFill rotWithShape="0">
          <a:gsLst>
            <a:gs pos="0">
              <a:srgbClr val="7030A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Scale-Up</a:t>
          </a:r>
          <a:endParaRPr lang="en-US" sz="2900" kern="1200" dirty="0"/>
        </a:p>
      </dsp:txBody>
      <dsp:txXfrm>
        <a:off x="1634451" y="1024852"/>
        <a:ext cx="2283200" cy="633227"/>
      </dsp:txXfrm>
    </dsp:sp>
    <dsp:sp modelId="{D2168931-23DC-4C2E-9152-F80743DA5136}">
      <dsp:nvSpPr>
        <dsp:cNvPr id="0" name=""/>
        <dsp:cNvSpPr/>
      </dsp:nvSpPr>
      <dsp:spPr>
        <a:xfrm>
          <a:off x="2272942" y="373421"/>
          <a:ext cx="4872044" cy="4872044"/>
        </a:xfrm>
        <a:custGeom>
          <a:avLst/>
          <a:gdLst/>
          <a:ahLst/>
          <a:cxnLst/>
          <a:rect l="0" t="0" r="0" b="0"/>
          <a:pathLst>
            <a:path>
              <a:moveTo>
                <a:pt x="914921" y="533272"/>
              </a:moveTo>
              <a:arcTo wR="2436022" hR="2436022" stAng="13881622" swAng="553487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BA0E2-9323-5E43-8900-53F654C02609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67C4F-9A91-7647-98F7-51C38B9CE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Legal reform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Transparency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Join network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Sustainable energy use</a:t>
            </a:r>
          </a:p>
          <a:p>
            <a:r>
              <a:rPr lang="en-US" sz="12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Legal reform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Transparency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Join network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Sustainable energy use</a:t>
            </a:r>
          </a:p>
          <a:p>
            <a:r>
              <a:rPr lang="en-US" sz="120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67C4F-9A91-7647-98F7-51C38B9CEA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CB19A-E064-4C6A-82D3-CC9494B3540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D8F50-2C23-4E1D-A343-B335C19C440F}" type="slidenum">
              <a:rPr lang="en-US"/>
              <a:pPr/>
              <a:t>17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793B1-7A4D-4CB4-83FF-3A42D758684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97C46-B2DB-4825-9CE4-9F5F7142914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AFCA-1DFD-4C72-889C-EEFC5F10DA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300555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7825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2"/>
            <a:ext cx="4953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1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1"/>
            <a:ext cx="6607884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87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7"/>
            <a:ext cx="53403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737"/>
            <a:ext cx="32369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microsoft.com/office/2007/relationships/media" Target="../media/media1.wmv"/><Relationship Id="rId14" Type="http://schemas.openxmlformats.org/officeDocument/2006/relationships/video" Target="../media/media1.wmv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10601"/>
          <a:stretch/>
        </p:blipFill>
        <p:spPr>
          <a:xfrm>
            <a:off x="101030" y="92466"/>
            <a:ext cx="2230348" cy="13292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82358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6A22-1817-47A2-BE7E-A3C3CA36A58B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93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2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images.google.com/imgres?imgurl=http://1.bp.blogspot.com/_WsE6M_RjBIY/Siv88XG2ogI/AAAAAAAAVoM/TB7g3IuAvy8/s400/beamtransporter.jpg&amp;imgrefurl=http://donaldsweblog.blogspot.com/2009/06/beam-me-up.html&amp;usg=__atP6l4wpgAPkbAQRgS-X9-zJmug=&amp;h=300&amp;w=400&amp;sz=25&amp;hl=en&amp;start=4&amp;sig2=zvA-RcobmzXbbr86iJg2SQ&amp;tbnid=5Fbm4V7emfTEnM:&amp;tbnh=93&amp;tbnw=124&amp;prev=/images?q=beam+me+up+Scotty&amp;as_st=y&amp;gbv=2&amp;hl=en&amp;sa=G&amp;ei=eEMfS_CVEqHKswOqva2cCg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reenlaserbeam.com/green2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8229601" cy="27432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2" y="27203"/>
            <a:ext cx="3050992" cy="887197"/>
          </a:xfrm>
          <a:prstGeom prst="rect">
            <a:avLst/>
          </a:prstGeom>
        </p:spPr>
      </p:pic>
      <p:pic>
        <p:nvPicPr>
          <p:cNvPr id="7" name="Picture 6" descr="logo-asc_175.png"/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58" y="38100"/>
            <a:ext cx="2924342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52400"/>
            <a:ext cx="3225800" cy="825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1143000"/>
            <a:ext cx="82296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/>
              <a:t>Leading </a:t>
            </a:r>
            <a:r>
              <a:rPr lang="en-US" sz="5400" dirty="0" smtClean="0"/>
              <a:t>Change and </a:t>
            </a:r>
            <a:endParaRPr lang="en-US" sz="5400" dirty="0"/>
          </a:p>
          <a:p>
            <a:pPr algn="l"/>
            <a:r>
              <a:rPr lang="en-US" sz="5400" dirty="0" smtClean="0"/>
              <a:t>Embedding Strategic Communication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4038600" y="38100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Patricia Riley </a:t>
            </a:r>
          </a:p>
          <a:p>
            <a:pPr algn="ctr"/>
            <a:r>
              <a:rPr lang="en-US" sz="4000" dirty="0"/>
              <a:t>Annenberg School</a:t>
            </a:r>
          </a:p>
          <a:p>
            <a:pPr algn="ctr"/>
            <a:r>
              <a:rPr lang="en-US" sz="4000" dirty="0"/>
              <a:t>University of Southern California</a:t>
            </a:r>
          </a:p>
        </p:txBody>
      </p:sp>
    </p:spTree>
    <p:extLst>
      <p:ext uri="{BB962C8B-B14F-4D97-AF65-F5344CB8AC3E}">
        <p14:creationId xmlns:p14="http://schemas.microsoft.com/office/powerpoint/2010/main" val="344030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Resistance?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1054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 most of the resistance in the leaders above you or outside your organization?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Is it in the middle management?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Is it in the base of the organization—throughout the culture?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81600" y="1447800"/>
            <a:ext cx="3848100" cy="4343400"/>
            <a:chOff x="5181600" y="1447800"/>
            <a:chExt cx="3848100" cy="4343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2578873"/>
              <a:ext cx="3848100" cy="3212327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334000" y="1447800"/>
              <a:ext cx="3124200" cy="1600200"/>
              <a:chOff x="5334000" y="1447800"/>
              <a:chExt cx="3124200" cy="1600200"/>
            </a:xfrm>
          </p:grpSpPr>
          <p:sp>
            <p:nvSpPr>
              <p:cNvPr id="7" name="Oval Callout 6"/>
              <p:cNvSpPr/>
              <p:nvPr/>
            </p:nvSpPr>
            <p:spPr>
              <a:xfrm>
                <a:off x="5334000" y="1447800"/>
                <a:ext cx="3124200" cy="1600200"/>
              </a:xfrm>
              <a:prstGeom prst="wedgeEllipseCallou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172200" y="1636693"/>
                <a:ext cx="190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We don’t think so!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6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 bwMode="auto">
          <a:xfrm>
            <a:off x="1600200" y="2743200"/>
            <a:ext cx="3352800" cy="3124200"/>
          </a:xfrm>
          <a:prstGeom prst="wedgeRoundRectCallout">
            <a:avLst/>
          </a:prstGeom>
          <a:solidFill>
            <a:schemeClr val="folHlink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234237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You Have to Lead ‘Up”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Common Situation: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048000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Lucida Console" pitchFamily="49" charset="0"/>
              </a:rPr>
              <a:t>Your sophisticated   understanding of the new </a:t>
            </a:r>
          </a:p>
          <a:p>
            <a:endParaRPr lang="en-US" sz="2800" dirty="0">
              <a:latin typeface="Lucida Console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10200" y="2895600"/>
            <a:ext cx="2971800" cy="3048000"/>
            <a:chOff x="5410200" y="2895600"/>
            <a:chExt cx="2971800" cy="3048000"/>
          </a:xfrm>
        </p:grpSpPr>
        <p:grpSp>
          <p:nvGrpSpPr>
            <p:cNvPr id="5" name="Group 4"/>
            <p:cNvGrpSpPr/>
            <p:nvPr/>
          </p:nvGrpSpPr>
          <p:grpSpPr>
            <a:xfrm>
              <a:off x="5410200" y="2895600"/>
              <a:ext cx="2971800" cy="3048000"/>
              <a:chOff x="5410200" y="2895600"/>
              <a:chExt cx="2971800" cy="30480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5410200" y="2895600"/>
                <a:ext cx="2971800" cy="3048000"/>
              </a:xfrm>
              <a:prstGeom prst="ellipse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Rounded Rectangular Callout 11"/>
              <p:cNvSpPr/>
              <p:nvPr/>
            </p:nvSpPr>
            <p:spPr bwMode="auto">
              <a:xfrm>
                <a:off x="5867400" y="3733800"/>
                <a:ext cx="2133600" cy="1219200"/>
              </a:xfrm>
              <a:prstGeom prst="wedgeRoundRectCallout">
                <a:avLst/>
              </a:prstGeom>
              <a:solidFill>
                <a:schemeClr val="folHlink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019800" y="39624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ucida Console" pitchFamily="49" charset="0"/>
                </a:rPr>
                <a:t>Your boss’ understanding</a:t>
              </a:r>
              <a:endParaRPr lang="en-US" dirty="0">
                <a:solidFill>
                  <a:schemeClr val="bg1"/>
                </a:solidFill>
                <a:latin typeface="Lucida Console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367480">
              <a:off x="5981375" y="3151371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FEAR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2766459">
              <a:off x="7107033" y="318794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EGO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60461">
              <a:off x="5896506" y="5334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HABIT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9706377">
              <a:off x="6940687" y="516854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HISTORY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153008" y="4724400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Console" pitchFamily="49" charset="0"/>
              </a:rPr>
              <a:t>IDEA!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080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Change Up and Outward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53200" cy="5181600"/>
          </a:xfrm>
        </p:spPr>
        <p:txBody>
          <a:bodyPr>
            <a:noAutofit/>
          </a:bodyPr>
          <a:lstStyle/>
          <a:p>
            <a:pPr>
              <a:spcBef>
                <a:spcPts val="168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Develop a coherent </a:t>
            </a:r>
            <a:r>
              <a:rPr lang="en-US" sz="2800" b="1" dirty="0" smtClean="0">
                <a:solidFill>
                  <a:srgbClr val="000000"/>
                </a:solidFill>
              </a:rPr>
              <a:t>story</a:t>
            </a:r>
            <a:r>
              <a:rPr lang="en-US" sz="2800" dirty="0" smtClean="0">
                <a:solidFill>
                  <a:srgbClr val="000000"/>
                </a:solidFill>
              </a:rPr>
              <a:t> for the </a:t>
            </a:r>
            <a:r>
              <a:rPr lang="en-US" sz="2800" dirty="0" smtClean="0">
                <a:solidFill>
                  <a:schemeClr val="tx1"/>
                </a:solidFill>
              </a:rPr>
              <a:t>changes that are needed</a:t>
            </a:r>
          </a:p>
          <a:p>
            <a:pPr>
              <a:spcBef>
                <a:spcPts val="168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Balance </a:t>
            </a:r>
            <a:r>
              <a:rPr lang="en-US" sz="2800" i="1" dirty="0" smtClean="0">
                <a:solidFill>
                  <a:schemeClr val="tx1"/>
                </a:solidFill>
              </a:rPr>
              <a:t>advocacy </a:t>
            </a:r>
            <a:r>
              <a:rPr lang="en-US" sz="2800" dirty="0" smtClean="0">
                <a:solidFill>
                  <a:schemeClr val="tx1"/>
                </a:solidFill>
              </a:rPr>
              <a:t>with </a:t>
            </a:r>
            <a:r>
              <a:rPr lang="en-US" sz="2800" i="1" dirty="0" smtClean="0">
                <a:solidFill>
                  <a:schemeClr val="tx1"/>
                </a:solidFill>
              </a:rPr>
              <a:t>inquiry </a:t>
            </a:r>
          </a:p>
          <a:p>
            <a:pPr marL="374904" lvl="1">
              <a:spcBef>
                <a:spcPts val="168"/>
              </a:spcBef>
            </a:pPr>
            <a:r>
              <a:rPr lang="en-US" dirty="0" smtClean="0">
                <a:solidFill>
                  <a:schemeClr val="tx1"/>
                </a:solidFill>
              </a:rPr>
              <a:t>Find out what he or she believes—this constitutes </a:t>
            </a:r>
            <a:r>
              <a:rPr lang="en-US" i="1" dirty="0" smtClean="0">
                <a:solidFill>
                  <a:schemeClr val="tx1"/>
                </a:solidFill>
              </a:rPr>
              <a:t>evidence</a:t>
            </a:r>
            <a:r>
              <a:rPr lang="en-US" dirty="0" smtClean="0">
                <a:solidFill>
                  <a:schemeClr val="tx1"/>
                </a:solidFill>
              </a:rPr>
              <a:t> for the argument you are making</a:t>
            </a:r>
          </a:p>
          <a:p>
            <a:pPr lvl="1">
              <a:spcBef>
                <a:spcPts val="168"/>
              </a:spcBef>
            </a:pPr>
            <a:r>
              <a:rPr lang="en-US" dirty="0" smtClean="0">
                <a:solidFill>
                  <a:schemeClr val="tx1"/>
                </a:solidFill>
              </a:rPr>
              <a:t>Best data, simplified</a:t>
            </a:r>
          </a:p>
          <a:p>
            <a:pPr lvl="1">
              <a:spcBef>
                <a:spcPts val="168"/>
              </a:spcBef>
            </a:pPr>
            <a:r>
              <a:rPr lang="en-US" dirty="0" smtClean="0">
                <a:solidFill>
                  <a:schemeClr val="tx1"/>
                </a:solidFill>
              </a:rPr>
              <a:t>Make it their idea</a:t>
            </a:r>
          </a:p>
          <a:p>
            <a:pPr>
              <a:spcBef>
                <a:spcPts val="168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Patience and Persistence (not a Pest)</a:t>
            </a:r>
          </a:p>
          <a:p>
            <a:pPr lvl="1">
              <a:spcBef>
                <a:spcPts val="168"/>
              </a:spcBef>
            </a:pPr>
            <a:r>
              <a:rPr lang="en-US" dirty="0" smtClean="0">
                <a:solidFill>
                  <a:schemeClr val="tx1"/>
                </a:solidFill>
              </a:rPr>
              <a:t>Coaching means asking more questions than giving answers</a:t>
            </a:r>
          </a:p>
          <a:p>
            <a:pPr lvl="1">
              <a:spcBef>
                <a:spcPts val="168"/>
              </a:spcBef>
            </a:pPr>
            <a:r>
              <a:rPr lang="en-US" b="1" dirty="0" smtClean="0">
                <a:solidFill>
                  <a:schemeClr val="tx1"/>
                </a:solidFill>
              </a:rPr>
              <a:t>Lots of people give up too soon</a:t>
            </a:r>
          </a:p>
          <a:p>
            <a:pPr>
              <a:spcBef>
                <a:spcPts val="168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8426" y="2040834"/>
            <a:ext cx="2116974" cy="25311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4495800"/>
            <a:ext cx="335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STORY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600200" y="1143000"/>
            <a:ext cx="6934200" cy="990600"/>
          </a:xfr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4000" dirty="0" smtClean="0"/>
              <a:t>Implementing Change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07281990"/>
              </p:ext>
            </p:extLst>
          </p:nvPr>
        </p:nvGraphicFramePr>
        <p:xfrm>
          <a:off x="762000" y="2819400"/>
          <a:ext cx="3886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61966511"/>
              </p:ext>
            </p:extLst>
          </p:nvPr>
        </p:nvGraphicFramePr>
        <p:xfrm>
          <a:off x="1447800" y="2667000"/>
          <a:ext cx="7086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5308" y="228600"/>
            <a:ext cx="6973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Organizational Change Model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8674871"/>
              </p:ext>
            </p:extLst>
          </p:nvPr>
        </p:nvGraphicFramePr>
        <p:xfrm>
          <a:off x="-228600" y="990600"/>
          <a:ext cx="950976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20963620">
            <a:off x="3505200" y="3295472"/>
            <a:ext cx="2133600" cy="1200328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 extrusionH="76200">
            <a:bevelT/>
            <a:extrusionClr>
              <a:srgbClr val="00CC99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Diagonal Coalition of the willing!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ith ball and chain inert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609600"/>
            <a:ext cx="25908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Change so Hard?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248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Cognitive Inertia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As organizational members become more cohesive and integrated over time, there is a tendency for first-order learning to predominate over second-order learning.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Habit, institutionalization, and history drive out deep problem solving.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Experimentation tends to decrease                                         over time. </a:t>
            </a:r>
          </a:p>
          <a:p>
            <a:pPr>
              <a:buNone/>
            </a:pPr>
            <a:r>
              <a:rPr lang="en-US" i="1" dirty="0" smtClean="0">
                <a:solidFill>
                  <a:srgbClr val="000000"/>
                </a:solidFill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</a:rPr>
              <a:t>Virany</a:t>
            </a:r>
            <a:r>
              <a:rPr lang="en-US" i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Organizational Politics!</a:t>
            </a:r>
          </a:p>
          <a:p>
            <a:pPr>
              <a:buNone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4800600"/>
            <a:ext cx="4318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dirty="0" smtClean="0">
                <a:latin typeface="Broadway" pitchFamily="82" charset="0"/>
              </a:rPr>
              <a:t>Are the People Motivated</a:t>
            </a:r>
            <a:r>
              <a:rPr lang="en-US" sz="3600" dirty="0">
                <a:latin typeface="Broadway" pitchFamily="82" charset="0"/>
              </a:rPr>
              <a:t>?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04800" y="1600200"/>
            <a:ext cx="4535488" cy="443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</a:rPr>
              <a:t>People in organizations, especially in turbulent times or during large change efforts can generally be broken into 4 groups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rgbClr val="00CC00"/>
                </a:solidFill>
              </a:rPr>
              <a:t>Those who </a:t>
            </a:r>
            <a:r>
              <a:rPr lang="en-US" sz="2800" dirty="0">
                <a:solidFill>
                  <a:srgbClr val="00CC00"/>
                </a:solidFill>
              </a:rPr>
              <a:t>make it happen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rgbClr val="CC00CC"/>
                </a:solidFill>
              </a:rPr>
              <a:t>Those who </a:t>
            </a:r>
            <a:r>
              <a:rPr lang="en-US" sz="2800" dirty="0">
                <a:solidFill>
                  <a:srgbClr val="CC00CC"/>
                </a:solidFill>
              </a:rPr>
              <a:t>help it</a:t>
            </a:r>
            <a:r>
              <a:rPr lang="en-US" sz="2800" b="0" dirty="0">
                <a:solidFill>
                  <a:srgbClr val="CC00CC"/>
                </a:solidFill>
              </a:rPr>
              <a:t> happen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rgbClr val="FF9900"/>
                </a:solidFill>
              </a:rPr>
              <a:t>Those who </a:t>
            </a:r>
            <a:r>
              <a:rPr lang="en-US" sz="2800" dirty="0">
                <a:solidFill>
                  <a:srgbClr val="FF9900"/>
                </a:solidFill>
              </a:rPr>
              <a:t>let it</a:t>
            </a:r>
            <a:r>
              <a:rPr lang="en-US" sz="2800" b="0" dirty="0">
                <a:solidFill>
                  <a:srgbClr val="FF9900"/>
                </a:solidFill>
              </a:rPr>
              <a:t> happen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rgbClr val="FF0000"/>
                </a:solidFill>
              </a:rPr>
              <a:t>Those who </a:t>
            </a:r>
            <a:r>
              <a:rPr lang="en-US" sz="2800" dirty="0">
                <a:solidFill>
                  <a:srgbClr val="FF0000"/>
                </a:solidFill>
              </a:rPr>
              <a:t>get in the way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5148263" y="1600200"/>
            <a:ext cx="3690937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</a:rPr>
              <a:t>To attract involvement or handle dissention</a:t>
            </a: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</a:rPr>
              <a:t>Participation</a:t>
            </a: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</a:rPr>
              <a:t>Persuasion</a:t>
            </a: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</a:rPr>
              <a:t>Isolation</a:t>
            </a: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</a:rPr>
              <a:t>“Ventilation”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0104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r"/>
            <a:endParaRPr lang="en-US" sz="140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1148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524000" y="304800"/>
            <a:ext cx="701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lnSpc>
                <a:spcPct val="80000"/>
              </a:lnSpc>
            </a:pPr>
            <a:r>
              <a:rPr lang="en-US" sz="3200">
                <a:solidFill>
                  <a:srgbClr val="093A80"/>
                </a:solidFill>
                <a:latin typeface="Arial Black" pitchFamily="34" charset="0"/>
              </a:rPr>
              <a:t>The Human Condition:  People Are Threatened by Change!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533400" y="1905000"/>
            <a:ext cx="4267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093A80"/>
              </a:buClr>
              <a:buSzPct val="75000"/>
              <a:buFont typeface="Wingdings" pitchFamily="2" charset="2"/>
              <a:buChar char="l"/>
            </a:pPr>
            <a:r>
              <a:rPr lang="en-US" sz="2500" dirty="0">
                <a:latin typeface="Arial" pitchFamily="34" charset="0"/>
              </a:rPr>
              <a:t>Espoused Theories of Leadership Action</a:t>
            </a: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093A80"/>
              </a:buClr>
              <a:buSzPct val="75000"/>
              <a:buFont typeface="Wingdings" pitchFamily="2" charset="2"/>
              <a:buNone/>
            </a:pPr>
            <a:r>
              <a:rPr lang="en-US" sz="2500" dirty="0">
                <a:latin typeface="Arial" pitchFamily="34" charset="0"/>
              </a:rPr>
              <a:t>	(what </a:t>
            </a:r>
            <a:r>
              <a:rPr lang="en-US" sz="2500" dirty="0" smtClean="0">
                <a:latin typeface="Arial" pitchFamily="34" charset="0"/>
              </a:rPr>
              <a:t>Leaders </a:t>
            </a:r>
            <a:r>
              <a:rPr lang="en-US" sz="2500" b="1" i="1" dirty="0">
                <a:latin typeface="Arial" pitchFamily="34" charset="0"/>
              </a:rPr>
              <a:t>believe</a:t>
            </a:r>
            <a:r>
              <a:rPr lang="en-US" sz="2500" dirty="0">
                <a:latin typeface="Arial" pitchFamily="34" charset="0"/>
              </a:rPr>
              <a:t>)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Visionary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By-the-numbers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Role-model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Coach/Mentor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Participative management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4419600" y="1905000"/>
            <a:ext cx="44196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093A80"/>
              </a:buClr>
              <a:buSzPct val="75000"/>
              <a:buFont typeface="Wingdings" pitchFamily="2" charset="2"/>
              <a:buChar char="l"/>
            </a:pPr>
            <a:r>
              <a:rPr lang="en-US" sz="2500" dirty="0">
                <a:latin typeface="Arial" pitchFamily="34" charset="0"/>
              </a:rPr>
              <a:t>Theory-in-Use*</a:t>
            </a: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093A80"/>
              </a:buClr>
              <a:buSzPct val="75000"/>
              <a:buFont typeface="Wingdings" pitchFamily="2" charset="2"/>
              <a:buNone/>
            </a:pPr>
            <a:r>
              <a:rPr lang="en-US" sz="2500" dirty="0">
                <a:latin typeface="Arial" pitchFamily="34" charset="0"/>
              </a:rPr>
              <a:t>	(what </a:t>
            </a:r>
            <a:r>
              <a:rPr lang="en-US" sz="2500" dirty="0" smtClean="0">
                <a:latin typeface="Arial" pitchFamily="34" charset="0"/>
              </a:rPr>
              <a:t>most Leaders </a:t>
            </a:r>
            <a:r>
              <a:rPr lang="en-US" sz="2500" b="1" i="1" dirty="0">
                <a:latin typeface="Arial" pitchFamily="34" charset="0"/>
              </a:rPr>
              <a:t>do</a:t>
            </a:r>
            <a:r>
              <a:rPr lang="en-US" sz="2500" dirty="0">
                <a:latin typeface="Arial" pitchFamily="34" charset="0"/>
              </a:rPr>
              <a:t>)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Design </a:t>
            </a:r>
            <a:r>
              <a:rPr lang="en-US" sz="2400" dirty="0" smtClean="0">
                <a:latin typeface="Arial" pitchFamily="34" charset="0"/>
              </a:rPr>
              <a:t>their behavior </a:t>
            </a:r>
            <a:r>
              <a:rPr lang="en-US" sz="2400" dirty="0">
                <a:latin typeface="Arial" pitchFamily="34" charset="0"/>
              </a:rPr>
              <a:t>in order to remain in control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Act to maximize winning and minimize losing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Suppress negative feelings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Communicate defensively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133600" y="6096000"/>
            <a:ext cx="6096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*</a:t>
            </a:r>
            <a:r>
              <a:rPr lang="en-US" sz="2000" dirty="0" err="1"/>
              <a:t>Argyris</a:t>
            </a:r>
            <a:r>
              <a:rPr lang="en-US" sz="2000" dirty="0"/>
              <a:t>’ Study of over 6,000 people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0104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r" eaLnBrk="0" hangingPunct="0">
              <a:lnSpc>
                <a:spcPct val="100000"/>
              </a:lnSpc>
            </a:pPr>
            <a:endParaRPr lang="en-US" sz="1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1148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28600" y="228600"/>
            <a:ext cx="8534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/>
            <a:r>
              <a:rPr lang="en-US" sz="4000" dirty="0"/>
              <a:t>The “J” Change Curve*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V="1">
            <a:off x="990600" y="2205038"/>
            <a:ext cx="0" cy="3440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2743200" y="5638800"/>
            <a:ext cx="892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FF0066"/>
                </a:solidFill>
              </a:rPr>
              <a:t>Time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 rot="-5400000">
            <a:off x="-413543" y="3461544"/>
            <a:ext cx="20462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FF0066"/>
                </a:solidFill>
              </a:rPr>
              <a:t>Performance</a:t>
            </a:r>
          </a:p>
        </p:txBody>
      </p:sp>
      <p:sp>
        <p:nvSpPr>
          <p:cNvPr id="19465" name="Freeform 10"/>
          <p:cNvSpPr>
            <a:spLocks/>
          </p:cNvSpPr>
          <p:nvPr/>
        </p:nvSpPr>
        <p:spPr bwMode="auto">
          <a:xfrm>
            <a:off x="1298575" y="2216150"/>
            <a:ext cx="6076950" cy="3216275"/>
          </a:xfrm>
          <a:custGeom>
            <a:avLst/>
            <a:gdLst>
              <a:gd name="T0" fmla="*/ 0 w 3828"/>
              <a:gd name="T1" fmla="*/ 1590675 h 2026"/>
              <a:gd name="T2" fmla="*/ 58738 w 3828"/>
              <a:gd name="T3" fmla="*/ 1819275 h 2026"/>
              <a:gd name="T4" fmla="*/ 128588 w 3828"/>
              <a:gd name="T5" fmla="*/ 2039938 h 2026"/>
              <a:gd name="T6" fmla="*/ 200025 w 3828"/>
              <a:gd name="T7" fmla="*/ 2252663 h 2026"/>
              <a:gd name="T8" fmla="*/ 269875 w 3828"/>
              <a:gd name="T9" fmla="*/ 2455863 h 2026"/>
              <a:gd name="T10" fmla="*/ 341313 w 3828"/>
              <a:gd name="T11" fmla="*/ 2641600 h 2026"/>
              <a:gd name="T12" fmla="*/ 423863 w 3828"/>
              <a:gd name="T13" fmla="*/ 2800350 h 2026"/>
              <a:gd name="T14" fmla="*/ 506413 w 3828"/>
              <a:gd name="T15" fmla="*/ 2932113 h 2026"/>
              <a:gd name="T16" fmla="*/ 554038 w 3828"/>
              <a:gd name="T17" fmla="*/ 2994025 h 2026"/>
              <a:gd name="T18" fmla="*/ 601663 w 3828"/>
              <a:gd name="T19" fmla="*/ 3038475 h 2026"/>
              <a:gd name="T20" fmla="*/ 706438 w 3828"/>
              <a:gd name="T21" fmla="*/ 3117850 h 2026"/>
              <a:gd name="T22" fmla="*/ 825500 w 3828"/>
              <a:gd name="T23" fmla="*/ 3171825 h 2026"/>
              <a:gd name="T24" fmla="*/ 942975 w 3828"/>
              <a:gd name="T25" fmla="*/ 3206750 h 2026"/>
              <a:gd name="T26" fmla="*/ 1073150 w 3828"/>
              <a:gd name="T27" fmla="*/ 3214688 h 2026"/>
              <a:gd name="T28" fmla="*/ 1203325 w 3828"/>
              <a:gd name="T29" fmla="*/ 3197225 h 2026"/>
              <a:gd name="T30" fmla="*/ 1331913 w 3828"/>
              <a:gd name="T31" fmla="*/ 3152775 h 2026"/>
              <a:gd name="T32" fmla="*/ 1462088 w 3828"/>
              <a:gd name="T33" fmla="*/ 3073400 h 2026"/>
              <a:gd name="T34" fmla="*/ 1592262 w 3828"/>
              <a:gd name="T35" fmla="*/ 2968625 h 2026"/>
              <a:gd name="T36" fmla="*/ 1662113 w 3828"/>
              <a:gd name="T37" fmla="*/ 2897188 h 2026"/>
              <a:gd name="T38" fmla="*/ 1733550 w 3828"/>
              <a:gd name="T39" fmla="*/ 2808288 h 2026"/>
              <a:gd name="T40" fmla="*/ 1804988 w 3828"/>
              <a:gd name="T41" fmla="*/ 2703513 h 2026"/>
              <a:gd name="T42" fmla="*/ 1874838 w 3828"/>
              <a:gd name="T43" fmla="*/ 2587625 h 2026"/>
              <a:gd name="T44" fmla="*/ 1946275 w 3828"/>
              <a:gd name="T45" fmla="*/ 2455863 h 2026"/>
              <a:gd name="T46" fmla="*/ 2016125 w 3828"/>
              <a:gd name="T47" fmla="*/ 2322513 h 2026"/>
              <a:gd name="T48" fmla="*/ 2170113 w 3828"/>
              <a:gd name="T49" fmla="*/ 2039938 h 2026"/>
              <a:gd name="T50" fmla="*/ 2324100 w 3828"/>
              <a:gd name="T51" fmla="*/ 1749425 h 2026"/>
              <a:gd name="T52" fmla="*/ 2465388 w 3828"/>
              <a:gd name="T53" fmla="*/ 1474788 h 2026"/>
              <a:gd name="T54" fmla="*/ 2535238 w 3828"/>
              <a:gd name="T55" fmla="*/ 1343025 h 2026"/>
              <a:gd name="T56" fmla="*/ 2595563 w 3828"/>
              <a:gd name="T57" fmla="*/ 1228725 h 2026"/>
              <a:gd name="T58" fmla="*/ 2665413 w 3828"/>
              <a:gd name="T59" fmla="*/ 1112838 h 2026"/>
              <a:gd name="T60" fmla="*/ 2724150 w 3828"/>
              <a:gd name="T61" fmla="*/ 1025525 h 2026"/>
              <a:gd name="T62" fmla="*/ 2830513 w 3828"/>
              <a:gd name="T63" fmla="*/ 866775 h 2026"/>
              <a:gd name="T64" fmla="*/ 2936875 w 3828"/>
              <a:gd name="T65" fmla="*/ 742950 h 2026"/>
              <a:gd name="T66" fmla="*/ 3019425 w 3828"/>
              <a:gd name="T67" fmla="*/ 627063 h 2026"/>
              <a:gd name="T68" fmla="*/ 3114675 w 3828"/>
              <a:gd name="T69" fmla="*/ 539750 h 2026"/>
              <a:gd name="T70" fmla="*/ 3197225 w 3828"/>
              <a:gd name="T71" fmla="*/ 450850 h 2026"/>
              <a:gd name="T72" fmla="*/ 3290888 w 3828"/>
              <a:gd name="T73" fmla="*/ 381000 h 2026"/>
              <a:gd name="T74" fmla="*/ 3479801 w 3828"/>
              <a:gd name="T75" fmla="*/ 257175 h 2026"/>
              <a:gd name="T76" fmla="*/ 3586163 w 3828"/>
              <a:gd name="T77" fmla="*/ 195263 h 2026"/>
              <a:gd name="T78" fmla="*/ 3703638 w 3828"/>
              <a:gd name="T79" fmla="*/ 150813 h 2026"/>
              <a:gd name="T80" fmla="*/ 3951288 w 3828"/>
              <a:gd name="T81" fmla="*/ 79375 h 2026"/>
              <a:gd name="T82" fmla="*/ 4187825 w 3828"/>
              <a:gd name="T83" fmla="*/ 36513 h 2026"/>
              <a:gd name="T84" fmla="*/ 4411663 w 3828"/>
              <a:gd name="T85" fmla="*/ 9525 h 2026"/>
              <a:gd name="T86" fmla="*/ 4518025 w 3828"/>
              <a:gd name="T87" fmla="*/ 0 h 2026"/>
              <a:gd name="T88" fmla="*/ 4611688 w 3828"/>
              <a:gd name="T89" fmla="*/ 9525 h 2026"/>
              <a:gd name="T90" fmla="*/ 4800600 w 3828"/>
              <a:gd name="T91" fmla="*/ 26988 h 2026"/>
              <a:gd name="T92" fmla="*/ 4989513 w 3828"/>
              <a:gd name="T93" fmla="*/ 61913 h 2026"/>
              <a:gd name="T94" fmla="*/ 5178425 w 3828"/>
              <a:gd name="T95" fmla="*/ 106363 h 2026"/>
              <a:gd name="T96" fmla="*/ 5284788 w 3828"/>
              <a:gd name="T97" fmla="*/ 133350 h 2026"/>
              <a:gd name="T98" fmla="*/ 5414963 w 3828"/>
              <a:gd name="T99" fmla="*/ 160338 h 2026"/>
              <a:gd name="T100" fmla="*/ 5673725 w 3828"/>
              <a:gd name="T101" fmla="*/ 220663 h 2026"/>
              <a:gd name="T102" fmla="*/ 5792788 w 3828"/>
              <a:gd name="T103" fmla="*/ 247650 h 2026"/>
              <a:gd name="T104" fmla="*/ 5910263 w 3828"/>
              <a:gd name="T105" fmla="*/ 274638 h 2026"/>
              <a:gd name="T106" fmla="*/ 6003925 w 3828"/>
              <a:gd name="T107" fmla="*/ 301625 h 2026"/>
              <a:gd name="T108" fmla="*/ 6075363 w 3828"/>
              <a:gd name="T109" fmla="*/ 319088 h 20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828"/>
              <a:gd name="T166" fmla="*/ 0 h 2026"/>
              <a:gd name="T167" fmla="*/ 3828 w 3828"/>
              <a:gd name="T168" fmla="*/ 2026 h 202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828" h="2026">
                <a:moveTo>
                  <a:pt x="0" y="1002"/>
                </a:moveTo>
                <a:lnTo>
                  <a:pt x="37" y="1146"/>
                </a:lnTo>
                <a:lnTo>
                  <a:pt x="81" y="1285"/>
                </a:lnTo>
                <a:lnTo>
                  <a:pt x="126" y="1419"/>
                </a:lnTo>
                <a:lnTo>
                  <a:pt x="170" y="1547"/>
                </a:lnTo>
                <a:lnTo>
                  <a:pt x="215" y="1664"/>
                </a:lnTo>
                <a:lnTo>
                  <a:pt x="267" y="1764"/>
                </a:lnTo>
                <a:lnTo>
                  <a:pt x="319" y="1847"/>
                </a:lnTo>
                <a:lnTo>
                  <a:pt x="349" y="1886"/>
                </a:lnTo>
                <a:lnTo>
                  <a:pt x="379" y="1914"/>
                </a:lnTo>
                <a:lnTo>
                  <a:pt x="445" y="1964"/>
                </a:lnTo>
                <a:lnTo>
                  <a:pt x="520" y="1998"/>
                </a:lnTo>
                <a:lnTo>
                  <a:pt x="594" y="2020"/>
                </a:lnTo>
                <a:lnTo>
                  <a:pt x="676" y="2025"/>
                </a:lnTo>
                <a:lnTo>
                  <a:pt x="758" y="2014"/>
                </a:lnTo>
                <a:lnTo>
                  <a:pt x="839" y="1986"/>
                </a:lnTo>
                <a:lnTo>
                  <a:pt x="921" y="1936"/>
                </a:lnTo>
                <a:lnTo>
                  <a:pt x="1003" y="1870"/>
                </a:lnTo>
                <a:lnTo>
                  <a:pt x="1047" y="1825"/>
                </a:lnTo>
                <a:lnTo>
                  <a:pt x="1092" y="1769"/>
                </a:lnTo>
                <a:lnTo>
                  <a:pt x="1137" y="1703"/>
                </a:lnTo>
                <a:lnTo>
                  <a:pt x="1181" y="1630"/>
                </a:lnTo>
                <a:lnTo>
                  <a:pt x="1226" y="1547"/>
                </a:lnTo>
                <a:lnTo>
                  <a:pt x="1270" y="1463"/>
                </a:lnTo>
                <a:lnTo>
                  <a:pt x="1367" y="1285"/>
                </a:lnTo>
                <a:lnTo>
                  <a:pt x="1464" y="1102"/>
                </a:lnTo>
                <a:lnTo>
                  <a:pt x="1553" y="929"/>
                </a:lnTo>
                <a:lnTo>
                  <a:pt x="1597" y="846"/>
                </a:lnTo>
                <a:lnTo>
                  <a:pt x="1635" y="774"/>
                </a:lnTo>
                <a:lnTo>
                  <a:pt x="1679" y="701"/>
                </a:lnTo>
                <a:lnTo>
                  <a:pt x="1716" y="646"/>
                </a:lnTo>
                <a:lnTo>
                  <a:pt x="1783" y="546"/>
                </a:lnTo>
                <a:lnTo>
                  <a:pt x="1850" y="468"/>
                </a:lnTo>
                <a:lnTo>
                  <a:pt x="1902" y="395"/>
                </a:lnTo>
                <a:lnTo>
                  <a:pt x="1962" y="340"/>
                </a:lnTo>
                <a:lnTo>
                  <a:pt x="2014" y="284"/>
                </a:lnTo>
                <a:lnTo>
                  <a:pt x="2073" y="240"/>
                </a:lnTo>
                <a:lnTo>
                  <a:pt x="2192" y="162"/>
                </a:lnTo>
                <a:lnTo>
                  <a:pt x="2259" y="123"/>
                </a:lnTo>
                <a:lnTo>
                  <a:pt x="2333" y="95"/>
                </a:lnTo>
                <a:lnTo>
                  <a:pt x="2489" y="50"/>
                </a:lnTo>
                <a:lnTo>
                  <a:pt x="2638" y="23"/>
                </a:lnTo>
                <a:lnTo>
                  <a:pt x="2779" y="6"/>
                </a:lnTo>
                <a:lnTo>
                  <a:pt x="2846" y="0"/>
                </a:lnTo>
                <a:lnTo>
                  <a:pt x="2905" y="6"/>
                </a:lnTo>
                <a:lnTo>
                  <a:pt x="3024" y="17"/>
                </a:lnTo>
                <a:lnTo>
                  <a:pt x="3143" y="39"/>
                </a:lnTo>
                <a:lnTo>
                  <a:pt x="3262" y="67"/>
                </a:lnTo>
                <a:lnTo>
                  <a:pt x="3329" y="84"/>
                </a:lnTo>
                <a:lnTo>
                  <a:pt x="3411" y="101"/>
                </a:lnTo>
                <a:lnTo>
                  <a:pt x="3574" y="139"/>
                </a:lnTo>
                <a:lnTo>
                  <a:pt x="3649" y="156"/>
                </a:lnTo>
                <a:lnTo>
                  <a:pt x="3723" y="173"/>
                </a:lnTo>
                <a:lnTo>
                  <a:pt x="3782" y="190"/>
                </a:lnTo>
                <a:lnTo>
                  <a:pt x="3827" y="201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990600" y="5638800"/>
            <a:ext cx="6157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1449388" y="3887788"/>
            <a:ext cx="530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solidFill>
                  <a:srgbClr val="66FF99"/>
                </a:solidFill>
              </a:rPr>
              <a:t>A.</a:t>
            </a: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2135188" y="4878388"/>
            <a:ext cx="477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66FF99"/>
                </a:solidFill>
              </a:rPr>
              <a:t>B</a:t>
            </a:r>
            <a:r>
              <a:rPr lang="en-US" sz="2400">
                <a:solidFill>
                  <a:srgbClr val="66FF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3430588" y="4268788"/>
            <a:ext cx="698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66FF99"/>
                </a:solidFill>
              </a:rPr>
              <a:t>C.</a:t>
            </a: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3963988" y="2211388"/>
            <a:ext cx="5461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2400">
                <a:solidFill>
                  <a:srgbClr val="66FF99"/>
                </a:solidFill>
              </a:rPr>
              <a:t>D.</a:t>
            </a:r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4957763" y="2668588"/>
            <a:ext cx="3267075" cy="27813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100000"/>
              </a:lnSpc>
            </a:pPr>
            <a:endParaRPr lang="en-US" sz="2000" b="0" dirty="0">
              <a:solidFill>
                <a:schemeClr val="tx1"/>
              </a:solidFill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A. “This will never work.”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B.  “I told you so.”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C.  “I still don’t know what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       I’m doing.”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D.  “Why didn’t we do this 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       years ago”?</a:t>
            </a:r>
          </a:p>
          <a:p>
            <a:pPr algn="l" eaLnBrk="0" hangingPunct="0"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2133600" y="2370138"/>
            <a:ext cx="0" cy="33385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1052513" y="1765300"/>
            <a:ext cx="8112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1400">
                <a:solidFill>
                  <a:schemeClr val="tx1"/>
                </a:solidFill>
              </a:rPr>
              <a:t>Stage 1</a:t>
            </a: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2500313" y="1765300"/>
            <a:ext cx="8112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1400">
                <a:solidFill>
                  <a:schemeClr val="tx1"/>
                </a:solidFill>
              </a:rPr>
              <a:t>Stage 2</a:t>
            </a:r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>
            <a:off x="3886200" y="2370138"/>
            <a:ext cx="0" cy="33385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4252913" y="1765300"/>
            <a:ext cx="8112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sz="1400">
                <a:solidFill>
                  <a:schemeClr val="tx1"/>
                </a:solidFill>
              </a:rPr>
              <a:t>Stage 3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1295400" y="6248400"/>
            <a:ext cx="2209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*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</a:rPr>
              <a:t>Jellison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0" y="6096000"/>
            <a:ext cx="3657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Key is Persistence!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20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Communication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7244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Normalize the chaos</a:t>
            </a:r>
            <a:r>
              <a:rPr lang="en-US" sz="3000" dirty="0" smtClean="0">
                <a:solidFill>
                  <a:srgbClr val="000000"/>
                </a:solidFill>
              </a:rPr>
              <a:t>—”This almost always happens”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Find many ways to get feedback—sometimes people will not tell you what is wrong</a:t>
            </a:r>
          </a:p>
          <a:p>
            <a:pPr lvl="1"/>
            <a:r>
              <a:rPr lang="en-US" sz="3000" dirty="0" smtClean="0">
                <a:solidFill>
                  <a:srgbClr val="000000"/>
                </a:solidFill>
              </a:rPr>
              <a:t>Suggestion boxes</a:t>
            </a:r>
          </a:p>
          <a:p>
            <a:pPr lvl="1"/>
            <a:r>
              <a:rPr lang="en-US" sz="3000" dirty="0" smtClean="0">
                <a:solidFill>
                  <a:srgbClr val="000000"/>
                </a:solidFill>
              </a:rPr>
              <a:t>Focus groups</a:t>
            </a:r>
          </a:p>
          <a:p>
            <a:pPr lvl="1"/>
            <a:r>
              <a:rPr lang="en-US" sz="3000" dirty="0" smtClean="0">
                <a:solidFill>
                  <a:srgbClr val="000000"/>
                </a:solidFill>
              </a:rPr>
              <a:t>Surveys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Empathize with “I statements” —”I know this is hard and I really appreciate your effort.”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4114800" cy="472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tum" pitchFamily="34" charset="-127"/>
                <a:ea typeface="Dotum" pitchFamily="34" charset="-127"/>
              </a:rPr>
              <a:t>Communication Plan</a:t>
            </a:r>
          </a:p>
          <a:p>
            <a:pPr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tum" pitchFamily="34" charset="-127"/>
                <a:ea typeface="Dotum" pitchFamily="34" charset="-127"/>
              </a:rPr>
              <a:t>Which stakeholders?</a:t>
            </a:r>
          </a:p>
          <a:p>
            <a:pPr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tum" pitchFamily="34" charset="-127"/>
                <a:ea typeface="Dotum" pitchFamily="34" charset="-127"/>
              </a:rPr>
              <a:t>What frame?</a:t>
            </a:r>
          </a:p>
          <a:p>
            <a:pPr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tum" pitchFamily="34" charset="-127"/>
                <a:ea typeface="Dotum" pitchFamily="34" charset="-127"/>
              </a:rPr>
              <a:t>What messages?</a:t>
            </a:r>
          </a:p>
          <a:p>
            <a:pPr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tum" pitchFamily="34" charset="-127"/>
                <a:ea typeface="Dotum" pitchFamily="34" charset="-127"/>
              </a:rPr>
              <a:t>Fill the whitespace</a:t>
            </a:r>
          </a:p>
          <a:p>
            <a:pPr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tum" pitchFamily="34" charset="-127"/>
                <a:ea typeface="Dotum" pitchFamily="34" charset="-127"/>
              </a:rPr>
              <a:t>Have a timeline</a:t>
            </a:r>
          </a:p>
          <a:p>
            <a:pPr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tum" pitchFamily="34" charset="-127"/>
                <a:ea typeface="Dotum" pitchFamily="34" charset="-127"/>
              </a:rPr>
              <a:t>Check for understanding</a:t>
            </a:r>
          </a:p>
          <a:p>
            <a:pPr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tum" pitchFamily="34" charset="-127"/>
                <a:ea typeface="Dotum" pitchFamily="34" charset="-127"/>
              </a:rPr>
              <a:t>Evaluate and Assess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73075"/>
            <a:ext cx="7162800" cy="822325"/>
          </a:xfrm>
        </p:spPr>
        <p:txBody>
          <a:bodyPr/>
          <a:lstStyle/>
          <a:p>
            <a:pPr algn="r"/>
            <a:r>
              <a:rPr lang="en-US" dirty="0" smtClean="0"/>
              <a:t>Goals of this Session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Understand the role of strategic communication in building and changing: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eforms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rganizations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Start with a compelling vision—if it is not compelling, no one will follow-you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Think of change as an on-going </a:t>
            </a:r>
            <a:r>
              <a:rPr lang="en-US" sz="2800" i="1" dirty="0" smtClean="0">
                <a:solidFill>
                  <a:schemeClr val="tx1"/>
                </a:solidFill>
              </a:rPr>
              <a:t>communication </a:t>
            </a:r>
            <a:r>
              <a:rPr lang="en-US" sz="2800" dirty="0" smtClean="0">
                <a:solidFill>
                  <a:schemeClr val="tx1"/>
                </a:solidFill>
              </a:rPr>
              <a:t>process, not just an event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See how the concept of putting “Communication at the Center” applies to both leading change in organizations and networks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Bernard MT Condense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0" y="304800"/>
            <a:ext cx="6934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rgbClr val="093A80"/>
                </a:solidFill>
                <a:latin typeface="Arial Black" pitchFamily="34" charset="0"/>
              </a:rPr>
              <a:t>Learning from the Best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9600" y="1676400"/>
            <a:ext cx="51816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093A80"/>
              </a:buClr>
              <a:buSzPct val="75000"/>
              <a:buFont typeface="Wingdings" pitchFamily="2" charset="2"/>
              <a:buChar char="l"/>
            </a:pPr>
            <a:r>
              <a:rPr lang="en-US" sz="2400" dirty="0">
                <a:latin typeface="Arial" pitchFamily="34" charset="0"/>
              </a:rPr>
              <a:t>Successful change leaders (e.g., from </a:t>
            </a:r>
            <a:r>
              <a:rPr lang="en-US" sz="2400" dirty="0" smtClean="0">
                <a:latin typeface="Arial" pitchFamily="34" charset="0"/>
              </a:rPr>
              <a:t>M&amp;As) </a:t>
            </a:r>
            <a:r>
              <a:rPr lang="en-US" sz="2400" dirty="0">
                <a:latin typeface="Arial" pitchFamily="34" charset="0"/>
              </a:rPr>
              <a:t>have great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f</a:t>
            </a:r>
            <a:r>
              <a:rPr lang="en-US" sz="2400" dirty="0" smtClean="0">
                <a:solidFill>
                  <a:srgbClr val="3BCA28"/>
                </a:solidFill>
                <a:latin typeface="Arial" pitchFamily="34" charset="0"/>
              </a:rPr>
              <a:t>ocus</a:t>
            </a:r>
          </a:p>
          <a:p>
            <a:pPr marL="800100" lvl="1" indent="-342900">
              <a:lnSpc>
                <a:spcPct val="95000"/>
              </a:lnSpc>
              <a:spcBef>
                <a:spcPct val="50000"/>
              </a:spcBef>
              <a:buClr>
                <a:srgbClr val="093A80"/>
              </a:buClr>
              <a:buSzPct val="75000"/>
              <a:buFont typeface="Wingdings" pitchFamily="2" charset="2"/>
              <a:buChar char="l"/>
            </a:pPr>
            <a:r>
              <a:rPr lang="en-US" sz="2400" dirty="0" smtClean="0">
                <a:latin typeface="Arial" pitchFamily="34" charset="0"/>
              </a:rPr>
              <a:t>It’s that partial attention problem</a:t>
            </a:r>
            <a:endParaRPr lang="en-US" sz="2400" dirty="0">
              <a:latin typeface="Arial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ct val="50000"/>
              </a:spcBef>
              <a:buClr>
                <a:srgbClr val="093A80"/>
              </a:buClr>
              <a:buSzPct val="75000"/>
              <a:buFont typeface="Wingdings" pitchFamily="2" charset="2"/>
              <a:buChar char="l"/>
            </a:pPr>
            <a:r>
              <a:rPr lang="en-US" sz="2400" dirty="0">
                <a:latin typeface="Arial" pitchFamily="34" charset="0"/>
              </a:rPr>
              <a:t>Four tactics*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Inject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</a:rPr>
              <a:t>speed</a:t>
            </a: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Create </a:t>
            </a:r>
            <a:r>
              <a:rPr lang="en-US" sz="2400" dirty="0" smtClean="0">
                <a:latin typeface="Arial" pitchFamily="34" charset="0"/>
              </a:rPr>
              <a:t>infrastructure</a:t>
            </a:r>
            <a:endParaRPr lang="en-US" sz="2400" dirty="0">
              <a:latin typeface="Arial" pitchFamily="34" charset="0"/>
            </a:endParaRP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Develop </a:t>
            </a:r>
            <a:r>
              <a:rPr lang="en-US" sz="2400" dirty="0" smtClean="0">
                <a:latin typeface="Arial" pitchFamily="34" charset="0"/>
              </a:rPr>
              <a:t>collaborative networks</a:t>
            </a:r>
            <a:endParaRPr lang="en-US" sz="2400" dirty="0">
              <a:latin typeface="Arial" pitchFamily="34" charset="0"/>
            </a:endParaRPr>
          </a:p>
          <a:p>
            <a:pPr marL="742950" lvl="1" indent="-285750">
              <a:spcBef>
                <a:spcPct val="25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400" dirty="0">
                <a:latin typeface="Arial" pitchFamily="34" charset="0"/>
              </a:rPr>
              <a:t>Engineer </a:t>
            </a:r>
            <a:r>
              <a:rPr lang="en-US" sz="2400" dirty="0" smtClean="0">
                <a:latin typeface="Arial" pitchFamily="34" charset="0"/>
              </a:rPr>
              <a:t>success—get quick wins and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celebrate</a:t>
            </a:r>
            <a:r>
              <a:rPr lang="en-US" sz="2400" dirty="0" smtClean="0">
                <a:latin typeface="Arial" pitchFamily="34" charset="0"/>
              </a:rPr>
              <a:t>!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1600" y="6324600"/>
            <a:ext cx="5867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*Adapted from </a:t>
            </a:r>
            <a:r>
              <a:rPr lang="en-US" sz="1800" dirty="0" err="1"/>
              <a:t>Ashkenas</a:t>
            </a:r>
            <a:r>
              <a:rPr lang="en-US" sz="1800" dirty="0"/>
              <a:t> &amp; Francis, 2000</a:t>
            </a:r>
          </a:p>
        </p:txBody>
      </p:sp>
      <p:pic>
        <p:nvPicPr>
          <p:cNvPr id="6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2672862" cy="1828800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5Fbm4V7emfTEnM:http://1.bp.blogspot.com/_WsE6M_RjBIY/Siv88XG2ogI/AAAAAAAAVoM/TB7g3IuAvy8/s400/beamtranspor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124200"/>
            <a:ext cx="2667000" cy="1943100"/>
          </a:xfrm>
          <a:prstGeom prst="rect">
            <a:avLst/>
          </a:prstGeom>
          <a:noFill/>
        </p:spPr>
      </p:pic>
      <p:pic>
        <p:nvPicPr>
          <p:cNvPr id="8" name="Picture 6" descr="http://itc.blogs.com/photos/uncategorized/celebration6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953000"/>
            <a:ext cx="2667000" cy="17526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7234237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Lessons from Media and External Communication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57400"/>
            <a:ext cx="426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People filter out the dull, irrelevant or unimportant messages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Framing the message is key (WIIFM)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Agenda setting only works over time—the process is cumulative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057400"/>
            <a:ext cx="4267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Individual differences have to be researched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Content is very important but we need to know what people DO with the message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People will not listen to those they do not trust!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5155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241684"/>
              </p:ext>
            </p:extLst>
          </p:nvPr>
        </p:nvGraphicFramePr>
        <p:xfrm>
          <a:off x="4953000" y="5622925"/>
          <a:ext cx="27781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lip" r:id="rId4" imgW="4572000" imgH="1674720" progId="">
                  <p:embed/>
                </p:oleObj>
              </mc:Choice>
              <mc:Fallback>
                <p:oleObj name="Clip" r:id="rId4" imgW="4572000" imgH="1674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622925"/>
                        <a:ext cx="27781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304923"/>
              </p:ext>
            </p:extLst>
          </p:nvPr>
        </p:nvGraphicFramePr>
        <p:xfrm>
          <a:off x="2133600" y="5749925"/>
          <a:ext cx="18923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lip" r:id="rId6" imgW="2190600" imgH="1431720" progId="">
                  <p:embed/>
                </p:oleObj>
              </mc:Choice>
              <mc:Fallback>
                <p:oleObj name="Clip" r:id="rId6" imgW="2190600" imgH="1431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749925"/>
                        <a:ext cx="18923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7200" y="1676400"/>
            <a:ext cx="83058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Leaders’ SC Tools for Building Capacity for Change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600200"/>
            <a:ext cx="7696200" cy="5029200"/>
          </a:xfrm>
          <a:ln w="0"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800" dirty="0" smtClean="0">
                <a:solidFill>
                  <a:srgbClr val="000000"/>
                </a:solidFill>
              </a:rPr>
              <a:t>Tools (on website)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Trust instrument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Emotional intelligence instrument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Strategic Communication survey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Communication audit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Vision gap instrument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Empowerment measure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Engagement  measure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Teamwork assessment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Conflict instrument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Organizational culture survey</a:t>
            </a:r>
          </a:p>
          <a:p>
            <a:pPr lvl="2">
              <a:lnSpc>
                <a:spcPct val="90000"/>
              </a:lnSpc>
            </a:pPr>
            <a:r>
              <a:rPr lang="en-US" sz="3300" dirty="0" smtClean="0">
                <a:solidFill>
                  <a:srgbClr val="000000"/>
                </a:solidFill>
              </a:rPr>
              <a:t>Innovation survey</a:t>
            </a:r>
          </a:p>
          <a:p>
            <a:pPr>
              <a:lnSpc>
                <a:spcPct val="90000"/>
              </a:lnSpc>
            </a:pPr>
            <a:r>
              <a:rPr lang="en-US" sz="3800" dirty="0" smtClean="0">
                <a:solidFill>
                  <a:srgbClr val="000000"/>
                </a:solidFill>
              </a:rPr>
              <a:t>Example comm. plan</a:t>
            </a: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02188" y="1854200"/>
            <a:ext cx="41100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endParaRPr lang="en-US" sz="1800" b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64088" y="6430963"/>
            <a:ext cx="3225800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 sz="1400" i="1"/>
          </a:p>
        </p:txBody>
      </p:sp>
      <p:sp>
        <p:nvSpPr>
          <p:cNvPr id="13" name="Right Brace 12"/>
          <p:cNvSpPr/>
          <p:nvPr/>
        </p:nvSpPr>
        <p:spPr bwMode="auto">
          <a:xfrm>
            <a:off x="6477000" y="1524000"/>
            <a:ext cx="457200" cy="4724400"/>
          </a:xfrm>
          <a:prstGeom prst="rightBrace">
            <a:avLst/>
          </a:prstGeom>
          <a:solidFill>
            <a:schemeClr val="folHlink">
              <a:alpha val="49000"/>
            </a:scheme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7162800" y="2819400"/>
          <a:ext cx="1447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3600" dirty="0" smtClean="0"/>
              <a:t>Review:</a:t>
            </a:r>
          </a:p>
          <a:p>
            <a:pPr algn="r"/>
            <a:r>
              <a:rPr lang="en-US" sz="3600" dirty="0" smtClean="0"/>
              <a:t>Putting </a:t>
            </a:r>
            <a:r>
              <a:rPr lang="en-US" sz="3600" dirty="0"/>
              <a:t>Communication at the Center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19400" y="1524000"/>
            <a:ext cx="6324600" cy="5334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</a:rPr>
              <a:t>Leaders have to champion change and </a:t>
            </a:r>
            <a:r>
              <a:rPr lang="en-US" sz="2800" b="0" dirty="0" smtClean="0">
                <a:solidFill>
                  <a:schemeClr val="tx1"/>
                </a:solidFill>
              </a:rPr>
              <a:t>innovation—Find people who want to grow their intellect</a:t>
            </a:r>
            <a:endParaRPr lang="en-US" sz="2800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</a:rPr>
              <a:t>Leaders have to </a:t>
            </a:r>
            <a:r>
              <a:rPr lang="en-US" sz="2800" b="0" dirty="0" smtClean="0">
                <a:solidFill>
                  <a:schemeClr val="tx1"/>
                </a:solidFill>
              </a:rPr>
              <a:t>hold </a:t>
            </a:r>
            <a:r>
              <a:rPr lang="en-US" sz="2800" dirty="0" smtClean="0"/>
              <a:t>everyone  </a:t>
            </a:r>
            <a:r>
              <a:rPr lang="en-US" sz="2800" b="0" dirty="0" smtClean="0">
                <a:solidFill>
                  <a:schemeClr val="tx1"/>
                </a:solidFill>
              </a:rPr>
              <a:t>accountable with </a:t>
            </a:r>
            <a:r>
              <a:rPr lang="en-US" sz="2800" dirty="0" smtClean="0"/>
              <a:t>assessment/metrics</a:t>
            </a:r>
            <a:endParaRPr lang="en-US" sz="2800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dirty="0" smtClean="0"/>
              <a:t>Design organizations to improve communication (e.g., flatter, team-based, good communication tools)</a:t>
            </a:r>
            <a:endParaRPr lang="en-US" sz="2800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860000"/>
              </a:buClr>
              <a:buFont typeface="Wingdings" pitchFamily="2" charset="2"/>
              <a:buChar char="§"/>
            </a:pPr>
            <a:r>
              <a:rPr lang="en-US" sz="2800" dirty="0" smtClean="0"/>
              <a:t>C@C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>
                <a:solidFill>
                  <a:schemeClr val="tx1"/>
                </a:solidFill>
              </a:rPr>
              <a:t>reframes success (e.g., at GE you </a:t>
            </a:r>
            <a:r>
              <a:rPr lang="en-US" sz="2800" b="0" dirty="0" smtClean="0">
                <a:solidFill>
                  <a:schemeClr val="tx1"/>
                </a:solidFill>
              </a:rPr>
              <a:t>don’t </a:t>
            </a:r>
            <a:r>
              <a:rPr lang="en-US" sz="2800" b="0" dirty="0">
                <a:solidFill>
                  <a:schemeClr val="tx1"/>
                </a:solidFill>
              </a:rPr>
              <a:t>get credit </a:t>
            </a:r>
            <a:r>
              <a:rPr lang="en-US" sz="2800" b="0" dirty="0" smtClean="0">
                <a:solidFill>
                  <a:schemeClr val="tx1"/>
                </a:solidFill>
              </a:rPr>
              <a:t>for </a:t>
            </a:r>
            <a:r>
              <a:rPr lang="en-US" sz="2800" dirty="0" smtClean="0"/>
              <a:t>a great new idea</a:t>
            </a:r>
            <a:r>
              <a:rPr lang="en-US" sz="2800" b="0" dirty="0" smtClean="0">
                <a:solidFill>
                  <a:schemeClr val="tx1"/>
                </a:solidFill>
              </a:rPr>
              <a:t> unless </a:t>
            </a:r>
            <a:r>
              <a:rPr lang="en-US" sz="2800" b="0" dirty="0">
                <a:solidFill>
                  <a:schemeClr val="tx1"/>
                </a:solidFill>
              </a:rPr>
              <a:t>you share it</a:t>
            </a:r>
            <a:r>
              <a:rPr lang="en-US" sz="2800" b="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146" name="AutoShape 2" descr="data:image/jpg;base64,/9j/4AAQSkZJRgABAQAAAQABAAD/2wBDAAkGBwgHBgkIBwgKCgkLDRYPDQwMDRsUFRAWIB0iIiAdHx8kKDQsJCYxJx8fLT0tMTU3Ojo6Iys/RD84QzQ5Ojf/2wBDAQoKCg0MDRoPDxo3JR8lNzc3Nzc3Nzc3Nzc3Nzc3Nzc3Nzc3Nzc3Nzc3Nzc3Nzc3Nzc3Nzc3Nzc3Nzc3Nzc3Nzf/wAARCABwAFsDASIAAhEBAxEB/8QAHAAAAQUBAQEAAAAAAAAAAAAABQIDBAYHAQAI/8QAOhAAAgEDAgMFBgQEBgMAAAAAAQIDAAQRBSESMUEGE1FhgQcUInGRoSMyQvAVM7HRUlNiosHhcrLx/8QAGQEAAwEBAQAAAAAAAAAAAAAAAwQFAgEA/8QAKBEAAgIBAwMDBAMAAAAAAAAAAQIAEQMEEjEhIkEFE2EUUXHBIzJC/9oADAMBAAIRAxEAPwDXSBzxXsV5thXRypeGjtrGGk4iMlRt5U9JwrkkgADcmk2owHNZf7Uu2DwXDaTYthYz+OwP5258PyHXz+VFUhVuYILNLff9stOs3ZIVkuCnMxjI9PGoVv7S9JkPBJbXUUn+B+FSR4jJFY/p17eTzpI1wsCMdmdQWf8A8VPSrdPolxrOkMkSSe8W4723lZMEnPxLt0PP5/M1gZbM0cRAuaRZdrtHv8R+8dw7bAT4UH1zj70QB54r5/m1YW8nuer2sllcj4Q2co/T7+f1q6+zntYyXi6HqUvEshxZyt0P+Wfn0+nUV5jYnApHM0luW9Nk5pxwfSmiaHCCeNcr29cr09HpDtXV3FJfHWlJyrvmZ8R151tNPuLlx8MSNI3yUZ/4r5d1rUJL7VLiV2LyFyWyebZ3+/8ASt59pet/wnsrNFFg3F1+Gi56Hn/b1NYho3Ztm1u3hnmeWKTDjKFScjJB3O4+m/nXXIqprGp5qH+wmhGe7N5dStNKOg5L5ZNa5Y3LQxCNUIXHhVL1TU07MW0UdvBKpOwMcIcsSdgM7Zz5UH0r2ianc3KY7uW1JwwlhCMB5MpwefUUv3N3RugO2WvtfoOna1FxXcClgPzAYP1rIL6CbTrgqkzlrabu+8B+LoyN8x4+Vax2h7T2Om2Qkuw2XGQij4j8qy7U76K/v7pkikijuFR1Dlc5G2difKuoWr4nHVbrzN27Ia4Nf0C3vGI94A7u4UdJBz9DsR5EUXNY17KNZax1trCRvwbrC46Bx+U/XI9fKtmNEBuLEUYikkgGlmmnYBiNq9zOR5jk717vOBScZ8h1rhO9JX4znoeVenpiPta1ua51WOBGyIXXAHjnl9j9atFjZrE0F7CoIn/FV85ypAwM8thj0NZ72yQt2nnVviCXB5nwY4o9o2tyw67HZzOwtl0uH3eM8geFMn1GawylluMY32sFmiobO8tWtdQ4ZIWHJulC9P7L6PJdMtpI8wVslVBbhGfH0+1C5+8nEj277tuoJ5+XlXbdLq40tVWyeCdMkyQXfxZ8CMjPKhJdVGnC3cl+0PQIdWvoY0PC3u6hWAydif7/ALzWT63pf8D1VEJH43GeFBgDkQAPCtD9/wBR77uriS4lmj4WwwHCq7jmOvOs79oV+9zrkY5NBGuw6E7/ANMUfGSTt8RXKqou7zJGiztDrsLRMAWGVPnjI+4r6Thk72BJD+tQfqK+XeyzG91/TYEGXkuFRd+WT/Tr/wDK+nBLFDEiCVSFUDOeeK6Rt6QLMG6iPGoN1PwTsvEBjH9KdF3CCcyoPWqvreqRJqcyiVMDh6/6RRtPj916i+fJ7S2ZJaLtCS2HAHpTtpa640iGWbCHHIio/tF1ebTNIhSymeK6nmHC6HBVV3J+vCPWqXZ+0DWLaJ4bgwzqUKqzJh0OMAgjnjwNdx6J8ie4pmcmsRH2ESp9oJ1uu1dyynMffMxPlxZPpgfcVJsUh1LU9NkjlBMdssLY/SVVlx/tz67UEutPvDJJJDIJe8O5Q4YDwwaN9kbZ47iJpFZPjAAZSCMZ8azlxZMS9wqGw5seVu03LBYag2nXSxXq/CDji6Yqw3UFncgTwXvAGGQFP2odqVjHcoGKg550HfShbKWFxcBByQPgUnUo7iJH7T67BoSe7WrCa8lGdzkKPFv7VR9fVDr88n542mznqwwNz577+ecU72vYR6xEY9xHGo58zkk/1pGoq0t0kspU95ErHJwDxDP/AD9qbQBVHzEsjF2N+If9mOmQT9tYUkcKO6keE/6sf2zW1nQkOOKY/SsO0Zp7SSO6sZSk9u4Yj9Snx8x02++4rZ9B7X2WpWqG6D285G/wEqfMEZ+9Dc2ZwAgdJKHZ+LrKxqgdp447XXbqFGOEKj/aK1eCWGVeKOTiU9RWQdsZOLtPqJXcCXH0AFUvSVvKx+P3JfqzViX8/qS/aPq6X2sGKE8SWqd0D0LZ+I/Xb0qkMSSckD1otPCkw4u8IJ59c1DexO+MN8tqpjCUQKvAk1NSjsWbkyMsskf8s5+VOQzXokDo5Qg5DA4IrzW7JyBFNuJyPhbA8azR4MN2t1WoYh7QahbjErrMvg43+o/7prWO0zz2uI4eAj8x4s0Fa3nxxPJt4mm5IJHjKhSxPWlMmlxP121HcWpyp/q4N1thcMLpGDBjuc7iikNuuo6VC8Q/Gjj7vH+pd1+YK7eeKGNp0sNswP8Aizt++lH+z9s1pHwXK8ILcIPh5VNyrsAEoY23W0asoRNAlzZEiaEFZIWO5X9Q/edvDFT+znaa80q9RIArwuQGBO3qPrv8/MUjU9PltHa+tCQrEFyvRvHHp9ciowt1v2FwhEcn60I2PmPKhGjzCKfE3fRNVg1awjubYkZ+FkPNWHMVlWut3utX7883D/8AsaM+zm+ki1FreTHDLH+UdCvy8qr96/HeXDn9UrHn4k1W9JFM5/Ek+pDcFH5g2NWYbE70owOeTEetIN5bW+zOB5NzpxNZsSBxPw/OqSlOCZJyHNyi9JwQzj8sprhjnByeAnxGxqeksUkYkjYOp5Fajy3KryjJohVQLuBXNkY1t6yDNHcAh4sHHNWGQfXmKSsyu3AwMcuP5b8/TxpyW5uZTwQR8Gf1Y5U7FZLFCQ4DMd2J3JNB27j2xs5Ni/yc/EZsQl3qkULrmCPDPt+bG+Prj70R1e4juiYoeEKG+IjofD+uf+qrn8V9zvI8wKqs2O8Z2+EdDsalW10tzdkq6KwxxB5QARzx5/8AFQs43MT9pewEKoH3h6BZjaqodlZ1+HPiM7EdchcfMDrSE0k8a+6sEkIEix53XiG48x/ampNbtrXhWULKwYYVBkDHLkf3vUG/1iCK6F3HenvioHcqM4HTJ9fvSjWY2ooS3dlJBaawguIXjuMvhDvn4T58qEyxWwkYG5LHO5VRg/U0zZdoHvL6yuWTgYPls7k7cOfpTOTV303E2wtZFyNrcgL1V1KnPHDKGIZ2c8mYEAmoMYcz9ySST0xR5EVozs6Io3bbFDrG4i/iUoaPYj4WPMVlh1E0rdDCumye4gJx5zzFHo3jmUFSPlQNo4nIJ51ItyY/1bU3icp08SdqcAydw5hpVUDkBTUoLkgVG95IHOlC7AHIU1vUyd9PlBupDuNMV5FznBOB5HpQ+4hNjIWWOUuW/mxnBI8DjH1o3JeAxsMDlTEsyyOQ3DnO4z+/2KQz6fC3mpW02p1A/sJWNRF9eS8bqSOeScVENnP3qiYnh25nO37FWuTgK8qH6g3d9y6Rq/E2AD4UudMicR0al28SVpwEbRM2eIkYz0FFCd6FW7cUvedAQFHhRTNUdNVERPJzZn//2Q=="/>
          <p:cNvSpPr>
            <a:spLocks noChangeAspect="1" noChangeArrowheads="1"/>
          </p:cNvSpPr>
          <p:nvPr/>
        </p:nvSpPr>
        <p:spPr bwMode="auto">
          <a:xfrm>
            <a:off x="80963" y="-546100"/>
            <a:ext cx="866775" cy="1066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g;base64,/9j/4AAQSkZJRgABAQAAAQABAAD/2wBDAAkGBwgHBgkIBwgKCgkLDRYPDQwMDRsUFRAWIB0iIiAdHx8kKDQsJCYxJx8fLT0tMTU3Ojo6Iys/RD84QzQ5Ojf/2wBDAQoKCg0MDRoPDxo3JR8lNzc3Nzc3Nzc3Nzc3Nzc3Nzc3Nzc3Nzc3Nzc3Nzc3Nzc3Nzc3Nzc3Nzc3Nzc3Nzc3Nzf/wAARCABwAFsDASIAAhEBAxEB/8QAHAAAAQUBAQEAAAAAAAAAAAAABQIDBAYHAQAI/8QAOhAAAgEDAgMFBgQEBgMAAAAAAQIDAAQRBSESMUEGE1FhgQcUInGRoSMyQvAVM7HRUlNiosHhcrLx/8QAGQEAAwEBAQAAAAAAAAAAAAAAAwQFAgEA/8QAKBEAAgIBAwMDBAMAAAAAAAAAAQIAEQMEEjEhIkEFE2EUUXHBIzJC/9oADAMBAAIRAxEAPwDXSBzxXsV5thXRypeGjtrGGk4iMlRt5U9JwrkkgADcmk2owHNZf7Uu2DwXDaTYthYz+OwP5258PyHXz+VFUhVuYILNLff9stOs3ZIVkuCnMxjI9PGoVv7S9JkPBJbXUUn+B+FSR4jJFY/p17eTzpI1wsCMdmdQWf8A8VPSrdPolxrOkMkSSe8W4723lZMEnPxLt0PP5/M1gZbM0cRAuaRZdrtHv8R+8dw7bAT4UH1zj70QB54r5/m1YW8nuer2sllcj4Q2co/T7+f1q6+zntYyXi6HqUvEshxZyt0P+Wfn0+nUV5jYnApHM0luW9Nk5pxwfSmiaHCCeNcr29cr09HpDtXV3FJfHWlJyrvmZ8R151tNPuLlx8MSNI3yUZ/4r5d1rUJL7VLiV2LyFyWyebZ3+/8ASt59pet/wnsrNFFg3F1+Gi56Hn/b1NYho3Ztm1u3hnmeWKTDjKFScjJB3O4+m/nXXIqprGp5qH+wmhGe7N5dStNKOg5L5ZNa5Y3LQxCNUIXHhVL1TU07MW0UdvBKpOwMcIcsSdgM7Zz5UH0r2ianc3KY7uW1JwwlhCMB5MpwefUUv3N3RugO2WvtfoOna1FxXcClgPzAYP1rIL6CbTrgqkzlrabu+8B+LoyN8x4+Vax2h7T2Om2Qkuw2XGQij4j8qy7U76K/v7pkikijuFR1Dlc5G2difKuoWr4nHVbrzN27Ia4Nf0C3vGI94A7u4UdJBz9DsR5EUXNY17KNZax1trCRvwbrC46Bx+U/XI9fKtmNEBuLEUYikkgGlmmnYBiNq9zOR5jk717vOBScZ8h1rhO9JX4znoeVenpiPta1ua51WOBGyIXXAHjnl9j9atFjZrE0F7CoIn/FV85ypAwM8thj0NZ72yQt2nnVviCXB5nwY4o9o2tyw67HZzOwtl0uH3eM8geFMn1GawylluMY32sFmiobO8tWtdQ4ZIWHJulC9P7L6PJdMtpI8wVslVBbhGfH0+1C5+8nEj277tuoJ5+XlXbdLq40tVWyeCdMkyQXfxZ8CMjPKhJdVGnC3cl+0PQIdWvoY0PC3u6hWAydif7/ALzWT63pf8D1VEJH43GeFBgDkQAPCtD9/wBR77uriS4lmj4WwwHCq7jmOvOs79oV+9zrkY5NBGuw6E7/ANMUfGSTt8RXKqou7zJGiztDrsLRMAWGVPnjI+4r6Thk72BJD+tQfqK+XeyzG91/TYEGXkuFRd+WT/Tr/wDK+nBLFDEiCVSFUDOeeK6Rt6QLMG6iPGoN1PwTsvEBjH9KdF3CCcyoPWqvreqRJqcyiVMDh6/6RRtPj916i+fJ7S2ZJaLtCS2HAHpTtpa640iGWbCHHIio/tF1ebTNIhSymeK6nmHC6HBVV3J+vCPWqXZ+0DWLaJ4bgwzqUKqzJh0OMAgjnjwNdx6J8ie4pmcmsRH2ESp9oJ1uu1dyynMffMxPlxZPpgfcVJsUh1LU9NkjlBMdssLY/SVVlx/tz67UEutPvDJJJDIJe8O5Q4YDwwaN9kbZ47iJpFZPjAAZSCMZ8azlxZMS9wqGw5seVu03LBYag2nXSxXq/CDji6Yqw3UFncgTwXvAGGQFP2odqVjHcoGKg550HfShbKWFxcBByQPgUnUo7iJH7T67BoSe7WrCa8lGdzkKPFv7VR9fVDr88n542mznqwwNz577+ecU72vYR6xEY9xHGo58zkk/1pGoq0t0kspU95ErHJwDxDP/AD9qbQBVHzEsjF2N+If9mOmQT9tYUkcKO6keE/6sf2zW1nQkOOKY/SsO0Zp7SSO6sZSk9u4Yj9Snx8x02++4rZ9B7X2WpWqG6D285G/wEqfMEZ+9Dc2ZwAgdJKHZ+LrKxqgdp447XXbqFGOEKj/aK1eCWGVeKOTiU9RWQdsZOLtPqJXcCXH0AFUvSVvKx+P3JfqzViX8/qS/aPq6X2sGKE8SWqd0D0LZ+I/Xb0qkMSSckD1otPCkw4u8IJ59c1DexO+MN8tqpjCUQKvAk1NSjsWbkyMsskf8s5+VOQzXokDo5Qg5DA4IrzW7JyBFNuJyPhbA8azR4MN2t1WoYh7QahbjErrMvg43+o/7prWO0zz2uI4eAj8x4s0Fa3nxxPJt4mm5IJHjKhSxPWlMmlxP121HcWpyp/q4N1thcMLpGDBjuc7iikNuuo6VC8Q/Gjj7vH+pd1+YK7eeKGNp0sNswP8Aizt++lH+z9s1pHwXK8ILcIPh5VNyrsAEoY23W0asoRNAlzZEiaEFZIWO5X9Q/edvDFT+znaa80q9RIArwuQGBO3qPrv8/MUjU9PltHa+tCQrEFyvRvHHp9ciowt1v2FwhEcn60I2PmPKhGjzCKfE3fRNVg1awjubYkZ+FkPNWHMVlWut3utX7883D/8AsaM+zm+ki1FreTHDLH+UdCvy8qr96/HeXDn9UrHn4k1W9JFM5/Ek+pDcFH5g2NWYbE70owOeTEetIN5bW+zOB5NzpxNZsSBxPw/OqSlOCZJyHNyi9JwQzj8sprhjnByeAnxGxqeksUkYkjYOp5Fajy3KryjJohVQLuBXNkY1t6yDNHcAh4sHHNWGQfXmKSsyu3AwMcuP5b8/TxpyW5uZTwQR8Gf1Y5U7FZLFCQ4DMd2J3JNB27j2xs5Ni/yc/EZsQl3qkULrmCPDPt+bG+Prj70R1e4juiYoeEKG+IjofD+uf+qrn8V9zvI8wKqs2O8Z2+EdDsalW10tzdkq6KwxxB5QARzx5/8AFQs43MT9pewEKoH3h6BZjaqodlZ1+HPiM7EdchcfMDrSE0k8a+6sEkIEix53XiG48x/ampNbtrXhWULKwYYVBkDHLkf3vUG/1iCK6F3HenvioHcqM4HTJ9fvSjWY2ooS3dlJBaawguIXjuMvhDvn4T58qEyxWwkYG5LHO5VRg/U0zZdoHvL6yuWTgYPls7k7cOfpTOTV303E2wtZFyNrcgL1V1KnPHDKGIZ2c8mYEAmoMYcz9ySST0xR5EVozs6Io3bbFDrG4i/iUoaPYj4WPMVlh1E0rdDCumye4gJx5zzFHo3jmUFSPlQNo4nIJ51ItyY/1bU3icp08SdqcAydw5hpVUDkBTUoLkgVG95IHOlC7AHIU1vUyd9PlBupDuNMV5FznBOB5HpQ+4hNjIWWOUuW/mxnBI8DjH1o3JeAxsMDlTEsyyOQ3DnO4z+/2KQz6fC3mpW02p1A/sJWNRF9eS8bqSOeScVENnP3qiYnh25nO37FWuTgK8qH6g3d9y6Rq/E2AD4UudMicR0al28SVpwEbRM2eIkYz0FFCd6FW7cUvedAQFHhRTNUdNVERPJzZn//2Q=="/>
          <p:cNvSpPr>
            <a:spLocks noChangeAspect="1" noChangeArrowheads="1"/>
          </p:cNvSpPr>
          <p:nvPr/>
        </p:nvSpPr>
        <p:spPr bwMode="auto">
          <a:xfrm>
            <a:off x="80963" y="-546100"/>
            <a:ext cx="866775" cy="1066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g;base64,/9j/4AAQSkZJRgABAQAAAQABAAD/2wBDAAkGBwgHBgkIBwgKCgkLDRYPDQwMDRsUFRAWIB0iIiAdHx8kKDQsJCYxJx8fLT0tMTU3Ojo6Iys/RD84QzQ5Ojf/2wBDAQoKCg0MDRoPDxo3JR8lNzc3Nzc3Nzc3Nzc3Nzc3Nzc3Nzc3Nzc3Nzc3Nzc3Nzc3Nzc3Nzc3Nzc3Nzc3Nzc3Nzf/wAARCABwAFsDASIAAhEBAxEB/8QAHAAAAQUBAQEAAAAAAAAAAAAABQIDBAYHAQAI/8QAOhAAAgEDAgMFBgQEBgMAAAAAAQIDAAQRBSESMUEGE1FhgQcUInGRoSMyQvAVM7HRUlNiosHhcrLx/8QAGQEAAwEBAQAAAAAAAAAAAAAAAwQFAgEA/8QAKBEAAgIBAwMDBAMAAAAAAAAAAQIAEQMEEjEhIkEFE2EUUXHBIzJC/9oADAMBAAIRAxEAPwDXSBzxXsV5thXRypeGjtrGGk4iMlRt5U9JwrkkgADcmk2owHNZf7Uu2DwXDaTYthYz+OwP5258PyHXz+VFUhVuYILNLff9stOs3ZIVkuCnMxjI9PGoVv7S9JkPBJbXUUn+B+FSR4jJFY/p17eTzpI1wsCMdmdQWf8A8VPSrdPolxrOkMkSSe8W4723lZMEnPxLt0PP5/M1gZbM0cRAuaRZdrtHv8R+8dw7bAT4UH1zj70QB54r5/m1YW8nuer2sllcj4Q2co/T7+f1q6+zntYyXi6HqUvEshxZyt0P+Wfn0+nUV5jYnApHM0luW9Nk5pxwfSmiaHCCeNcr29cr09HpDtXV3FJfHWlJyrvmZ8R151tNPuLlx8MSNI3yUZ/4r5d1rUJL7VLiV2LyFyWyebZ3+/8ASt59pet/wnsrNFFg3F1+Gi56Hn/b1NYho3Ztm1u3hnmeWKTDjKFScjJB3O4+m/nXXIqprGp5qH+wmhGe7N5dStNKOg5L5ZNa5Y3LQxCNUIXHhVL1TU07MW0UdvBKpOwMcIcsSdgM7Zz5UH0r2ianc3KY7uW1JwwlhCMB5MpwefUUv3N3RugO2WvtfoOna1FxXcClgPzAYP1rIL6CbTrgqkzlrabu+8B+LoyN8x4+Vax2h7T2Om2Qkuw2XGQij4j8qy7U76K/v7pkikijuFR1Dlc5G2difKuoWr4nHVbrzN27Ia4Nf0C3vGI94A7u4UdJBz9DsR5EUXNY17KNZax1trCRvwbrC46Bx+U/XI9fKtmNEBuLEUYikkgGlmmnYBiNq9zOR5jk717vOBScZ8h1rhO9JX4znoeVenpiPta1ua51WOBGyIXXAHjnl9j9atFjZrE0F7CoIn/FV85ypAwM8thj0NZ72yQt2nnVviCXB5nwY4o9o2tyw67HZzOwtl0uH3eM8geFMn1GawylluMY32sFmiobO8tWtdQ4ZIWHJulC9P7L6PJdMtpI8wVslVBbhGfH0+1C5+8nEj277tuoJ5+XlXbdLq40tVWyeCdMkyQXfxZ8CMjPKhJdVGnC3cl+0PQIdWvoY0PC3u6hWAydif7/ALzWT63pf8D1VEJH43GeFBgDkQAPCtD9/wBR77uriS4lmj4WwwHCq7jmOvOs79oV+9zrkY5NBGuw6E7/ANMUfGSTt8RXKqou7zJGiztDrsLRMAWGVPnjI+4r6Thk72BJD+tQfqK+XeyzG91/TYEGXkuFRd+WT/Tr/wDK+nBLFDEiCVSFUDOeeK6Rt6QLMG6iPGoN1PwTsvEBjH9KdF3CCcyoPWqvreqRJqcyiVMDh6/6RRtPj916i+fJ7S2ZJaLtCS2HAHpTtpa640iGWbCHHIio/tF1ebTNIhSymeK6nmHC6HBVV3J+vCPWqXZ+0DWLaJ4bgwzqUKqzJh0OMAgjnjwNdx6J8ie4pmcmsRH2ESp9oJ1uu1dyynMffMxPlxZPpgfcVJsUh1LU9NkjlBMdssLY/SVVlx/tz67UEutPvDJJJDIJe8O5Q4YDwwaN9kbZ47iJpFZPjAAZSCMZ8azlxZMS9wqGw5seVu03LBYag2nXSxXq/CDji6Yqw3UFncgTwXvAGGQFP2odqVjHcoGKg550HfShbKWFxcBByQPgUnUo7iJH7T67BoSe7WrCa8lGdzkKPFv7VR9fVDr88n542mznqwwNz577+ecU72vYR6xEY9xHGo58zkk/1pGoq0t0kspU95ErHJwDxDP/AD9qbQBVHzEsjF2N+If9mOmQT9tYUkcKO6keE/6sf2zW1nQkOOKY/SsO0Zp7SSO6sZSk9u4Yj9Snx8x02++4rZ9B7X2WpWqG6D285G/wEqfMEZ+9Dc2ZwAgdJKHZ+LrKxqgdp447XXbqFGOEKj/aK1eCWGVeKOTiU9RWQdsZOLtPqJXcCXH0AFUvSVvKx+P3JfqzViX8/qS/aPq6X2sGKE8SWqd0D0LZ+I/Xb0qkMSSckD1otPCkw4u8IJ59c1DexO+MN8tqpjCUQKvAk1NSjsWbkyMsskf8s5+VOQzXokDo5Qg5DA4IrzW7JyBFNuJyPhbA8azR4MN2t1WoYh7QahbjErrMvg43+o/7prWO0zz2uI4eAj8x4s0Fa3nxxPJt4mm5IJHjKhSxPWlMmlxP121HcWpyp/q4N1thcMLpGDBjuc7iikNuuo6VC8Q/Gjj7vH+pd1+YK7eeKGNp0sNswP8Aizt++lH+z9s1pHwXK8ILcIPh5VNyrsAEoY23W0asoRNAlzZEiaEFZIWO5X9Q/edvDFT+znaa80q9RIArwuQGBO3qPrv8/MUjU9PltHa+tCQrEFyvRvHHp9ciowt1v2FwhEcn60I2PmPKhGjzCKfE3fRNVg1awjubYkZ+FkPNWHMVlWut3utX7883D/8AsaM+zm+ki1FreTHDLH+UdCvy8qr96/HeXDn9UrHn4k1W9JFM5/Ek+pDcFH5g2NWYbE70owOeTEetIN5bW+zOB5NzpxNZsSBxPw/OqSlOCZJyHNyi9JwQzj8sprhjnByeAnxGxqeksUkYkjYOp5Fajy3KryjJohVQLuBXNkY1t6yDNHcAh4sHHNWGQfXmKSsyu3AwMcuP5b8/TxpyW5uZTwQR8Gf1Y5U7FZLFCQ4DMd2J3JNB27j2xs5Ni/yc/EZsQl3qkULrmCPDPt+bG+Prj70R1e4juiYoeEKG+IjofD+uf+qrn8V9zvI8wKqs2O8Z2+EdDsalW10tzdkq6KwxxB5QARzx5/8AFQs43MT9pewEKoH3h6BZjaqodlZ1+HPiM7EdchcfMDrSE0k8a+6sEkIEix53XiG48x/ampNbtrXhWULKwYYVBkDHLkf3vUG/1iCK6F3HenvioHcqM4HTJ9fvSjWY2ooS3dlJBaawguIXjuMvhDvn4T58qEyxWwkYG5LHO5VRg/U0zZdoHvL6yuWTgYPls7k7cOfpTOTV303E2wtZFyNrcgL1V1KnPHDKGIZ2c8mYEAmoMYcz9ySST0xR5EVozs6Io3bbFDrG4i/iUoaPYj4WPMVlh1E0rdDCumye4gJx5zzFHo3jmUFSPlQNo4nIJ51ItyY/1bU3icp08SdqcAydw5hpVUDkBTUoLkgVG95IHOlC7AHIU1vUyd9PlBupDuNMV5FznBOB5HpQ+4hNjIWWOUuW/mxnBI8DjH1o3JeAxsMDlTEsyyOQ3DnO4z+/2KQz6fC3mpW02p1A/sJWNRF9eS8bqSOeScVENnP3qiYnh25nO37FWuTgK8qH6g3d9y6Rq/E2AD4UudMicR0al28SVpwEbRM2eIkYz0FFCd6FW7cUvedAQFHhRTNUdNVERPJzZn//2Q=="/>
          <p:cNvSpPr>
            <a:spLocks noChangeAspect="1" noChangeArrowheads="1"/>
          </p:cNvSpPr>
          <p:nvPr/>
        </p:nvSpPr>
        <p:spPr bwMode="auto">
          <a:xfrm>
            <a:off x="80963" y="-546100"/>
            <a:ext cx="866775" cy="1066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Queen Ra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00200"/>
            <a:ext cx="1539240" cy="1897380"/>
          </a:xfrm>
          <a:prstGeom prst="rect">
            <a:avLst/>
          </a:prstGeom>
        </p:spPr>
      </p:pic>
      <p:sp>
        <p:nvSpPr>
          <p:cNvPr id="6152" name="AutoShape 8" descr="data:image/jpg;base64,/9j/4AAQSkZJRgABAQAAAQABAAD/2wBDAAkGBwgHBgkIBwgKCgkLDRYPDQwMDRsUFRAWIB0iIiAdHx8kKDQsJCYxJx8fLT0tMTU3Ojo6Iys/RD84QzQ5Ojf/2wBDAQoKCg0MDRoPDxo3JR8lNzc3Nzc3Nzc3Nzc3Nzc3Nzc3Nzc3Nzc3Nzc3Nzc3Nzc3Nzc3Nzc3Nzc3Nzc3Nzc3Nzf/wAARCABwAFsDASIAAhEBAxEB/8QAHAAAAQUBAQEAAAAAAAAAAAAABQIDBAYHAQAI/8QAOhAAAgEDAgMFBgQEBgMAAAAAAQIDAAQRBSESMUEGE1FhgQcUInGRoSMyQvAVM7HRUlNiosHhcrLx/8QAGQEAAwEBAQAAAAAAAAAAAAAAAwQFAgEA/8QAKBEAAgIBAwMDBAMAAAAAAAAAAQIAEQMEEjEhIkEFE2EUUXHBIzJC/9oADAMBAAIRAxEAPwDXSBzxXsV5thXRypeGjtrGGk4iMlRt5U9JwrkkgADcmk2owHNZf7Uu2DwXDaTYthYz+OwP5258PyHXz+VFUhVuYILNLff9stOs3ZIVkuCnMxjI9PGoVv7S9JkPBJbXUUn+B+FSR4jJFY/p17eTzpI1wsCMdmdQWf8A8VPSrdPolxrOkMkSSe8W4723lZMEnPxLt0PP5/M1gZbM0cRAuaRZdrtHv8R+8dw7bAT4UH1zj70QB54r5/m1YW8nuer2sllcj4Q2co/T7+f1q6+zntYyXi6HqUvEshxZyt0P+Wfn0+nUV5jYnApHM0luW9Nk5pxwfSmiaHCCeNcr29cr09HpDtXV3FJfHWlJyrvmZ8R151tNPuLlx8MSNI3yUZ/4r5d1rUJL7VLiV2LyFyWyebZ3+/8ASt59pet/wnsrNFFg3F1+Gi56Hn/b1NYho3Ztm1u3hnmeWKTDjKFScjJB3O4+m/nXXIqprGp5qH+wmhGe7N5dStNKOg5L5ZNa5Y3LQxCNUIXHhVL1TU07MW0UdvBKpOwMcIcsSdgM7Zz5UH0r2ianc3KY7uW1JwwlhCMB5MpwefUUv3N3RugO2WvtfoOna1FxXcClgPzAYP1rIL6CbTrgqkzlrabu+8B+LoyN8x4+Vax2h7T2Om2Qkuw2XGQij4j8qy7U76K/v7pkikijuFR1Dlc5G2difKuoWr4nHVbrzN27Ia4Nf0C3vGI94A7u4UdJBz9DsR5EUXNY17KNZax1trCRvwbrC46Bx+U/XI9fKtmNEBuLEUYikkgGlmmnYBiNq9zOR5jk717vOBScZ8h1rhO9JX4znoeVenpiPta1ua51WOBGyIXXAHjnl9j9atFjZrE0F7CoIn/FV85ypAwM8thj0NZ72yQt2nnVviCXB5nwY4o9o2tyw67HZzOwtl0uH3eM8geFMn1GawylluMY32sFmiobO8tWtdQ4ZIWHJulC9P7L6PJdMtpI8wVslVBbhGfH0+1C5+8nEj277tuoJ5+XlXbdLq40tVWyeCdMkyQXfxZ8CMjPKhJdVGnC3cl+0PQIdWvoY0PC3u6hWAydif7/ALzWT63pf8D1VEJH43GeFBgDkQAPCtD9/wBR77uriS4lmj4WwwHCq7jmOvOs79oV+9zrkY5NBGuw6E7/ANMUfGSTt8RXKqou7zJGiztDrsLRMAWGVPnjI+4r6Thk72BJD+tQfqK+XeyzG91/TYEGXkuFRd+WT/Tr/wDK+nBLFDEiCVSFUDOeeK6Rt6QLMG6iPGoN1PwTsvEBjH9KdF3CCcyoPWqvreqRJqcyiVMDh6/6RRtPj916i+fJ7S2ZJaLtCS2HAHpTtpa640iGWbCHHIio/tF1ebTNIhSymeK6nmHC6HBVV3J+vCPWqXZ+0DWLaJ4bgwzqUKqzJh0OMAgjnjwNdx6J8ie4pmcmsRH2ESp9oJ1uu1dyynMffMxPlxZPpgfcVJsUh1LU9NkjlBMdssLY/SVVlx/tz67UEutPvDJJJDIJe8O5Q4YDwwaN9kbZ47iJpFZPjAAZSCMZ8azlxZMS9wqGw5seVu03LBYag2nXSxXq/CDji6Yqw3UFncgTwXvAGGQFP2odqVjHcoGKg550HfShbKWFxcBByQPgUnUo7iJH7T67BoSe7WrCa8lGdzkKPFv7VR9fVDr88n542mznqwwNz577+ecU72vYR6xEY9xHGo58zkk/1pGoq0t0kspU95ErHJwDxDP/AD9qbQBVHzEsjF2N+If9mOmQT9tYUkcKO6keE/6sf2zW1nQkOOKY/SsO0Zp7SSO6sZSk9u4Yj9Snx8x02++4rZ9B7X2WpWqG6D285G/wEqfMEZ+9Dc2ZwAgdJKHZ+LrKxqgdp447XXbqFGOEKj/aK1eCWGVeKOTiU9RWQdsZOLtPqJXcCXH0AFUvSVvKx+P3JfqzViX8/qS/aPq6X2sGKE8SWqd0D0LZ+I/Xb0qkMSSckD1otPCkw4u8IJ59c1DexO+MN8tqpjCUQKvAk1NSjsWbkyMsskf8s5+VOQzXokDo5Qg5DA4IrzW7JyBFNuJyPhbA8azR4MN2t1WoYh7QahbjErrMvg43+o/7prWO0zz2uI4eAj8x4s0Fa3nxxPJt4mm5IJHjKhSxPWlMmlxP121HcWpyp/q4N1thcMLpGDBjuc7iikNuuo6VC8Q/Gjj7vH+pd1+YK7eeKGNp0sNswP8Aizt++lH+z9s1pHwXK8ILcIPh5VNyrsAEoY23W0asoRNAlzZEiaEFZIWO5X9Q/edvDFT+znaa80q9RIArwuQGBO3qPrv8/MUjU9PltHa+tCQrEFyvRvHHp9ciowt1v2FwhEcn60I2PmPKhGjzCKfE3fRNVg1awjubYkZ+FkPNWHMVlWut3utX7883D/8AsaM+zm+ki1FreTHDLH+UdCvy8qr96/HeXDn9UrHn4k1W9JFM5/Ek+pDcFH5g2NWYbE70owOeTEetIN5bW+zOB5NzpxNZsSBxPw/OqSlOCZJyHNyi9JwQzj8sprhjnByeAnxGxqeksUkYkjYOp5Fajy3KryjJohVQLuBXNkY1t6yDNHcAh4sHHNWGQfXmKSsyu3AwMcuP5b8/TxpyW5uZTwQR8Gf1Y5U7FZLFCQ4DMd2J3JNB27j2xs5Ni/yc/EZsQl3qkULrmCPDPt+bG+Prj70R1e4juiYoeEKG+IjofD+uf+qrn8V9zvI8wKqs2O8Z2+EdDsalW10tzdkq6KwxxB5QARzx5/8AFQs43MT9pewEKoH3h6BZjaqodlZ1+HPiM7EdchcfMDrSE0k8a+6sEkIEix53XiG48x/ampNbtrXhWULKwYYVBkDHLkf3vUG/1iCK6F3HenvioHcqM4HTJ9fvSjWY2ooS3dlJBaawguIXjuMvhDvn4T58qEyxWwkYG5LHO5VRg/U0zZdoHvL6yuWTgYPls7k7cOfpTOTV303E2wtZFyNrcgL1V1KnPHDKGIZ2c8mYEAmoMYcz9ySST0xR5EVozs6Io3bbFDrG4i/iUoaPYj4WPMVlh1E0rdDCumye4gJx5zzFHo3jmUFSPlQNo4nIJ51ItyY/1bU3icp08SdqcAydw5hpVUDkBTUoLkgVG95IHOlC7AHIU1vUyd9PlBupDuNMV5FznBOB5HpQ+4hNjIWWOUuW/mxnBI8DjH1o3JeAxsMDlTEsyyOQ3DnO4z+/2KQz6fC3mpW02p1A/sJWNRF9eS8bqSOeScVENnP3qiYnh25nO37FWuTgK8qH6g3d9y6Rq/E2AD4UudMicR0al28SVpwEbRM2eIkYz0FFCd6FW7cUvedAQFHhRTNUdNVERPJzZn//2Q=="/>
          <p:cNvSpPr>
            <a:spLocks noChangeAspect="1" noChangeArrowheads="1"/>
          </p:cNvSpPr>
          <p:nvPr/>
        </p:nvSpPr>
        <p:spPr bwMode="auto">
          <a:xfrm>
            <a:off x="80963" y="-546100"/>
            <a:ext cx="866775" cy="1066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Akbar al Baka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953000"/>
            <a:ext cx="2286198" cy="1447800"/>
          </a:xfrm>
          <a:prstGeom prst="rect">
            <a:avLst/>
          </a:prstGeom>
        </p:spPr>
      </p:pic>
      <p:pic>
        <p:nvPicPr>
          <p:cNvPr id="13" name="Picture 12" descr="habiba al Maashi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57400"/>
            <a:ext cx="1356478" cy="1867062"/>
          </a:xfrm>
          <a:prstGeom prst="rect">
            <a:avLst/>
          </a:prstGeom>
        </p:spPr>
      </p:pic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971800"/>
            <a:ext cx="167992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228600" y="6356350"/>
            <a:ext cx="2133600" cy="365125"/>
          </a:xfrm>
        </p:spPr>
        <p:txBody>
          <a:bodyPr/>
          <a:lstStyle/>
          <a:p>
            <a:fld id="{8B356A6B-1854-4891-AC9E-30AC57163B0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7423" y="381000"/>
            <a:ext cx="6508377" cy="11430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93A80"/>
                </a:solidFill>
                <a:effectLst/>
                <a:uLnTx/>
                <a:uFillTx/>
                <a:latin typeface="+mj-lt"/>
                <a:ea typeface="ＭＳ Ｐゴシック" charset="0"/>
                <a:cs typeface="+mj-cs"/>
              </a:rPr>
              <a:t>Create SC Capability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93A80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0497" y="1213409"/>
            <a:ext cx="5735303" cy="4477055"/>
            <a:chOff x="1656402" y="1022909"/>
            <a:chExt cx="5735303" cy="447705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3472349" y="1280084"/>
              <a:ext cx="1295400" cy="1295400"/>
            </a:xfrm>
            <a:prstGeom prst="ellipse">
              <a:avLst/>
            </a:prstGeom>
            <a:solidFill>
              <a:srgbClr val="8E0000"/>
            </a:solidFill>
            <a:ln>
              <a:noFill/>
            </a:ln>
            <a:effectLst>
              <a:outerShdw dist="25399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  <a:cs typeface="Arial" charset="0"/>
                </a:rPr>
                <a:t>Leadership</a:t>
              </a:r>
              <a:endParaRPr lang="en-US">
                <a:latin typeface="Calibri" charset="0"/>
                <a:cs typeface="Arial" charset="0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3319949" y="3108884"/>
              <a:ext cx="1676400" cy="1676400"/>
            </a:xfrm>
            <a:prstGeom prst="ellipse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9A2600"/>
                </a:gs>
              </a:gsLst>
              <a:lin ang="5400000" scaled="1"/>
            </a:gradFill>
            <a:ln>
              <a:noFill/>
            </a:ln>
            <a:effectLst>
              <a:outerShdw dist="25399" dir="2700000" algn="ctr" rotWithShape="0">
                <a:srgbClr val="6666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charset="0"/>
                  <a:cs typeface="Arial" charset="0"/>
                </a:rPr>
                <a:t>Strategic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charset="0"/>
                  <a:cs typeface="Arial" charset="0"/>
                </a:rPr>
                <a:t>Communication </a:t>
              </a:r>
              <a:endParaRPr lang="en-US" dirty="0">
                <a:solidFill>
                  <a:schemeClr val="bg1"/>
                </a:solidFill>
                <a:latin typeface="Calibri" charset="0"/>
                <a:cs typeface="Arial" charset="0"/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charset="0"/>
                  <a:cs typeface="Arial" charset="0"/>
                </a:rPr>
                <a:t>Capability</a:t>
              </a:r>
              <a:endParaRPr lang="en-US" dirty="0">
                <a:latin typeface="Calibri" charset="0"/>
                <a:cs typeface="Arial" charset="0"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656402" y="2060106"/>
              <a:ext cx="1295400" cy="1295400"/>
            </a:xfrm>
            <a:prstGeom prst="ellipse">
              <a:avLst/>
            </a:prstGeom>
            <a:gradFill rotWithShape="0">
              <a:gsLst>
                <a:gs pos="0">
                  <a:srgbClr val="99CC66"/>
                </a:gs>
                <a:gs pos="100000">
                  <a:srgbClr val="739A4D"/>
                </a:gs>
              </a:gsLst>
              <a:lin ang="5400000" scaled="1"/>
            </a:gradFill>
            <a:ln>
              <a:noFill/>
            </a:ln>
            <a:effectLst>
              <a:outerShdw dist="25399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charset="0"/>
                  <a:cs typeface="Arial" charset="0"/>
                </a:rPr>
                <a:t>Processes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charset="0"/>
                  <a:cs typeface="Arial" charset="0"/>
                </a:rPr>
                <a:t>Procedures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charset="0"/>
                  <a:cs typeface="Arial" charset="0"/>
                </a:rPr>
                <a:t>Tools</a:t>
              </a:r>
              <a:endParaRPr lang="en-US" dirty="0">
                <a:latin typeface="Calibri" charset="0"/>
                <a:cs typeface="Arial" charset="0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537522" y="2232584"/>
              <a:ext cx="1295400" cy="1295400"/>
            </a:xfrm>
            <a:prstGeom prst="ellipse">
              <a:avLst/>
            </a:prstGeom>
            <a:gradFill rotWithShape="0">
              <a:gsLst>
                <a:gs pos="0">
                  <a:srgbClr val="CC6633"/>
                </a:gs>
                <a:gs pos="100000">
                  <a:srgbClr val="9A4D26"/>
                </a:gs>
              </a:gsLst>
              <a:lin ang="5400000" scaled="1"/>
            </a:gradFill>
            <a:ln>
              <a:noFill/>
            </a:ln>
            <a:effectLst>
              <a:outerShdw dist="25399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  <a:cs typeface="Arial" charset="0"/>
                </a:rPr>
                <a:t>Structure</a:t>
              </a:r>
              <a:endParaRPr lang="en-US">
                <a:latin typeface="Calibri" charset="0"/>
                <a:cs typeface="Arial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656402" y="4114071"/>
              <a:ext cx="1295400" cy="1295400"/>
            </a:xfrm>
            <a:prstGeom prst="ellipse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9A9A00"/>
                </a:gs>
              </a:gsLst>
              <a:lin ang="5400000" scaled="1"/>
            </a:gradFill>
            <a:ln>
              <a:noFill/>
            </a:ln>
            <a:effectLst>
              <a:outerShdw dist="25399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charset="0"/>
                  <a:cs typeface="Arial" charset="0"/>
                </a:rPr>
                <a:t>Culture</a:t>
              </a:r>
              <a:endParaRPr lang="en-US" dirty="0">
                <a:latin typeface="Calibri" charset="0"/>
                <a:cs typeface="Arial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377349" y="4204564"/>
              <a:ext cx="1295400" cy="1295400"/>
            </a:xfrm>
            <a:prstGeom prst="ellipse">
              <a:avLst/>
            </a:prstGeom>
            <a:gradFill rotWithShape="0">
              <a:gsLst>
                <a:gs pos="0">
                  <a:srgbClr val="CC9900"/>
                </a:gs>
                <a:gs pos="100000">
                  <a:srgbClr val="9A7300"/>
                </a:gs>
              </a:gsLst>
              <a:lin ang="5400000" scaled="1"/>
            </a:gradFill>
            <a:ln>
              <a:noFill/>
            </a:ln>
            <a:effectLst>
              <a:outerShdw dist="25399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charset="0"/>
                  <a:cs typeface="Arial" charset="0"/>
                </a:rPr>
                <a:t>People</a:t>
              </a:r>
              <a:endParaRPr lang="en-US" dirty="0">
                <a:latin typeface="Calibri" charset="0"/>
                <a:cs typeface="Arial" charset="0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 rot="17348448">
              <a:off x="2820588" y="3264661"/>
              <a:ext cx="838200" cy="317501"/>
              <a:chOff x="805" y="1216"/>
              <a:chExt cx="528" cy="200"/>
            </a:xfrm>
          </p:grpSpPr>
          <p:sp>
            <p:nvSpPr>
              <p:cNvPr id="27" name="AutoShape 14"/>
              <p:cNvSpPr>
                <a:spLocks noChangeArrowheads="1"/>
              </p:cNvSpPr>
              <p:nvPr/>
            </p:nvSpPr>
            <p:spPr bwMode="auto">
              <a:xfrm rot="299977">
                <a:off x="805" y="1216"/>
                <a:ext cx="528" cy="144"/>
              </a:xfrm>
              <a:prstGeom prst="triangle">
                <a:avLst>
                  <a:gd name="adj" fmla="val 50000"/>
                </a:avLst>
              </a:prstGeom>
              <a:solidFill>
                <a:srgbClr val="99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 rot="299977">
                <a:off x="958" y="1359"/>
                <a:ext cx="216" cy="57"/>
              </a:xfrm>
              <a:prstGeom prst="rect">
                <a:avLst/>
              </a:prstGeom>
              <a:solidFill>
                <a:srgbClr val="99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 rot="13950293">
              <a:off x="2766607" y="4187066"/>
              <a:ext cx="838200" cy="376238"/>
              <a:chOff x="972" y="1210"/>
              <a:chExt cx="528" cy="237"/>
            </a:xfrm>
          </p:grpSpPr>
          <p:sp>
            <p:nvSpPr>
              <p:cNvPr id="25" name="AutoShape 21"/>
              <p:cNvSpPr>
                <a:spLocks noChangeArrowheads="1"/>
              </p:cNvSpPr>
              <p:nvPr/>
            </p:nvSpPr>
            <p:spPr bwMode="auto">
              <a:xfrm rot="983470">
                <a:off x="972" y="1210"/>
                <a:ext cx="528" cy="144"/>
              </a:xfrm>
              <a:prstGeom prst="triangle">
                <a:avLst>
                  <a:gd name="adj" fmla="val 50000"/>
                </a:avLst>
              </a:prstGeom>
              <a:solidFill>
                <a:srgbClr val="C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 rot="983470">
                <a:off x="1064" y="1351"/>
                <a:ext cx="336" cy="96"/>
              </a:xfrm>
              <a:prstGeom prst="rect">
                <a:avLst/>
              </a:prstGeom>
              <a:solidFill>
                <a:srgbClr val="C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700949" y="2651684"/>
              <a:ext cx="838200" cy="381000"/>
              <a:chOff x="720" y="1152"/>
              <a:chExt cx="528" cy="240"/>
            </a:xfrm>
          </p:grpSpPr>
          <p:sp>
            <p:nvSpPr>
              <p:cNvPr id="23" name="AutoShape 24"/>
              <p:cNvSpPr>
                <a:spLocks noChangeArrowheads="1"/>
              </p:cNvSpPr>
              <p:nvPr/>
            </p:nvSpPr>
            <p:spPr bwMode="auto">
              <a:xfrm>
                <a:off x="720" y="1152"/>
                <a:ext cx="528" cy="144"/>
              </a:xfrm>
              <a:prstGeom prst="triangle">
                <a:avLst>
                  <a:gd name="adj" fmla="val 50000"/>
                </a:avLst>
              </a:prstGeom>
              <a:solidFill>
                <a:srgbClr val="8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336" cy="96"/>
              </a:xfrm>
              <a:prstGeom prst="rect">
                <a:avLst/>
              </a:prstGeom>
              <a:solidFill>
                <a:srgbClr val="8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 rot="4530400">
              <a:off x="4718902" y="3183659"/>
              <a:ext cx="838200" cy="381000"/>
              <a:chOff x="560" y="1192"/>
              <a:chExt cx="528" cy="240"/>
            </a:xfrm>
          </p:grpSpPr>
          <p:sp>
            <p:nvSpPr>
              <p:cNvPr id="21" name="AutoShape 27"/>
              <p:cNvSpPr>
                <a:spLocks noChangeArrowheads="1"/>
              </p:cNvSpPr>
              <p:nvPr/>
            </p:nvSpPr>
            <p:spPr bwMode="auto">
              <a:xfrm>
                <a:off x="560" y="1192"/>
                <a:ext cx="528" cy="144"/>
              </a:xfrm>
              <a:prstGeom prst="triangle">
                <a:avLst>
                  <a:gd name="adj" fmla="val 50000"/>
                </a:avLst>
              </a:prstGeom>
              <a:solidFill>
                <a:srgbClr val="C06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656" y="1336"/>
                <a:ext cx="336" cy="96"/>
              </a:xfrm>
              <a:prstGeom prst="rect">
                <a:avLst/>
              </a:prstGeom>
              <a:solidFill>
                <a:srgbClr val="C06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 rot="8013972">
              <a:off x="4727253" y="4326309"/>
              <a:ext cx="928688" cy="320675"/>
              <a:chOff x="607" y="1181"/>
              <a:chExt cx="585" cy="202"/>
            </a:xfrm>
          </p:grpSpPr>
          <p:sp>
            <p:nvSpPr>
              <p:cNvPr id="19" name="AutoShape 30"/>
              <p:cNvSpPr>
                <a:spLocks noChangeArrowheads="1"/>
              </p:cNvSpPr>
              <p:nvPr/>
            </p:nvSpPr>
            <p:spPr bwMode="auto">
              <a:xfrm rot="20555054">
                <a:off x="607" y="1181"/>
                <a:ext cx="585" cy="115"/>
              </a:xfrm>
              <a:prstGeom prst="triangle">
                <a:avLst>
                  <a:gd name="adj" fmla="val 50000"/>
                </a:avLst>
              </a:prstGeom>
              <a:solidFill>
                <a:srgbClr val="C0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 rot="20555054">
                <a:off x="717" y="1299"/>
                <a:ext cx="373" cy="84"/>
              </a:xfrm>
              <a:prstGeom prst="rect">
                <a:avLst/>
              </a:prstGeom>
              <a:solidFill>
                <a:srgbClr val="C0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>
              <a:off x="5121274" y="1022909"/>
              <a:ext cx="2270431" cy="1188443"/>
            </a:xfrm>
            <a:prstGeom prst="wedgeRectCallout">
              <a:avLst>
                <a:gd name="adj1" fmla="val -80491"/>
                <a:gd name="adj2" fmla="val 11940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5292908" y="1136776"/>
              <a:ext cx="20326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latin typeface="Calibri" charset="0"/>
                </a:rPr>
                <a:t>HOW WELL</a:t>
              </a:r>
            </a:p>
            <a:p>
              <a:pPr algn="ctr" eaLnBrk="1" hangingPunct="1"/>
              <a:r>
                <a:rPr lang="en-US" sz="1800" b="1" dirty="0">
                  <a:latin typeface="Calibri" charset="0"/>
                </a:rPr>
                <a:t>DEVELOPED IS</a:t>
              </a:r>
            </a:p>
            <a:p>
              <a:pPr algn="ctr" eaLnBrk="1" hangingPunct="1"/>
              <a:r>
                <a:rPr lang="en-US" sz="1800" b="1" dirty="0">
                  <a:latin typeface="Calibri" charset="0"/>
                </a:rPr>
                <a:t>YOUR SC </a:t>
              </a:r>
              <a:r>
                <a:rPr lang="en-US" sz="1800" b="1" dirty="0" smtClean="0">
                  <a:latin typeface="Calibri" charset="0"/>
                </a:rPr>
                <a:t>PROCESS?</a:t>
              </a:r>
              <a:endParaRPr lang="en-US" sz="1800" b="1" dirty="0">
                <a:latin typeface="Calibri" charset="0"/>
              </a:endParaRPr>
            </a:p>
          </p:txBody>
        </p:sp>
      </p:grp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4387496" y="5501640"/>
            <a:ext cx="1295400" cy="1295400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dist="25399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Measures &amp;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Metrics</a:t>
            </a:r>
            <a:endParaRPr lang="en-US" dirty="0">
              <a:latin typeface="Calibri" charset="0"/>
              <a:cs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615044" y="5054062"/>
            <a:ext cx="838200" cy="381000"/>
            <a:chOff x="3601889" y="4769783"/>
            <a:chExt cx="838200" cy="381000"/>
          </a:xfrm>
          <a:solidFill>
            <a:srgbClr val="FF9900"/>
          </a:solidFill>
        </p:grpSpPr>
        <p:sp>
          <p:nvSpPr>
            <p:cNvPr id="31" name="AutoShape 21"/>
            <p:cNvSpPr>
              <a:spLocks noChangeArrowheads="1"/>
            </p:cNvSpPr>
            <p:nvPr/>
          </p:nvSpPr>
          <p:spPr bwMode="auto">
            <a:xfrm rot="10800000">
              <a:off x="3601889" y="4922183"/>
              <a:ext cx="838200" cy="2286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 rot="10800000">
              <a:off x="3772169" y="4769783"/>
              <a:ext cx="533400" cy="152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11897" y="209608"/>
            <a:ext cx="7460703" cy="11527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93A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Recommendations for Achieving 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93A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93A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Ideal SC Capability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492649"/>
              </p:ext>
            </p:extLst>
          </p:nvPr>
        </p:nvGraphicFramePr>
        <p:xfrm>
          <a:off x="228600" y="1939842"/>
          <a:ext cx="8763000" cy="461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134"/>
                <a:gridCol w="3561433"/>
                <a:gridCol w="3561433"/>
              </a:tblGrid>
              <a:tr h="781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LEVERS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SHORT-TERM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RECOMMENDATIONS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LONG-TERM RECOMMENDATIONS</a:t>
                      </a:r>
                    </a:p>
                  </a:txBody>
                  <a:tcPr/>
                </a:tc>
              </a:tr>
              <a:tr h="52034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Role</a:t>
                      </a:r>
                      <a:r>
                        <a:rPr lang="en-US" sz="2000" b="1" baseline="0" dirty="0" smtClean="0"/>
                        <a:t> of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52034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Structure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52034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People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52034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93662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Process, procedures,</a:t>
                      </a:r>
                      <a:r>
                        <a:rPr lang="en-US" sz="2000" b="1" baseline="0" dirty="0" smtClean="0"/>
                        <a:t> tools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52034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Metrics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Create Your “Line of Sight”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76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Alignment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Stakeholders understand the mission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Stakeholders understand the new vision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Stakeholders understand how they contribute to the achievement of the vision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4191000"/>
            <a:ext cx="8077200" cy="2590800"/>
            <a:chOff x="914400" y="4191000"/>
            <a:chExt cx="8077200" cy="2590800"/>
          </a:xfrm>
        </p:grpSpPr>
        <p:sp>
          <p:nvSpPr>
            <p:cNvPr id="11" name="TextBox 10"/>
            <p:cNvSpPr txBox="1"/>
            <p:nvPr/>
          </p:nvSpPr>
          <p:spPr>
            <a:xfrm>
              <a:off x="3276600" y="45074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Engagements</a:t>
              </a:r>
              <a:endParaRPr lang="en-US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4400" y="4191000"/>
              <a:ext cx="8077200" cy="2590800"/>
              <a:chOff x="1066800" y="4191000"/>
              <a:chExt cx="8077200" cy="2590800"/>
            </a:xfrm>
          </p:grpSpPr>
          <p:pic>
            <p:nvPicPr>
              <p:cNvPr id="522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05800" y="5943600"/>
                <a:ext cx="8382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" name="Straight Arrow Connector 5"/>
              <p:cNvCxnSpPr/>
              <p:nvPr/>
            </p:nvCxnSpPr>
            <p:spPr bwMode="auto">
              <a:xfrm rot="10800000">
                <a:off x="2057400" y="4419600"/>
                <a:ext cx="6477000" cy="1752600"/>
              </a:xfrm>
              <a:prstGeom prst="straightConnector1">
                <a:avLst/>
              </a:prstGeom>
              <a:solidFill>
                <a:schemeClr val="folHlink"/>
              </a:solidFill>
              <a:ln w="444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7" name="TextBox 6"/>
              <p:cNvSpPr txBox="1"/>
              <p:nvPr/>
            </p:nvSpPr>
            <p:spPr>
              <a:xfrm>
                <a:off x="6781800" y="5410200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Vision</a:t>
                </a:r>
                <a:endParaRPr lang="en-US" sz="20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20000" y="5638800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Foresight</a:t>
                </a:r>
                <a:endParaRPr lang="en-US" sz="20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638800" y="5105400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Strategy</a:t>
                </a:r>
                <a:endParaRPr lang="en-US" sz="20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724400" y="48884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Plans</a:t>
                </a:r>
                <a:endParaRPr lang="en-U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66800" y="4191000"/>
                <a:ext cx="3352800" cy="46166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GOALS</a:t>
                </a:r>
                <a:r>
                  <a:rPr lang="en-US" sz="2000" dirty="0" smtClean="0"/>
                  <a:t>  </a:t>
                </a:r>
                <a:endParaRPr lang="en-US" sz="2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057400" y="4191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Outcomes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80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Remember: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/>
          <a:p>
            <a:fld id="{F13B20B6-592E-41BB-A97E-7C028A5185CF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87463" y="1794670"/>
            <a:ext cx="6567487" cy="369331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defRPr/>
            </a:pPr>
            <a:endParaRPr lang="en-US" sz="3200" b="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b="0" dirty="0">
                <a:solidFill>
                  <a:schemeClr val="bg1"/>
                </a:solidFill>
              </a:rPr>
              <a:t>Strategic thinking and planning is the process of deciding the optimal alignment between </a:t>
            </a:r>
            <a:r>
              <a:rPr lang="en-US" sz="3200" b="0" i="1" u="sng" dirty="0">
                <a:solidFill>
                  <a:schemeClr val="bg1"/>
                </a:solidFill>
              </a:rPr>
              <a:t>unlimited needs</a:t>
            </a:r>
            <a:r>
              <a:rPr lang="en-US" sz="3200" b="0" i="1" dirty="0">
                <a:solidFill>
                  <a:schemeClr val="bg1"/>
                </a:solidFill>
              </a:rPr>
              <a:t> and </a:t>
            </a:r>
            <a:r>
              <a:rPr lang="en-US" sz="3200" b="0" i="1" u="sng" dirty="0">
                <a:solidFill>
                  <a:schemeClr val="bg1"/>
                </a:solidFill>
              </a:rPr>
              <a:t>limited resources</a:t>
            </a:r>
            <a:r>
              <a:rPr lang="en-US" sz="3200" b="0" dirty="0">
                <a:solidFill>
                  <a:schemeClr val="bg1"/>
                </a:solidFill>
              </a:rPr>
              <a:t> to achieve your priorities.</a:t>
            </a:r>
          </a:p>
          <a:p>
            <a:pPr algn="l">
              <a:defRPr/>
            </a:pPr>
            <a:endParaRPr lang="en-US" b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b="0" i="1" dirty="0">
                <a:solidFill>
                  <a:schemeClr val="bg1"/>
                </a:solidFill>
              </a:rPr>
              <a:t>USC Center for Organizational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6240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88" y="381000"/>
            <a:ext cx="7466012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Mission/Vision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40" y="2819400"/>
            <a:ext cx="4251960" cy="274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486400" cy="5486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Most mission and vision statements are problematic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Clearly define the future-state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does it look like?  Be vivid!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ow is it different from today?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Sometimes encompasses your strategy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Keep it simple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Questions to ask: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Does it speak to the stakeholders?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it be explained in about a minute?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Capacity through Vision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is the vision for the future your organization wants to achieve over the next two- five years?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Write it down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Take </a:t>
            </a:r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minutes and write a description of this vision that you could explain to someone you just met in 30-45 seconds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long version is called a conversation platform but this short version is called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	“The elevator speech”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Think of it as a “story” that has to be: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Clear, Compelling, Memorable and Aligned with the organization’s mission and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74612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Elevator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3300" dirty="0" smtClean="0">
                <a:solidFill>
                  <a:srgbClr val="000000"/>
                </a:solidFill>
              </a:rPr>
              <a:t>Get in pairs</a:t>
            </a:r>
          </a:p>
          <a:p>
            <a:r>
              <a:rPr lang="en-US" sz="3300" dirty="0" smtClean="0">
                <a:solidFill>
                  <a:srgbClr val="000000"/>
                </a:solidFill>
              </a:rPr>
              <a:t>Take turns giving your speech to each other</a:t>
            </a:r>
          </a:p>
          <a:p>
            <a:r>
              <a:rPr lang="en-US" sz="3300" dirty="0" smtClean="0">
                <a:solidFill>
                  <a:srgbClr val="000000"/>
                </a:solidFill>
              </a:rPr>
              <a:t>Give each other feedback based on these criteria--Is it?: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Clear		Here is a way to improve___________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Compelling	Here is a way to improve___________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Memorable    	Here is a way to improve___________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Aligned		Here is a way to improve___________</a:t>
            </a:r>
          </a:p>
          <a:p>
            <a:r>
              <a:rPr lang="en-US" sz="3300" dirty="0" smtClean="0">
                <a:solidFill>
                  <a:srgbClr val="000000"/>
                </a:solidFill>
              </a:rPr>
              <a:t>2 Volunteers to re-do theirs’ for everyone</a:t>
            </a:r>
          </a:p>
          <a:p>
            <a:r>
              <a:rPr lang="en-US" sz="3300" dirty="0" smtClean="0">
                <a:solidFill>
                  <a:srgbClr val="000000"/>
                </a:solidFill>
              </a:rPr>
              <a:t>Discussion:  What was hard?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Do you think everyone in the organization/network could share this story?</a:t>
            </a:r>
          </a:p>
          <a:p>
            <a:pPr>
              <a:buNone/>
            </a:pPr>
            <a:endParaRPr lang="en-US" sz="3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0802"/>
            <a:ext cx="7467600" cy="1143000"/>
          </a:xfrm>
        </p:spPr>
        <p:txBody>
          <a:bodyPr/>
          <a:lstStyle/>
          <a:p>
            <a:r>
              <a:rPr lang="en-US" dirty="0" smtClean="0"/>
              <a:t>Organizational Will?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129227"/>
              </p:ext>
            </p:extLst>
          </p:nvPr>
        </p:nvGraphicFramePr>
        <p:xfrm>
          <a:off x="4800600" y="1676400"/>
          <a:ext cx="3962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1487307"/>
              </p:ext>
            </p:extLst>
          </p:nvPr>
        </p:nvGraphicFramePr>
        <p:xfrm>
          <a:off x="914400" y="457200"/>
          <a:ext cx="4328811" cy="672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3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riley\AppData\Local\Microsoft\Windows\Temporary Internet Files\Content.IE5\V8L0E65D\MPj040537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81400"/>
            <a:ext cx="1676400" cy="1197429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0" y="457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n-US" sz="3200">
                <a:solidFill>
                  <a:srgbClr val="093A80"/>
                </a:solidFill>
                <a:latin typeface="Arial Black" pitchFamily="34" charset="0"/>
              </a:rPr>
              <a:t/>
            </a:r>
            <a:br>
              <a:rPr lang="en-US" sz="3200">
                <a:solidFill>
                  <a:srgbClr val="093A80"/>
                </a:solidFill>
                <a:latin typeface="Arial Black" pitchFamily="34" charset="0"/>
              </a:rPr>
            </a:br>
            <a:endParaRPr lang="en-US" sz="3200">
              <a:solidFill>
                <a:srgbClr val="093A80"/>
              </a:solidFill>
              <a:latin typeface="Arial Black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1409700"/>
            <a:ext cx="37385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93A80"/>
              </a:buClr>
              <a:buSzPct val="75000"/>
              <a:buFont typeface="Wingdings" pitchFamily="2" charset="2"/>
              <a:buChar char="l"/>
            </a:pPr>
            <a:endParaRPr lang="en-US" sz="2500">
              <a:latin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91000" y="16002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093A80"/>
              </a:buClr>
              <a:buSzPct val="75000"/>
              <a:buFont typeface="Wingdings" pitchFamily="2" charset="2"/>
              <a:buChar char="l"/>
            </a:pPr>
            <a:endParaRPr lang="en-US" sz="2400">
              <a:latin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95400" y="-152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93A80"/>
                </a:solidFill>
                <a:latin typeface="Arial Black" pitchFamily="34" charset="0"/>
              </a:rPr>
              <a:t>The Drumbeat of Communication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486400" y="6248400"/>
            <a:ext cx="323215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n-US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Beyond the Babble, 2007</a:t>
            </a: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1600200" y="533400"/>
            <a:ext cx="7234238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93A8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>
          <a:xfrm>
            <a:off x="4572000" y="1981200"/>
            <a:ext cx="4572000" cy="4114800"/>
          </a:xfrm>
          <a:prstGeom prst="rect">
            <a:avLst/>
          </a:prstGeom>
          <a:ln/>
        </p:spPr>
        <p:txBody>
          <a:bodyPr/>
          <a:lstStyle/>
          <a:p>
            <a:pPr marL="838200" marR="0" lvl="1" indent="-3810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AutoNum type="arabicPeriod" startAt="3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Conversation Platform</a:t>
            </a:r>
          </a:p>
          <a:p>
            <a:pPr marL="1295400" marR="0" lvl="2" indent="-3810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short story that connects the dots and aligns strategy with jobs/actions </a:t>
            </a:r>
          </a:p>
          <a:p>
            <a:pPr marL="1752600" marR="0" lvl="3" indent="-3810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Has to be vivid</a:t>
            </a:r>
          </a:p>
          <a:p>
            <a:pPr marL="1295400" marR="0" lvl="2" indent="-3810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Need a very short version of this story--an elevator speech</a:t>
            </a:r>
          </a:p>
          <a:p>
            <a:pPr marL="838200" lvl="1" indent="-381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</a:pPr>
            <a:r>
              <a:rPr lang="en-US" sz="2800" b="1" kern="0" dirty="0" smtClean="0"/>
              <a:t>Detailed Timeline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-304800" y="1600200"/>
            <a:ext cx="5105400" cy="4572000"/>
          </a:xfrm>
          <a:prstGeom prst="rect">
            <a:avLst/>
          </a:prstGeom>
          <a:noFill/>
          <a:ln/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Action Equation</a:t>
            </a:r>
          </a:p>
          <a:p>
            <a:pPr marL="1371600" marR="0" lvl="2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You are asking people to DO something really different—they should</a:t>
            </a:r>
          </a:p>
          <a:p>
            <a:pPr marL="1752600" marR="0" lvl="3" indent="-3810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KNOW WHY</a:t>
            </a:r>
          </a:p>
          <a:p>
            <a:pPr marL="1752600" marR="0" lvl="3" indent="-3810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</a:rPr>
              <a:t>FEEL WHY</a:t>
            </a:r>
          </a:p>
          <a:p>
            <a:pPr marL="914400" marR="0" lvl="1" indent="-4572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People Channel</a:t>
            </a:r>
          </a:p>
          <a:p>
            <a:pPr marL="1371600" marR="0" lvl="2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Relationships, forums and social networks</a:t>
            </a:r>
          </a:p>
          <a:p>
            <a:pPr marL="1371600" marR="0" lvl="2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Real engagement so that people exchange ideas and knowledge</a:t>
            </a:r>
          </a:p>
          <a:p>
            <a:pPr marL="914400" marR="0" lvl="1" indent="-4572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23288292"/>
              </p:ext>
            </p:extLst>
          </p:nvPr>
        </p:nvGraphicFramePr>
        <p:xfrm>
          <a:off x="1447800" y="1219200"/>
          <a:ext cx="6629400" cy="45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6A6B-1854-4891-AC9E-30AC57163B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BAS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WBASC template.potx</Template>
  <TotalTime>1312</TotalTime>
  <Words>1278</Words>
  <Application>Microsoft Macintosh PowerPoint</Application>
  <PresentationFormat>On-screen Show (4:3)</PresentationFormat>
  <Paragraphs>299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WBASC template</vt:lpstr>
      <vt:lpstr>Clip</vt:lpstr>
      <vt:lpstr> </vt:lpstr>
      <vt:lpstr>Goals of this Session</vt:lpstr>
      <vt:lpstr>Create Your “Line of Sight”</vt:lpstr>
      <vt:lpstr>PowerPoint Presentation</vt:lpstr>
      <vt:lpstr>Mission/Vision Statements</vt:lpstr>
      <vt:lpstr>Building Capacity through Vision </vt:lpstr>
      <vt:lpstr>Elevator Speech</vt:lpstr>
      <vt:lpstr>Organizational Will?</vt:lpstr>
      <vt:lpstr>PowerPoint Presentation</vt:lpstr>
      <vt:lpstr>Where is the Resistance?</vt:lpstr>
      <vt:lpstr>You Have to Lead ‘Up”</vt:lpstr>
      <vt:lpstr>Leading Change Up and Outward</vt:lpstr>
      <vt:lpstr>PowerPoint Presentation</vt:lpstr>
      <vt:lpstr>PowerPoint Presentation</vt:lpstr>
      <vt:lpstr>Why is Change so Hard? </vt:lpstr>
      <vt:lpstr>PowerPoint Presentation</vt:lpstr>
      <vt:lpstr>PowerPoint Presentation</vt:lpstr>
      <vt:lpstr>PowerPoint Presentation</vt:lpstr>
      <vt:lpstr>Best Communication Practices</vt:lpstr>
      <vt:lpstr>PowerPoint Presentation</vt:lpstr>
      <vt:lpstr>Lessons from Media and External Communication</vt:lpstr>
      <vt:lpstr>Leaders’ SC Tools for Building Capacity for Change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Animated_World_Globe</dc:title>
  <dc:creator/>
  <cp:keywords/>
  <dc:description>2010 animated global powerpoint template from presentationpro.com</dc:description>
  <cp:lastModifiedBy>Patti Riley</cp:lastModifiedBy>
  <cp:revision>33</cp:revision>
  <cp:lastPrinted>2014-06-04T22:55:31Z</cp:lastPrinted>
  <dcterms:modified xsi:type="dcterms:W3CDTF">2015-06-10T13:59:40Z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</Properties>
</file>