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40"/>
  </p:notesMasterIdLst>
  <p:sldIdLst>
    <p:sldId id="307" r:id="rId2"/>
    <p:sldId id="329" r:id="rId3"/>
    <p:sldId id="323" r:id="rId4"/>
    <p:sldId id="317" r:id="rId5"/>
    <p:sldId id="324" r:id="rId6"/>
    <p:sldId id="325" r:id="rId7"/>
    <p:sldId id="326" r:id="rId8"/>
    <p:sldId id="318" r:id="rId9"/>
    <p:sldId id="319" r:id="rId10"/>
    <p:sldId id="321" r:id="rId11"/>
    <p:sldId id="320" r:id="rId12"/>
    <p:sldId id="327" r:id="rId13"/>
    <p:sldId id="328" r:id="rId14"/>
    <p:sldId id="315" r:id="rId15"/>
    <p:sldId id="309" r:id="rId16"/>
    <p:sldId id="311" r:id="rId17"/>
    <p:sldId id="312" r:id="rId18"/>
    <p:sldId id="313" r:id="rId19"/>
    <p:sldId id="314" r:id="rId20"/>
    <p:sldId id="293" r:id="rId21"/>
    <p:sldId id="302" r:id="rId22"/>
    <p:sldId id="295" r:id="rId23"/>
    <p:sldId id="304" r:id="rId24"/>
    <p:sldId id="306" r:id="rId25"/>
    <p:sldId id="305" r:id="rId26"/>
    <p:sldId id="301" r:id="rId27"/>
    <p:sldId id="299" r:id="rId28"/>
    <p:sldId id="300" r:id="rId29"/>
    <p:sldId id="265" r:id="rId30"/>
    <p:sldId id="330" r:id="rId31"/>
    <p:sldId id="331" r:id="rId32"/>
    <p:sldId id="332" r:id="rId33"/>
    <p:sldId id="333" r:id="rId34"/>
    <p:sldId id="334" r:id="rId35"/>
    <p:sldId id="335" r:id="rId36"/>
    <p:sldId id="290" r:id="rId37"/>
    <p:sldId id="322" r:id="rId38"/>
    <p:sldId id="33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7059" autoAdjust="0"/>
  </p:normalViewPr>
  <p:slideViewPr>
    <p:cSldViewPr>
      <p:cViewPr>
        <p:scale>
          <a:sx n="80" d="100"/>
          <a:sy n="80" d="100"/>
        </p:scale>
        <p:origin x="-18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55FEC7-E4F0-4A88-A3BC-01E0B493EF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2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CF92F-65DC-40AD-A7EA-867723F70BE5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1A8B5-2EE5-4170-8133-9586CB47B3FA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moved up content analysis so I could so surveys and content analysis together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5FEC7-E4F0-4A88-A3BC-01E0B493EF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32175-EE2F-4F4C-BCCA-8115C9A1892F}" type="slidenum">
              <a:rPr lang="en-US"/>
              <a:pPr/>
              <a:t>22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32175-EE2F-4F4C-BCCA-8115C9A1892F}" type="slidenum">
              <a:rPr lang="en-US"/>
              <a:pPr/>
              <a:t>23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32175-EE2F-4F4C-BCCA-8115C9A1892F}" type="slidenum">
              <a:rPr lang="en-US"/>
              <a:pPr/>
              <a:t>24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32175-EE2F-4F4C-BCCA-8115C9A1892F}" type="slidenum">
              <a:rPr lang="en-US"/>
              <a:pPr/>
              <a:t>25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FC3AC-81E6-4295-8EB5-30F0484C0D10}" type="slidenum">
              <a:rPr lang="en-US"/>
              <a:pPr/>
              <a:t>36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300555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77825"/>
            <a:ext cx="8229601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1859622"/>
            <a:ext cx="49530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E0028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AE5F-E65A-42AC-9C3B-EE46DDE2A8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5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4F13-AE27-4518-88C0-38BA36EB8B8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8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319921"/>
            <a:ext cx="1965064" cy="49831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19921"/>
            <a:ext cx="6607884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25D4-7CC2-46DC-99C1-1C41AB669C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8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D07-C5FA-49BF-9991-D8BA7DF369F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2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671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69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FAA0-D8B8-4FDA-8477-4B25661D2B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4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2859-D418-490B-9B7E-8FFBBCF2E68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1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1362"/>
            <a:ext cx="4268788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270375" cy="423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DCA4-23B2-4D10-9776-1F0361EBC12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0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8D9-F3DB-407A-8119-04AD2AF751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6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61F5-E84B-421D-8F51-D19BB35D590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87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9687"/>
            <a:ext cx="53403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737"/>
            <a:ext cx="32369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60C3-A10E-491D-AB14-4CDE1574518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2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3743-BDEE-4F5B-84EA-B991F805FB9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2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microsoft.com/office/2007/relationships/media" Target="../media/media1.wmv"/><Relationship Id="rId14" Type="http://schemas.openxmlformats.org/officeDocument/2006/relationships/video" Target="../media/media1.wmv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imated glossy Earth,looping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10601"/>
          <a:stretch/>
        </p:blipFill>
        <p:spPr>
          <a:xfrm>
            <a:off x="101030" y="92466"/>
            <a:ext cx="2230348" cy="13292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82358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93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0150B-B6D0-4FDD-A096-26D2F5FD5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30802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nlinelibrary.wiley.com/doi/10.1111/gove.12020/abstrac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gcaptain.com/maritime/blog/wp-content/uploads/2007/05/survey-writen.jpg&amp;imgrefurl=http://gcaptain.com/maritime/blog/take-our-reader-survey/&amp;h=480&amp;w=640&amp;sz=44&amp;hl=en&amp;start=1&amp;sig2=2WM3bgF1FjGnquiPWCZRPg&amp;tbnid=4FuANmsov9S3kM:&amp;tbnh=103&amp;tbnw=137&amp;ei=vAL3RvrQHaaUggO5s-HdDA&amp;prev=/images?q=survey&amp;gbv=2&amp;svnum=10&amp;hl=en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ondelle.org/index.php/en/" TargetMode="External"/><Relationship Id="rId4" Type="http://schemas.openxmlformats.org/officeDocument/2006/relationships/hyperlink" Target="https://www.sfcg.org/programmes/angola/programmes_angola.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anzuckerman.com/blog/wp-content/2011/02/Screen-shot-2011-02-09-at-10.58.04-AM.png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wmf"/><Relationship Id="rId3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Metrics, Measures and  </a:t>
            </a:r>
            <a:r>
              <a:rPr lang="en-US" dirty="0"/>
              <a:t>Analysis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752600"/>
            <a:ext cx="7467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Patricia </a:t>
            </a:r>
            <a:r>
              <a:rPr lang="en-US" dirty="0" smtClean="0"/>
              <a:t>Riley, PhD</a:t>
            </a:r>
          </a:p>
          <a:p>
            <a:r>
              <a:rPr lang="en-US" sz="2800" dirty="0" smtClean="0"/>
              <a:t>Director, Global Communication and Media</a:t>
            </a:r>
            <a:endParaRPr lang="en-US" sz="2800" dirty="0"/>
          </a:p>
          <a:p>
            <a:r>
              <a:rPr lang="en-US" sz="2800" dirty="0" smtClean="0"/>
              <a:t>Director, USC Annenberg Scenario Lab</a:t>
            </a:r>
          </a:p>
        </p:txBody>
      </p:sp>
    </p:spTree>
    <p:extLst>
      <p:ext uri="{BB962C8B-B14F-4D97-AF65-F5344CB8AC3E}">
        <p14:creationId xmlns:p14="http://schemas.microsoft.com/office/powerpoint/2010/main" val="32582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D07-C5FA-49BF-9991-D8BA7DF369F1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smtClean="0">
                <a:latin typeface="Trebuchet MS" charset="0"/>
                <a:cs typeface="Arial" charset="0"/>
              </a:rPr>
              <a:t>Example: Plan to monitor progress toward IPOPCORM</a:t>
            </a:r>
            <a:br>
              <a:rPr lang="en-US" sz="2200" b="1" dirty="0" smtClean="0">
                <a:latin typeface="Trebuchet MS" charset="0"/>
                <a:cs typeface="Arial" charset="0"/>
              </a:rPr>
            </a:br>
            <a:r>
              <a:rPr lang="en-US" sz="2200" b="1" dirty="0" smtClean="0">
                <a:latin typeface="Trebuchet MS" charset="0"/>
                <a:cs typeface="Arial" charset="0"/>
              </a:rPr>
              <a:t> objectives and desired outcomes</a:t>
            </a:r>
            <a:endParaRPr lang="en-US" sz="2200" b="1" dirty="0">
              <a:latin typeface="Trebuchet MS" charset="0"/>
              <a:cs typeface="Arial" charset="0"/>
            </a:endParaRPr>
          </a:p>
        </p:txBody>
      </p:sp>
      <p:graphicFrame>
        <p:nvGraphicFramePr>
          <p:cNvPr id="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341524"/>
              </p:ext>
            </p:extLst>
          </p:nvPr>
        </p:nvGraphicFramePr>
        <p:xfrm>
          <a:off x="228600" y="1233169"/>
          <a:ext cx="8763000" cy="5472431"/>
        </p:xfrm>
        <a:graphic>
          <a:graphicData uri="http://schemas.openxmlformats.org/drawingml/2006/table">
            <a:tbl>
              <a:tblPr/>
              <a:tblGrid>
                <a:gridCol w="1347788"/>
                <a:gridCol w="2995612"/>
                <a:gridCol w="1647825"/>
                <a:gridCol w="1143000"/>
                <a:gridCol w="1628775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Arial" charset="0"/>
                        </a:rPr>
                        <a:t>Objective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Indicator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Means of Collection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Frequency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Arial" charset="0"/>
                        </a:rPr>
                        <a:t>Responsible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Arial" charset="0"/>
                        </a:rPr>
                        <a:t>Agency/Person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Objective 1: Improve reproductive health outcomes among people living in coastal communities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1. Contraceptive prevalence among WRA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Char char="•"/>
                        <a:tabLst>
                          <a:tab pos="228600" algn="l"/>
                        </a:tabLst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2. Correct knowledge about emergency contraception (EC) among WRA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3. % of youth who used any method of contraception during first sex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Behavior Monitoring Survey (BMS)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FGD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BMS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Every 24 mo.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Every 24 mo.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Every 24 mo.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Arial" charset="0"/>
                        </a:rPr>
                        <a:t>NGO Supervisor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Arial" charset="0"/>
                        </a:rPr>
                        <a:t>Outreach Workers (OW)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Arial" charset="0"/>
                        </a:rPr>
                        <a:t>NGO Supervisor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Objective 2:  Enhance management of marine and coastal resources at the community level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0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Biophysical Indicators: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percent live coral coverage 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hectares of mangrove coverage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0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Management Indicators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No. and size (km</a:t>
                      </a:r>
                      <a:r>
                        <a:rPr kumimoji="0" lang="en-US" sz="1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) of Marine Protected Areas (MPA) under improved management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No. of MPA management committees (MMC) established and active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No. of fish wardens deputized/active in surveillance and enforcement work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No. of validated infractions reported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MPA monitoring survey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(for both biophysical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Municipal Coastal Database (MCD)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NGO output report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MMC logbook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MMC logbook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Annually 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Annually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Quarterly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Quarterly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Quarterly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Arial" charset="0"/>
                        </a:rPr>
                        <a:t>Peoples Organization   (MPA management unit)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Arial" charset="0"/>
                        </a:rPr>
                        <a:t>LGU partner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Arial" charset="0"/>
                        </a:rPr>
                        <a:t>NGO Outreach Worker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Arial" charset="0"/>
                        </a:rPr>
                        <a:t>NGO Outreach Worker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Arial" charset="0"/>
                        </a:rPr>
                        <a:t>NGO Outreach Worker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Objective 3:  Increase public and policymakers</a:t>
                      </a:r>
                      <a:r>
                        <a:rPr kumimoji="0" lang="ja-JP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’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 awareness and support for PHE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9850" marR="0" lvl="0" indent="-69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Number of policymakers knowledgeable</a:t>
                      </a:r>
                    </a:p>
                    <a:p>
                      <a:pPr marL="69850" marR="0" lvl="0" indent="-69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about the inter-relationships between</a:t>
                      </a:r>
                    </a:p>
                    <a:p>
                      <a:pPr marL="69850" marR="0" lvl="0" indent="-69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Population and Environment and Food security</a:t>
                      </a:r>
                    </a:p>
                    <a:p>
                      <a:pPr marL="69850" marR="0" lvl="0" indent="-69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69850" marR="0" lvl="0" indent="-69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AutoNum type="arabicPeriod" startAt="2"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Total value of resources leveraged from local governments and communities for implementation of PHE activities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Arial" charset="0"/>
                        </a:rPr>
                        <a:t>Policy makers</a:t>
                      </a:r>
                      <a:r>
                        <a:rPr kumimoji="0" lang="ja-JP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Arial" charset="0"/>
                        </a:rPr>
                        <a:t> survey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Audit of NGO</a:t>
                      </a:r>
                      <a:r>
                        <a:rPr kumimoji="0" lang="ja-JP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’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s financial records and statements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Arial" charset="0"/>
                        </a:rPr>
                        <a:t>Annual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Times New Roman" charset="0"/>
                        </a:rPr>
                        <a:t>Every 24 mo.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Arial" charset="0"/>
                        </a:rPr>
                        <a:t>NGO Project Director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Arial" charset="0"/>
                        </a:rPr>
                        <a:t>PATH Foundation Philippines auditor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7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36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945EE-EAC2-2C47-A250-A103585973C2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8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Example Monitoring Tool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r>
              <a:rPr lang="en-US" dirty="0"/>
              <a:t>https:/</a:t>
            </a:r>
            <a:r>
              <a:rPr lang="en-US" dirty="0" smtClean="0"/>
              <a:t>/2010.57.24</a:t>
            </a:r>
            <a:r>
              <a:rPr lang="en-US" dirty="0"/>
              <a:t>.png?dl=0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D07-C5FA-49BF-9991-D8BA7DF369F1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48549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www.ehproject.org</a:t>
            </a:r>
            <a:r>
              <a:rPr lang="en-US" dirty="0"/>
              <a:t>/eh/</a:t>
            </a:r>
            <a:r>
              <a:rPr lang="en-US" dirty="0" err="1"/>
              <a:t>projects.html</a:t>
            </a:r>
            <a:endParaRPr lang="en-US" dirty="0"/>
          </a:p>
        </p:txBody>
      </p:sp>
      <p:pic>
        <p:nvPicPr>
          <p:cNvPr id="6" name="Picture 5" descr="Screenshot 2015-06-10 10.57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0" y="1676400"/>
            <a:ext cx="869811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4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D07-C5FA-49BF-9991-D8BA7DF369F1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" charset="0"/>
              </a:rPr>
              <a:t>Exercise: Group work</a:t>
            </a:r>
            <a:endParaRPr lang="en-US" dirty="0"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19200" y="2057400"/>
            <a:ext cx="6553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Use your case study and identify at least: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wo metrics/indicators for program monitoring and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Two metrics/indicators for program evaluation</a:t>
            </a:r>
          </a:p>
          <a:p>
            <a:pPr lvl="1"/>
            <a:r>
              <a:rPr lang="en-US" dirty="0" smtClean="0">
                <a:latin typeface="Arial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Will this be easy or hard?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8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61F5-E84B-421D-8F51-D19BB35D5907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81200" y="2057400"/>
            <a:ext cx="6324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800" b="1">
              <a:solidFill>
                <a:schemeClr val="hlin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9838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433348"/>
              </p:ext>
            </p:extLst>
          </p:nvPr>
        </p:nvGraphicFramePr>
        <p:xfrm>
          <a:off x="152400" y="0"/>
          <a:ext cx="8915400" cy="6889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Slide" r:id="rId3" imgW="5111445" imgH="3406202" progId="PowerPoint.Slide.8">
                  <p:embed/>
                </p:oleObj>
              </mc:Choice>
              <mc:Fallback>
                <p:oleObj name="Slide" r:id="rId3" imgW="5111445" imgH="3406202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0"/>
                        <a:ext cx="8915400" cy="6889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6324600"/>
            <a:ext cx="472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accent1"/>
                </a:solidFill>
              </a:rPr>
              <a:t>Source:  </a:t>
            </a:r>
            <a:r>
              <a:rPr lang="en-US" sz="1600">
                <a:solidFill>
                  <a:schemeClr val="accent1"/>
                </a:solidFill>
              </a:rPr>
              <a:t>CDC.  </a:t>
            </a:r>
            <a:r>
              <a:rPr lang="en-US" sz="1600">
                <a:solidFill>
                  <a:schemeClr val="accent1"/>
                </a:solidFill>
                <a:cs typeface="Arial Unicode MS" charset="0"/>
              </a:rPr>
              <a:t>Global AIDS program monitoring and evaluation (M&amp;E) field guide</a:t>
            </a:r>
          </a:p>
        </p:txBody>
      </p:sp>
    </p:spTree>
    <p:extLst>
      <p:ext uri="{BB962C8B-B14F-4D97-AF65-F5344CB8AC3E}">
        <p14:creationId xmlns:p14="http://schemas.microsoft.com/office/powerpoint/2010/main" val="296923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Evaluation Metrics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Mizala</a:t>
            </a:r>
            <a:r>
              <a:rPr lang="en-US" b="1" baseline="30000" dirty="0"/>
              <a:t>, </a:t>
            </a:r>
            <a:r>
              <a:rPr lang="en-US" b="1" dirty="0"/>
              <a:t>Alejandra and Ben Ross Schneider. (2012). “</a:t>
            </a:r>
            <a:r>
              <a:rPr lang="en-US" b="1" u="sng" dirty="0">
                <a:hlinkClick r:id="rId2"/>
              </a:rPr>
              <a:t>Negotiating Education Reform: Teacher Evaluations and Incentives in Chile (1990–2010)</a:t>
            </a:r>
            <a:r>
              <a:rPr lang="en-US" b="1" dirty="0"/>
              <a:t>,” </a:t>
            </a:r>
            <a:r>
              <a:rPr lang="en-US" b="1" i="1" dirty="0"/>
              <a:t>Governance, an International Journal of Policy, Administration, and Institutions</a:t>
            </a:r>
            <a:r>
              <a:rPr lang="en-US" b="1" dirty="0"/>
              <a:t>: 27(1)</a:t>
            </a:r>
            <a:endParaRPr lang="en-US" dirty="0"/>
          </a:p>
          <a:p>
            <a:pPr lvl="1"/>
            <a:r>
              <a:rPr lang="en-US" dirty="0" smtClean="0"/>
              <a:t>Teacher salary and benefits improvement</a:t>
            </a:r>
          </a:p>
          <a:p>
            <a:pPr lvl="1"/>
            <a:r>
              <a:rPr lang="en-US" dirty="0" smtClean="0"/>
              <a:t>Collective incentives for student performance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61F5-E84B-421D-8F51-D19BB35D5907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1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D07-C5FA-49BF-9991-D8BA7DF369F1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anchor="b"/>
          <a:lstStyle/>
          <a:p>
            <a:pPr algn="r">
              <a:defRPr/>
            </a:pPr>
            <a:fld id="{11671CA1-78A3-4F75-A2A5-86759C160C67}" type="slidenum">
              <a:rPr lang="en-US" sz="1000" smtClean="0">
                <a:solidFill>
                  <a:srgbClr val="FFFFFF"/>
                </a:solidFill>
              </a:rPr>
              <a:pPr algn="r">
                <a:defRPr/>
              </a:pPr>
              <a:t>15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38400" y="304800"/>
            <a:ext cx="6096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82001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OCR A Extended" pitchFamily="50" charset="0"/>
              </a:rPr>
              <a:t>Communication</a:t>
            </a:r>
            <a:r>
              <a:rPr lang="en-US" sz="2800" b="1" dirty="0" smtClean="0">
                <a:solidFill>
                  <a:srgbClr val="82001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OCR A Extended" pitchFamily="50" charset="0"/>
              </a:rPr>
              <a:t> Approaches: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82001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OCR A Extended" pitchFamily="50" charset="0"/>
              </a:rPr>
              <a:t>It </a:t>
            </a:r>
            <a:r>
              <a:rPr lang="en-US" sz="2800" b="1" dirty="0" smtClean="0">
                <a:solidFill>
                  <a:srgbClr val="82001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OCR A Extended" pitchFamily="50" charset="0"/>
              </a:rPr>
              <a:t>is a Data</a:t>
            </a:r>
            <a:r>
              <a:rPr lang="en-US" sz="2800" b="1" dirty="0" smtClean="0">
                <a:solidFill>
                  <a:srgbClr val="82001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OCR A Extended" pitchFamily="50" charset="0"/>
              </a:rPr>
              <a:t>-Crunching </a:t>
            </a:r>
            <a:r>
              <a:rPr lang="en-US" sz="2800" b="1" dirty="0" smtClean="0">
                <a:solidFill>
                  <a:srgbClr val="82001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OCR A Extended" pitchFamily="50" charset="0"/>
              </a:rPr>
              <a:t>World!</a:t>
            </a:r>
            <a:endParaRPr lang="en-US" sz="2800" b="1" dirty="0">
              <a:solidFill>
                <a:srgbClr val="82001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OCR A Extended" pitchFamily="50" charset="0"/>
            </a:endParaRPr>
          </a:p>
        </p:txBody>
      </p:sp>
      <p:pic>
        <p:nvPicPr>
          <p:cNvPr id="8" name="Picture 3" descr="balanced-scorecar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30450"/>
            <a:ext cx="2895600" cy="2044700"/>
          </a:xfrm>
          <a:prstGeom prst="rect">
            <a:avLst/>
          </a:prstGeom>
          <a:noFill/>
        </p:spPr>
      </p:pic>
      <p:pic>
        <p:nvPicPr>
          <p:cNvPr id="9" name="Picture 4" descr="pyram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048000"/>
            <a:ext cx="3362325" cy="2595563"/>
          </a:xfrm>
          <a:prstGeom prst="rect">
            <a:avLst/>
          </a:prstGeom>
          <a:noFill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09600" y="4495800"/>
            <a:ext cx="25146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white"/>
                </a:solidFill>
              </a:rPr>
              <a:t>Corporate Dashboards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657600" y="5638800"/>
            <a:ext cx="3124200" cy="64633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   </a:t>
            </a:r>
            <a:r>
              <a:rPr lang="en-US" dirty="0" smtClean="0">
                <a:solidFill>
                  <a:srgbClr val="FFFFFF"/>
                </a:solidFill>
              </a:rPr>
              <a:t>Lessons from </a:t>
            </a:r>
            <a:r>
              <a:rPr lang="en-US" dirty="0" smtClean="0">
                <a:solidFill>
                  <a:prstClr val="white"/>
                </a:solidFill>
              </a:rPr>
              <a:t>Evidence</a:t>
            </a:r>
            <a:r>
              <a:rPr lang="en-US" dirty="0">
                <a:solidFill>
                  <a:prstClr val="white"/>
                </a:solidFill>
              </a:rPr>
              <a:t>-Based Medicine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467600" y="3900487"/>
            <a:ext cx="1143000" cy="36671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white"/>
                </a:solidFill>
              </a:rPr>
              <a:t>Big Data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2274261"/>
            <a:ext cx="2044840" cy="153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61F5-E84B-421D-8F51-D19BB35D5907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6"/>
          <p:cNvSpPr txBox="1">
            <a:spLocks/>
          </p:cNvSpPr>
          <p:nvPr/>
        </p:nvSpPr>
        <p:spPr>
          <a:xfrm>
            <a:off x="6858000" y="6553200"/>
            <a:ext cx="1905000" cy="457200"/>
          </a:xfrm>
          <a:prstGeom prst="rect">
            <a:avLst/>
          </a:prstGeom>
        </p:spPr>
        <p:txBody>
          <a:bodyPr vert="horz" anchor="b"/>
          <a:lstStyle/>
          <a:p>
            <a:pPr algn="r">
              <a:defRPr/>
            </a:pPr>
            <a:fld id="{2C15AEDB-4861-4DFB-AE0F-A672A7F5410B}" type="slidenum">
              <a:rPr lang="en-US" sz="1000" smtClean="0">
                <a:solidFill>
                  <a:srgbClr val="FFFFFF"/>
                </a:solidFill>
              </a:rPr>
              <a:pPr algn="r">
                <a:defRPr/>
              </a:pPr>
              <a:t>16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95400" y="777875"/>
            <a:ext cx="81534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dirty="0" smtClean="0">
                <a:solidFill>
                  <a:srgbClr val="82001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How to Develop New Metrics</a:t>
            </a:r>
            <a:endParaRPr lang="en-US" sz="4100" b="1" dirty="0">
              <a:solidFill>
                <a:srgbClr val="82001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600200"/>
            <a:ext cx="4305300" cy="4572000"/>
          </a:xfrm>
          <a:prstGeom prst="rect">
            <a:avLst/>
          </a:prstGeom>
          <a:ln/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AE0028"/>
              </a:buClr>
              <a:buSzPct val="68000"/>
              <a:buFont typeface="Wingdings 3"/>
              <a:buChar char=""/>
              <a:defRPr/>
            </a:pPr>
            <a:r>
              <a:rPr lang="en-US" sz="2400" dirty="0" smtClean="0">
                <a:solidFill>
                  <a:srgbClr val="82001E"/>
                </a:solidFill>
                <a:latin typeface="Lucida Sans Unicode"/>
              </a:rPr>
              <a:t>Depends on what is important to the strategy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rgbClr val="AE0028"/>
              </a:buClr>
              <a:buFont typeface="Verdana"/>
              <a:buChar char="◦"/>
              <a:defRPr/>
            </a:pPr>
            <a:r>
              <a:rPr lang="en-US" sz="2400" dirty="0" smtClean="0">
                <a:solidFill>
                  <a:srgbClr val="82001E"/>
                </a:solidFill>
                <a:latin typeface="Lucida Sans Unicode"/>
              </a:rPr>
              <a:t>New vision?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rgbClr val="AE0028"/>
              </a:buClr>
              <a:buFont typeface="Verdana"/>
              <a:buChar char="◦"/>
              <a:defRPr/>
            </a:pPr>
            <a:r>
              <a:rPr lang="en-US" sz="2400" dirty="0" smtClean="0">
                <a:solidFill>
                  <a:srgbClr val="82001E"/>
                </a:solidFill>
                <a:latin typeface="Lucida Sans Unicode"/>
              </a:rPr>
              <a:t>Enterprise problems?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rgbClr val="AE0028"/>
              </a:buClr>
              <a:buFont typeface="Verdana"/>
              <a:buChar char="◦"/>
              <a:defRPr/>
            </a:pPr>
            <a:r>
              <a:rPr lang="en-US" sz="2400" dirty="0" smtClean="0">
                <a:solidFill>
                  <a:srgbClr val="82001E"/>
                </a:solidFill>
                <a:latin typeface="Lucida Sans Unicode"/>
              </a:rPr>
              <a:t>Community issues?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AE0028"/>
              </a:buClr>
              <a:buSzPct val="68000"/>
              <a:buFont typeface="Wingdings 3"/>
              <a:buChar char=""/>
              <a:defRPr/>
            </a:pPr>
            <a:r>
              <a:rPr lang="en-US" sz="2400" dirty="0" smtClean="0">
                <a:solidFill>
                  <a:srgbClr val="82001E"/>
                </a:solidFill>
                <a:latin typeface="Lucida Sans Unicode"/>
              </a:rPr>
              <a:t>Where is the leverage?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rgbClr val="AE0028"/>
              </a:buClr>
              <a:buFont typeface="Verdana"/>
              <a:buChar char="◦"/>
              <a:defRPr/>
            </a:pPr>
            <a:r>
              <a:rPr lang="en-US" sz="2400" dirty="0" smtClean="0">
                <a:solidFill>
                  <a:srgbClr val="82001E"/>
                </a:solidFill>
                <a:latin typeface="Lucida Sans Unicode"/>
              </a:rPr>
              <a:t>Bang for the buck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rgbClr val="AE0028"/>
              </a:buClr>
              <a:buFont typeface="Verdana"/>
              <a:buChar char="◦"/>
              <a:defRPr/>
            </a:pPr>
            <a:r>
              <a:rPr lang="en-US" sz="2400" dirty="0" smtClean="0">
                <a:solidFill>
                  <a:srgbClr val="82001E"/>
                </a:solidFill>
                <a:latin typeface="Lucida Sans Unicode"/>
              </a:rPr>
              <a:t>Where you have expertise or local knowledge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rgbClr val="AE0028"/>
              </a:buClr>
              <a:buFont typeface="Verdana"/>
              <a:buChar char="◦"/>
              <a:defRPr/>
            </a:pPr>
            <a:r>
              <a:rPr lang="en-US" sz="2400" dirty="0" smtClean="0">
                <a:solidFill>
                  <a:srgbClr val="82001E"/>
                </a:solidFill>
                <a:latin typeface="Lucida Sans Unicode"/>
              </a:rPr>
              <a:t>Inflection points</a:t>
            </a:r>
            <a:endParaRPr lang="en-US" sz="2400" dirty="0">
              <a:solidFill>
                <a:srgbClr val="82001E"/>
              </a:solidFill>
              <a:latin typeface="Lucida Sans Unicode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800600" y="1752600"/>
            <a:ext cx="4000500" cy="3581400"/>
          </a:xfrm>
          <a:prstGeom prst="rect">
            <a:avLst/>
          </a:prstGeom>
          <a:ln/>
        </p:spPr>
        <p:txBody>
          <a:bodyPr/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AE0028"/>
              </a:buClr>
              <a:buSzPct val="68000"/>
              <a:buFont typeface="Wingdings 3"/>
              <a:buChar char=""/>
              <a:defRPr/>
            </a:pPr>
            <a:r>
              <a:rPr lang="en-US" sz="2400" dirty="0" smtClean="0">
                <a:solidFill>
                  <a:srgbClr val="82001E"/>
                </a:solidFill>
                <a:latin typeface="Lucida Sans Unicode"/>
              </a:rPr>
              <a:t>Measurement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rgbClr val="AE0028"/>
              </a:buClr>
              <a:buFont typeface="Verdana"/>
              <a:buChar char="◦"/>
              <a:defRPr/>
            </a:pPr>
            <a:r>
              <a:rPr lang="en-US" sz="2400" dirty="0" smtClean="0">
                <a:solidFill>
                  <a:srgbClr val="82001E"/>
                </a:solidFill>
                <a:latin typeface="Lucida Sans Unicode"/>
              </a:rPr>
              <a:t>Valid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rgbClr val="AE0028"/>
              </a:buClr>
              <a:buFont typeface="Verdana"/>
              <a:buChar char="◦"/>
              <a:defRPr/>
            </a:pPr>
            <a:r>
              <a:rPr lang="en-US" sz="2400" dirty="0" smtClean="0">
                <a:solidFill>
                  <a:srgbClr val="82001E"/>
                </a:solidFill>
                <a:latin typeface="Lucida Sans Unicode"/>
              </a:rPr>
              <a:t>Reliable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AE0028"/>
              </a:buClr>
              <a:buSzPct val="68000"/>
              <a:buFont typeface="Wingdings 3"/>
              <a:buChar char=""/>
              <a:defRPr/>
            </a:pPr>
            <a:r>
              <a:rPr lang="en-US" sz="2400" dirty="0" smtClean="0">
                <a:solidFill>
                  <a:srgbClr val="82001E"/>
                </a:solidFill>
                <a:latin typeface="Lucida Sans Unicode"/>
              </a:rPr>
              <a:t>Measures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rgbClr val="AE0028"/>
              </a:buClr>
              <a:buFont typeface="Verdana"/>
              <a:buChar char="◦"/>
              <a:defRPr/>
            </a:pPr>
            <a:r>
              <a:rPr lang="en-US" sz="2400" dirty="0" smtClean="0">
                <a:solidFill>
                  <a:srgbClr val="82001E"/>
                </a:solidFill>
                <a:latin typeface="Lucida Sans Unicode"/>
              </a:rPr>
              <a:t>Lag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rgbClr val="AE0028"/>
              </a:buClr>
              <a:buFont typeface="Verdana"/>
              <a:buChar char="◦"/>
              <a:defRPr/>
            </a:pPr>
            <a:r>
              <a:rPr lang="en-US" sz="2400" dirty="0" smtClean="0">
                <a:solidFill>
                  <a:srgbClr val="82001E"/>
                </a:solidFill>
                <a:latin typeface="Lucida Sans Unicode"/>
              </a:rPr>
              <a:t>Lead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rgbClr val="AE0028"/>
              </a:buClr>
              <a:buFont typeface="Verdana"/>
              <a:buChar char="◦"/>
              <a:defRPr/>
            </a:pPr>
            <a:r>
              <a:rPr lang="en-US" sz="2400" dirty="0" smtClean="0">
                <a:solidFill>
                  <a:srgbClr val="82001E"/>
                </a:solidFill>
                <a:latin typeface="Lucida Sans Unicode"/>
              </a:rPr>
              <a:t>Coincident</a:t>
            </a:r>
            <a:endParaRPr lang="en-US" sz="3200" dirty="0" smtClean="0">
              <a:solidFill>
                <a:srgbClr val="82001E"/>
              </a:solidFill>
              <a:latin typeface="Lucida Sans Unicode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AE0028"/>
              </a:buClr>
              <a:buSzPct val="68000"/>
              <a:buFont typeface="Wingdings 3"/>
              <a:buChar char=""/>
              <a:defRPr/>
            </a:pPr>
            <a:r>
              <a:rPr lang="en-US" sz="2400" dirty="0" smtClean="0">
                <a:solidFill>
                  <a:srgbClr val="82001E"/>
                </a:solidFill>
                <a:latin typeface="Lucida Sans Unicode"/>
              </a:rPr>
              <a:t>What is most difficult?</a:t>
            </a:r>
            <a:endParaRPr lang="en-US" sz="2400" dirty="0">
              <a:solidFill>
                <a:srgbClr val="82001E"/>
              </a:solidFill>
              <a:latin typeface="Lucida Sans Unicode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57800" y="56388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AE0028"/>
                </a:solidFill>
                <a:latin typeface="Rockwell Condensed" pitchFamily="18" charset="0"/>
              </a:rPr>
              <a:t>What are the trade-offs?</a:t>
            </a:r>
          </a:p>
        </p:txBody>
      </p:sp>
    </p:spTree>
    <p:extLst>
      <p:ext uri="{BB962C8B-B14F-4D97-AF65-F5344CB8AC3E}">
        <p14:creationId xmlns:p14="http://schemas.microsoft.com/office/powerpoint/2010/main" val="71170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61F5-E84B-421D-8F51-D19BB35D5907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4"/>
          <p:cNvSpPr txBox="1">
            <a:spLocks/>
          </p:cNvSpPr>
          <p:nvPr/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anchor="b"/>
          <a:lstStyle/>
          <a:p>
            <a:pPr algn="r">
              <a:defRPr/>
            </a:pPr>
            <a:fld id="{1DA9DCC8-78CF-446F-B3EA-6137211DE65A}" type="slidenum">
              <a:rPr lang="en-US" sz="1000" smtClean="0">
                <a:solidFill>
                  <a:srgbClr val="FFFFFF"/>
                </a:solidFill>
              </a:rPr>
              <a:pPr algn="r">
                <a:defRPr/>
              </a:pPr>
              <a:t>17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311275"/>
            <a:ext cx="8153400" cy="82232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dirty="0" smtClean="0">
                <a:solidFill>
                  <a:srgbClr val="82001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Examples from the World Bank</a:t>
            </a:r>
            <a:endParaRPr lang="en-US" sz="4100" b="1" dirty="0">
              <a:solidFill>
                <a:srgbClr val="82001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2012950"/>
            <a:ext cx="73914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25" y="5892800"/>
            <a:ext cx="6761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940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 on Strategic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B47D-C776-4ABB-AEB6-9B10989161C0}" type="slidenum">
              <a:rPr lang="en-US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33400" y="2895600"/>
            <a:ext cx="3276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Analysis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464646">
                    <a:lumMod val="10000"/>
                  </a:srgbClr>
                </a:solidFill>
              </a:rPr>
              <a:t> </a:t>
            </a:r>
            <a:r>
              <a:rPr lang="en-US" b="1" dirty="0">
                <a:solidFill>
                  <a:srgbClr val="464646">
                    <a:lumMod val="10000"/>
                  </a:srgbClr>
                </a:solidFill>
              </a:rPr>
              <a:t>Intelligence Preparation of the Environment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464646">
                    <a:lumMod val="10000"/>
                  </a:srgbClr>
                </a:solidFill>
              </a:rPr>
              <a:t> Identify audience(s)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464646">
                    <a:lumMod val="10000"/>
                  </a:srgbClr>
                </a:solidFill>
              </a:rPr>
              <a:t> </a:t>
            </a:r>
            <a:r>
              <a:rPr lang="en-US" b="1" dirty="0">
                <a:solidFill>
                  <a:srgbClr val="464646">
                    <a:lumMod val="10000"/>
                  </a:srgbClr>
                </a:solidFill>
              </a:rPr>
              <a:t>Understand internal/external audience(s)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464646">
                    <a:lumMod val="10000"/>
                  </a:srgbClr>
                </a:solidFill>
              </a:rPr>
              <a:t> Identify information needs and effective tools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464646">
                    <a:lumMod val="10000"/>
                  </a:srgbClr>
                </a:solidFill>
              </a:rPr>
              <a:t> Develop assessment methodology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5029200" y="2895600"/>
            <a:ext cx="3810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Assessment</a:t>
            </a:r>
          </a:p>
          <a:p>
            <a:r>
              <a:rPr lang="en-US" b="1" dirty="0" smtClean="0">
                <a:solidFill>
                  <a:prstClr val="white"/>
                </a:solidFill>
              </a:rPr>
              <a:t> </a:t>
            </a:r>
            <a:r>
              <a:rPr lang="en-US" b="1" dirty="0" smtClean="0">
                <a:solidFill>
                  <a:srgbClr val="464646">
                    <a:lumMod val="10000"/>
                  </a:srgbClr>
                </a:solidFill>
              </a:rPr>
              <a:t>Qualitative/quantitative </a:t>
            </a:r>
            <a:r>
              <a:rPr lang="en-US" b="1" dirty="0">
                <a:solidFill>
                  <a:srgbClr val="464646">
                    <a:lumMod val="10000"/>
                  </a:srgbClr>
                </a:solidFill>
              </a:rPr>
              <a:t>analysis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464646">
                    <a:lumMod val="10000"/>
                  </a:srgbClr>
                </a:solidFill>
              </a:rPr>
              <a:t> Are we achieving our objectives?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464646">
                    <a:lumMod val="10000"/>
                  </a:srgbClr>
                </a:solidFill>
              </a:rPr>
              <a:t> Are we achieving our effects?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464646">
                    <a:lumMod val="10000"/>
                  </a:srgbClr>
                </a:solidFill>
              </a:rPr>
              <a:t> Are measures correct?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464646">
                    <a:lumMod val="10000"/>
                  </a:srgbClr>
                </a:solidFill>
              </a:rPr>
              <a:t> Reassess assigned plans/tasks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464646">
                    <a:lumMod val="10000"/>
                  </a:srgbClr>
                </a:solidFill>
              </a:rPr>
              <a:t> Recycle back to policy development 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" y="1524000"/>
            <a:ext cx="7620000" cy="12003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464646">
                    <a:lumMod val="10000"/>
                  </a:srgbClr>
                </a:solidFill>
              </a:rPr>
              <a:t> </a:t>
            </a:r>
            <a:r>
              <a:rPr lang="en-US" sz="2400" dirty="0" smtClean="0">
                <a:solidFill>
                  <a:srgbClr val="464646">
                    <a:lumMod val="10000"/>
                  </a:srgbClr>
                </a:solidFill>
              </a:rPr>
              <a:t>There </a:t>
            </a:r>
            <a:r>
              <a:rPr lang="en-US" sz="2400" dirty="0" smtClean="0">
                <a:solidFill>
                  <a:srgbClr val="464646">
                    <a:lumMod val="10000"/>
                  </a:srgbClr>
                </a:solidFill>
              </a:rPr>
              <a:t>are many measures of performance but fewer measures that help with preliminary analyses.  Similarly there are not many assessment measures.</a:t>
            </a:r>
            <a:endParaRPr lang="en-US" sz="2400" dirty="0">
              <a:solidFill>
                <a:srgbClr val="464646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5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F113-CBE3-433A-ACB3-69750D665D36}" type="slidenum">
              <a:rPr lang="en-US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2468" name="Picture 4" descr="Internal communications dash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29600" cy="565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676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D07-C5FA-49BF-9991-D8BA7DF369F1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85800" y="762000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722437"/>
            <a:ext cx="50292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Discuss possible approaches to monitoring and evaluation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Focus on communication metrics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Think about data visualization</a:t>
            </a:r>
          </a:p>
          <a:p>
            <a:r>
              <a:rPr lang="en-US" dirty="0">
                <a:solidFill>
                  <a:schemeClr val="tx1"/>
                </a:solidFill>
              </a:rPr>
              <a:t>Potential new analytical </a:t>
            </a:r>
            <a:r>
              <a:rPr lang="en-US" dirty="0" smtClean="0">
                <a:solidFill>
                  <a:schemeClr val="tx1"/>
                </a:solidFill>
              </a:rPr>
              <a:t>approaches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Create your own new metrics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fld id="{48ECED07-C5FA-49BF-9991-D8BA7DF369F1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438400"/>
            <a:ext cx="3200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3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61F5-E84B-421D-8F51-D19BB35D590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Slide Number Placeholder 6"/>
          <p:cNvSpPr txBox="1">
            <a:spLocks/>
          </p:cNvSpPr>
          <p:nvPr/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5CE43-0E29-4789-864D-F27A9099C7E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473075"/>
            <a:ext cx="8153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1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Common Methods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82001E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828800"/>
            <a:ext cx="4000500" cy="4038600"/>
          </a:xfrm>
          <a:prstGeom prst="rect">
            <a:avLst/>
          </a:prstGeom>
          <a:ln/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001E"/>
                </a:solidFill>
                <a:effectLst/>
                <a:uLnTx/>
                <a:uFillTx/>
                <a:latin typeface="+mn-lt"/>
                <a:cs typeface="+mn-cs"/>
              </a:rPr>
              <a:t>Surveys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800" dirty="0">
                <a:solidFill>
                  <a:srgbClr val="82001E"/>
                </a:solidFill>
              </a:rPr>
              <a:t>Content analysis of documents, interviews, media stories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001E"/>
                </a:solidFill>
                <a:effectLst/>
                <a:uLnTx/>
                <a:uFillTx/>
                <a:latin typeface="+mn-lt"/>
                <a:cs typeface="+mn-cs"/>
              </a:rPr>
              <a:t>Communication instruments/tools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001E"/>
                </a:solidFill>
                <a:effectLst/>
                <a:uLnTx/>
                <a:uFillTx/>
                <a:latin typeface="+mn-lt"/>
                <a:cs typeface="+mn-cs"/>
              </a:rPr>
              <a:t>Online metrics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001E"/>
                </a:solidFill>
                <a:effectLst/>
                <a:uLnTx/>
                <a:uFillTx/>
                <a:latin typeface="+mn-lt"/>
                <a:cs typeface="+mn-cs"/>
              </a:rPr>
              <a:t>Time series analysis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82001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82001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82001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686300" y="1828800"/>
            <a:ext cx="4000500" cy="4038600"/>
          </a:xfrm>
          <a:prstGeom prst="rect">
            <a:avLst/>
          </a:prstGeom>
          <a:ln/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001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most in use now?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001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needs the most significant investment?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2001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survey-writ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579813"/>
            <a:ext cx="2895600" cy="2178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Qualitative Analysis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Focus groups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Narrative analysis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Discourse analysis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Twitter analysis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2859-D418-490B-9B7E-8FFBBCF2E68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7890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14400"/>
            <a:ext cx="2574202" cy="2614943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81400"/>
            <a:ext cx="4781550" cy="2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Surveys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25450" y="1447800"/>
            <a:ext cx="6203950" cy="4953000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</a:rPr>
              <a:t>Panel surveys vs. cross-sectional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</a:rPr>
              <a:t>Random vs. convenience sample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</a:rPr>
              <a:t>In-person vs. mail vs. </a:t>
            </a:r>
            <a:r>
              <a:rPr lang="en-US" sz="3600" dirty="0" smtClean="0">
                <a:solidFill>
                  <a:srgbClr val="000000"/>
                </a:solidFill>
              </a:rPr>
              <a:t>internet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00"/>
                </a:solidFill>
              </a:rPr>
              <a:t>Original vs. secondary data</a:t>
            </a:r>
            <a:endParaRPr lang="en-US" sz="3600" dirty="0">
              <a:solidFill>
                <a:srgbClr val="000000"/>
              </a:solidFill>
            </a:endParaRPr>
          </a:p>
          <a:p>
            <a:pPr marL="109728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62A1-4517-4F2F-ABC5-FF376D0BEE1F}" type="slidenum">
              <a:rPr lang="en-US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686" y="4191000"/>
            <a:ext cx="3445213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When </a:t>
            </a:r>
            <a:r>
              <a:rPr lang="en-US" dirty="0" smtClean="0"/>
              <a:t>Surveys </a:t>
            </a:r>
            <a:r>
              <a:rPr lang="en-US" dirty="0" smtClean="0"/>
              <a:t>are </a:t>
            </a:r>
            <a:r>
              <a:rPr lang="en-US" dirty="0" smtClean="0"/>
              <a:t>Useful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088078"/>
            <a:ext cx="4419600" cy="4330891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Determining target audience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Determining appropriate intervention methods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Understanding knowledge levels, behaviors, attitudes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Examples: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Fondation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Hirondelle</a:t>
            </a:r>
            <a:r>
              <a:rPr lang="en-US" sz="2000" dirty="0" smtClean="0">
                <a:solidFill>
                  <a:srgbClr val="000000"/>
                </a:solidFill>
              </a:rPr>
              <a:t> in </a:t>
            </a:r>
            <a:r>
              <a:rPr lang="en-US" sz="2000" dirty="0" smtClean="0">
                <a:solidFill>
                  <a:srgbClr val="000000"/>
                </a:solidFill>
              </a:rPr>
              <a:t>DRC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sz="2000" dirty="0" err="1">
                <a:solidFill>
                  <a:srgbClr val="000000"/>
                </a:solidFill>
                <a:hlinkClick r:id="rId3"/>
              </a:rPr>
              <a:t>www.hirondelle.org</a:t>
            </a:r>
            <a:r>
              <a:rPr lang="en-US" sz="2000" dirty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2000" dirty="0" err="1">
                <a:solidFill>
                  <a:srgbClr val="000000"/>
                </a:solidFill>
                <a:hlinkClick r:id="rId3"/>
              </a:rPr>
              <a:t>index.php</a:t>
            </a:r>
            <a:r>
              <a:rPr lang="en-US" sz="2000" dirty="0">
                <a:solidFill>
                  <a:srgbClr val="000000"/>
                </a:solidFill>
                <a:hlinkClick r:id="rId3"/>
              </a:rPr>
              <a:t>/en/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343400" cy="440262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Baseline and post-intervention surveys on target measures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Examples: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La Benevolencija in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Rwanda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http://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www.labenevolencija.org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rwanda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/</a:t>
            </a:r>
            <a:endParaRPr lang="en-US" sz="2000" dirty="0" smtClean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Search for a Common Ground in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Angola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  <a:hlinkClick r:id="rId4"/>
              </a:rPr>
              <a:t>https://www.sfcg.org/programmes/angola/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hlinkClick r:id="rId4"/>
              </a:rPr>
              <a:t>programmes_angola.html</a:t>
            </a:r>
            <a:endParaRPr lang="en-US" sz="20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62A1-4517-4F2F-ABC5-FF376D0BEE1F}" type="slidenum">
              <a:rPr lang="en-US"/>
              <a:pPr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1524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Understanding your audience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524000"/>
            <a:ext cx="380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Monitoring &amp; Evaluation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853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Content Analysis 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95300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ontent </a:t>
            </a:r>
            <a:r>
              <a:rPr lang="en-US" sz="2400" dirty="0">
                <a:solidFill>
                  <a:srgbClr val="000000"/>
                </a:solidFill>
              </a:rPr>
              <a:t>analysis is important in strategic </a:t>
            </a:r>
            <a:r>
              <a:rPr lang="en-US" sz="2400" dirty="0" err="1" smtClean="0">
                <a:solidFill>
                  <a:srgbClr val="000000"/>
                </a:solidFill>
              </a:rPr>
              <a:t>communication</a:t>
            </a:r>
            <a:r>
              <a:rPr lang="en-US" sz="2400" dirty="0" err="1" smtClean="0"/>
              <a:t>esearch</a:t>
            </a:r>
            <a:r>
              <a:rPr lang="en-US" sz="2400" b="1" dirty="0" err="1" smtClean="0"/>
              <a:t>tic</a:t>
            </a:r>
            <a:r>
              <a:rPr lang="en-US" sz="2400" dirty="0" smtClean="0"/>
              <a:t> </a:t>
            </a:r>
            <a:r>
              <a:rPr lang="en-US" sz="2400" dirty="0"/>
              <a:t>description 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Highly selective and structured method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Utilized on visual, aural or print media or text content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The rules of analysis are standardized to ensure a high degree of reproducibility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One objective of the content analysis is to examine large amounts of content with statistical </a:t>
            </a:r>
            <a:r>
              <a:rPr lang="en-US" sz="2400" dirty="0" smtClean="0">
                <a:solidFill>
                  <a:srgbClr val="000000"/>
                </a:solidFill>
              </a:rPr>
              <a:t>methods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Content analysis reduces the complexity of content as it brings out the central patterns of the coverage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Software can make it semi-automated; media </a:t>
            </a:r>
            <a:r>
              <a:rPr lang="en-US" sz="2400" dirty="0" smtClean="0">
                <a:solidFill>
                  <a:srgbClr val="000000"/>
                </a:solidFill>
              </a:rPr>
              <a:t>tracking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</a:rPr>
              <a:t>DiscoverText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http://</a:t>
            </a:r>
            <a:r>
              <a:rPr lang="en-US" sz="2000" dirty="0" err="1">
                <a:solidFill>
                  <a:srgbClr val="000000"/>
                </a:solidFill>
              </a:rPr>
              <a:t>www.knime.org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62A1-4517-4F2F-ABC5-FF376D0BEE1F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4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When </a:t>
            </a:r>
            <a:r>
              <a:rPr lang="en-US" dirty="0" smtClean="0"/>
              <a:t>Content </a:t>
            </a:r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 smtClean="0"/>
              <a:t>is </a:t>
            </a:r>
            <a:r>
              <a:rPr lang="en-US" dirty="0" smtClean="0"/>
              <a:t>Useful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333652"/>
            <a:ext cx="4267200" cy="4330891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Understanding media frames and narratives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Assessing media landscapes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Understanding terms of a debate / stakeholder positions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Examples: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La Benevolencija in Rwanda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Frelaria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2302974"/>
            <a:ext cx="4191000" cy="440262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Baseline and post-intervention analyses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Examples: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La Benevolencija in Rwanda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  <a:latin typeface="+mj-lt"/>
              </a:rPr>
              <a:t>Internews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 in Bosnia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  <a:latin typeface="+mj-lt"/>
              </a:rPr>
              <a:t>Frelaria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?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62A1-4517-4F2F-ABC5-FF376D0BEE1F}" type="slidenum">
              <a:rPr lang="en-US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Understanding your 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environment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524000"/>
            <a:ext cx="380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Monitoring &amp; Evaluation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268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Measures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Google trends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Media Cloud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Content Placeholder 5" descr="Malawi july 21 mild hotnes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219200"/>
            <a:ext cx="4001670" cy="27154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2859-D418-490B-9B7E-8FFBBCF2E68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 descr="mediaclou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038600"/>
            <a:ext cx="3888328" cy="2468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</a:t>
            </a:r>
            <a:r>
              <a:rPr lang="en-US" dirty="0"/>
              <a:t>Analytics/KPIs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sz="half" idx="1"/>
          </p:nvPr>
        </p:nvSpPr>
        <p:spPr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Tracking via </a:t>
            </a:r>
            <a:r>
              <a:rPr lang="en-US" sz="2400" dirty="0" err="1">
                <a:solidFill>
                  <a:srgbClr val="000000"/>
                </a:solidFill>
              </a:rPr>
              <a:t>Alexa</a:t>
            </a:r>
            <a:r>
              <a:rPr lang="en-US" sz="2400" dirty="0">
                <a:solidFill>
                  <a:srgbClr val="000000"/>
                </a:solidFill>
              </a:rPr>
              <a:t>, or </a:t>
            </a:r>
            <a:r>
              <a:rPr lang="en-US" sz="2400" dirty="0"/>
              <a:t>similar </a:t>
            </a:r>
            <a:r>
              <a:rPr lang="en-US" sz="2400" dirty="0">
                <a:solidFill>
                  <a:srgbClr val="000000"/>
                </a:solidFill>
              </a:rPr>
              <a:t>software for size of </a:t>
            </a:r>
            <a:r>
              <a:rPr lang="en-US" sz="2400" dirty="0" smtClean="0">
                <a:solidFill>
                  <a:srgbClr val="000000"/>
                </a:solidFill>
              </a:rPr>
              <a:t>audience—SEO working?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Check for impact—e.g., presence of information that migrates to traditional brand media and “aggregators with attitude”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Check entry points—e.g., did they come through the home page or were they linked in from another site to a story or chart?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How many RSS feeds?  Bookmarks? Internal links?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2340" name="Rectangle 4"/>
          <p:cNvSpPr>
            <a:spLocks noGrp="1" noChangeArrowheads="1"/>
          </p:cNvSpPr>
          <p:nvPr>
            <p:ph sz="half" idx="2"/>
          </p:nvPr>
        </p:nvSpPr>
        <p:spPr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Page views per visit ratio </a:t>
            </a:r>
            <a:r>
              <a:rPr lang="en-US" sz="2400" dirty="0"/>
              <a:t>is key </a:t>
            </a:r>
            <a:r>
              <a:rPr lang="en-US" sz="2400" dirty="0">
                <a:solidFill>
                  <a:srgbClr val="000000"/>
                </a:solidFill>
              </a:rPr>
              <a:t>metric for engagement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Time spent per page (a less reliable metric)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High—more than 5 min.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Med—30 sec. to 5 min.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Low—less than 30 sec.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How many exit the site after search?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Bounce rate—how long to get to page designated?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Frequency and </a:t>
            </a:r>
            <a:r>
              <a:rPr lang="en-US" sz="2400" dirty="0" err="1">
                <a:solidFill>
                  <a:srgbClr val="000000"/>
                </a:solidFill>
              </a:rPr>
              <a:t>recency</a:t>
            </a:r>
            <a:r>
              <a:rPr lang="en-US" sz="2400" dirty="0">
                <a:solidFill>
                  <a:srgbClr val="000000"/>
                </a:solidFill>
              </a:rPr>
              <a:t> of high use visitor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E756-B479-4C26-99BA-A2A0F57D0964}" type="slidenum">
              <a:rPr lang="en-US"/>
              <a:pPr/>
              <a:t>27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Curve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91DC-C9C1-4C86-81E7-C95765BC14BC}" type="slidenum">
              <a:rPr lang="en-US"/>
              <a:pPr/>
              <a:t>28</a:t>
            </a:fld>
            <a:endParaRPr lang="en-US"/>
          </a:p>
        </p:txBody>
      </p:sp>
      <p:pic>
        <p:nvPicPr>
          <p:cNvPr id="145413" name="Picture 5" descr="random-vs-power-law-distribution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295400"/>
            <a:ext cx="8305800" cy="4695825"/>
          </a:xfrm>
          <a:prstGeom prst="rect">
            <a:avLst/>
          </a:prstGeom>
          <a:noFill/>
        </p:spPr>
      </p:pic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276225" y="5638800"/>
            <a:ext cx="859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What kinds of things fall into each type of distribution?  Bill Gates height vs money?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Social Network Analysis</a:t>
            </a:r>
          </a:p>
        </p:txBody>
      </p:sp>
      <p:sp>
        <p:nvSpPr>
          <p:cNvPr id="7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DD6-20C3-4FA3-973E-69C6969FB970}" type="slidenum">
              <a:rPr lang="en-US"/>
              <a:pPr/>
              <a:t>29</a:t>
            </a:fld>
            <a:endParaRPr lang="en-US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4572000" y="3733800"/>
            <a:ext cx="457200" cy="457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06" name="Group 122"/>
          <p:cNvGrpSpPr>
            <a:grpSpLocks/>
          </p:cNvGrpSpPr>
          <p:nvPr/>
        </p:nvGrpSpPr>
        <p:grpSpPr bwMode="auto">
          <a:xfrm>
            <a:off x="2590800" y="4953000"/>
            <a:ext cx="457200" cy="1143000"/>
            <a:chOff x="1632" y="3120"/>
            <a:chExt cx="288" cy="720"/>
          </a:xfrm>
        </p:grpSpPr>
        <p:sp>
          <p:nvSpPr>
            <p:cNvPr id="16388" name="Oval 4"/>
            <p:cNvSpPr>
              <a:spLocks noChangeArrowheads="1"/>
            </p:cNvSpPr>
            <p:nvPr/>
          </p:nvSpPr>
          <p:spPr bwMode="auto">
            <a:xfrm>
              <a:off x="1632" y="3552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1728" y="312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7" name="Group 113"/>
          <p:cNvGrpSpPr>
            <a:grpSpLocks/>
          </p:cNvGrpSpPr>
          <p:nvPr/>
        </p:nvGrpSpPr>
        <p:grpSpPr bwMode="auto">
          <a:xfrm>
            <a:off x="1066800" y="4800600"/>
            <a:ext cx="1295400" cy="762000"/>
            <a:chOff x="672" y="3024"/>
            <a:chExt cx="816" cy="480"/>
          </a:xfrm>
        </p:grpSpPr>
        <p:sp>
          <p:nvSpPr>
            <p:cNvPr id="16387" name="Oval 3"/>
            <p:cNvSpPr>
              <a:spLocks noChangeArrowheads="1"/>
            </p:cNvSpPr>
            <p:nvPr/>
          </p:nvSpPr>
          <p:spPr bwMode="auto">
            <a:xfrm>
              <a:off x="672" y="3216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 flipV="1">
              <a:off x="1056" y="3024"/>
              <a:ext cx="43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08" name="Group 124"/>
          <p:cNvGrpSpPr>
            <a:grpSpLocks/>
          </p:cNvGrpSpPr>
          <p:nvPr/>
        </p:nvGrpSpPr>
        <p:grpSpPr bwMode="auto">
          <a:xfrm>
            <a:off x="1524000" y="6019800"/>
            <a:ext cx="990600" cy="533400"/>
            <a:chOff x="960" y="3792"/>
            <a:chExt cx="624" cy="336"/>
          </a:xfrm>
        </p:grpSpPr>
        <p:sp>
          <p:nvSpPr>
            <p:cNvPr id="16402" name="Oval 18"/>
            <p:cNvSpPr>
              <a:spLocks noChangeArrowheads="1"/>
            </p:cNvSpPr>
            <p:nvPr/>
          </p:nvSpPr>
          <p:spPr bwMode="auto">
            <a:xfrm>
              <a:off x="960" y="3840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 flipH="1">
              <a:off x="1296" y="3792"/>
              <a:ext cx="24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 flipV="1">
              <a:off x="1344" y="3888"/>
              <a:ext cx="24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3" name="Group 109"/>
          <p:cNvGrpSpPr>
            <a:grpSpLocks/>
          </p:cNvGrpSpPr>
          <p:nvPr/>
        </p:nvGrpSpPr>
        <p:grpSpPr bwMode="auto">
          <a:xfrm>
            <a:off x="2971800" y="3505200"/>
            <a:ext cx="609600" cy="762000"/>
            <a:chOff x="1872" y="2208"/>
            <a:chExt cx="384" cy="480"/>
          </a:xfrm>
        </p:grpSpPr>
        <p:sp>
          <p:nvSpPr>
            <p:cNvPr id="16406" name="Oval 22"/>
            <p:cNvSpPr>
              <a:spLocks noChangeArrowheads="1"/>
            </p:cNvSpPr>
            <p:nvPr/>
          </p:nvSpPr>
          <p:spPr bwMode="auto">
            <a:xfrm>
              <a:off x="1968" y="2208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 flipH="1">
              <a:off x="1872" y="2496"/>
              <a:ext cx="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04" name="Group 120"/>
          <p:cNvGrpSpPr>
            <a:grpSpLocks/>
          </p:cNvGrpSpPr>
          <p:nvPr/>
        </p:nvGrpSpPr>
        <p:grpSpPr bwMode="auto">
          <a:xfrm>
            <a:off x="3124200" y="4724400"/>
            <a:ext cx="1066800" cy="609600"/>
            <a:chOff x="1968" y="2976"/>
            <a:chExt cx="672" cy="384"/>
          </a:xfrm>
        </p:grpSpPr>
        <p:sp>
          <p:nvSpPr>
            <p:cNvPr id="16404" name="Oval 20"/>
            <p:cNvSpPr>
              <a:spLocks noChangeArrowheads="1"/>
            </p:cNvSpPr>
            <p:nvPr/>
          </p:nvSpPr>
          <p:spPr bwMode="auto">
            <a:xfrm>
              <a:off x="2352" y="3072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 flipH="1" flipV="1">
              <a:off x="1968" y="2976"/>
              <a:ext cx="28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00" name="Group 116"/>
          <p:cNvGrpSpPr>
            <a:grpSpLocks/>
          </p:cNvGrpSpPr>
          <p:nvPr/>
        </p:nvGrpSpPr>
        <p:grpSpPr bwMode="auto">
          <a:xfrm>
            <a:off x="1295400" y="3429000"/>
            <a:ext cx="1219200" cy="1600200"/>
            <a:chOff x="816" y="2160"/>
            <a:chExt cx="768" cy="1008"/>
          </a:xfrm>
        </p:grpSpPr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1104" y="2160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>
              <a:off x="1392" y="249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 flipH="1">
              <a:off x="816" y="2496"/>
              <a:ext cx="24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 flipV="1">
              <a:off x="912" y="2592"/>
              <a:ext cx="24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05" name="Group 121"/>
          <p:cNvGrpSpPr>
            <a:grpSpLocks/>
          </p:cNvGrpSpPr>
          <p:nvPr/>
        </p:nvGrpSpPr>
        <p:grpSpPr bwMode="auto">
          <a:xfrm>
            <a:off x="2286000" y="2133600"/>
            <a:ext cx="1981200" cy="685800"/>
            <a:chOff x="1440" y="1344"/>
            <a:chExt cx="1248" cy="432"/>
          </a:xfrm>
        </p:grpSpPr>
        <p:sp>
          <p:nvSpPr>
            <p:cNvPr id="16391" name="Oval 7"/>
            <p:cNvSpPr>
              <a:spLocks noChangeArrowheads="1"/>
            </p:cNvSpPr>
            <p:nvPr/>
          </p:nvSpPr>
          <p:spPr bwMode="auto">
            <a:xfrm>
              <a:off x="1920" y="1344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>
              <a:off x="1440" y="1392"/>
              <a:ext cx="43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 flipH="1">
              <a:off x="2304" y="1344"/>
              <a:ext cx="38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 flipH="1" flipV="1">
              <a:off x="2208" y="1632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01" name="Group 117"/>
          <p:cNvGrpSpPr>
            <a:grpSpLocks/>
          </p:cNvGrpSpPr>
          <p:nvPr/>
        </p:nvGrpSpPr>
        <p:grpSpPr bwMode="auto">
          <a:xfrm>
            <a:off x="1752600" y="1981200"/>
            <a:ext cx="1905000" cy="990600"/>
            <a:chOff x="1104" y="1248"/>
            <a:chExt cx="1200" cy="624"/>
          </a:xfrm>
        </p:grpSpPr>
        <p:sp>
          <p:nvSpPr>
            <p:cNvPr id="16403" name="Oval 19"/>
            <p:cNvSpPr>
              <a:spLocks noChangeArrowheads="1"/>
            </p:cNvSpPr>
            <p:nvPr/>
          </p:nvSpPr>
          <p:spPr bwMode="auto">
            <a:xfrm>
              <a:off x="1104" y="1248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>
              <a:off x="1440" y="1536"/>
              <a:ext cx="86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4" name="Group 110"/>
          <p:cNvGrpSpPr>
            <a:grpSpLocks/>
          </p:cNvGrpSpPr>
          <p:nvPr/>
        </p:nvGrpSpPr>
        <p:grpSpPr bwMode="auto">
          <a:xfrm>
            <a:off x="4267200" y="1905000"/>
            <a:ext cx="533400" cy="762000"/>
            <a:chOff x="2688" y="1200"/>
            <a:chExt cx="336" cy="480"/>
          </a:xfrm>
        </p:grpSpPr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2736" y="1200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 flipH="1">
              <a:off x="2688" y="1536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89" name="Group 105"/>
          <p:cNvGrpSpPr>
            <a:grpSpLocks/>
          </p:cNvGrpSpPr>
          <p:nvPr/>
        </p:nvGrpSpPr>
        <p:grpSpPr bwMode="auto">
          <a:xfrm>
            <a:off x="2514600" y="4038600"/>
            <a:ext cx="1905000" cy="762000"/>
            <a:chOff x="1584" y="2544"/>
            <a:chExt cx="1200" cy="480"/>
          </a:xfrm>
        </p:grpSpPr>
        <p:sp>
          <p:nvSpPr>
            <p:cNvPr id="16390" name="Oval 6"/>
            <p:cNvSpPr>
              <a:spLocks noChangeArrowheads="1"/>
            </p:cNvSpPr>
            <p:nvPr/>
          </p:nvSpPr>
          <p:spPr bwMode="auto">
            <a:xfrm>
              <a:off x="1584" y="2736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 flipV="1">
              <a:off x="1968" y="2544"/>
              <a:ext cx="81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0" name="Group 106"/>
          <p:cNvGrpSpPr>
            <a:grpSpLocks/>
          </p:cNvGrpSpPr>
          <p:nvPr/>
        </p:nvGrpSpPr>
        <p:grpSpPr bwMode="auto">
          <a:xfrm>
            <a:off x="3810000" y="2743200"/>
            <a:ext cx="762000" cy="914400"/>
            <a:chOff x="2400" y="1728"/>
            <a:chExt cx="480" cy="576"/>
          </a:xfrm>
        </p:grpSpPr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2400" y="1728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>
              <a:off x="2688" y="2016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5" name="Group 111"/>
          <p:cNvGrpSpPr>
            <a:grpSpLocks/>
          </p:cNvGrpSpPr>
          <p:nvPr/>
        </p:nvGrpSpPr>
        <p:grpSpPr bwMode="auto">
          <a:xfrm>
            <a:off x="6096000" y="2209800"/>
            <a:ext cx="685800" cy="1143000"/>
            <a:chOff x="3840" y="1392"/>
            <a:chExt cx="432" cy="720"/>
          </a:xfrm>
        </p:grpSpPr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3984" y="1392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Line 40"/>
            <p:cNvSpPr>
              <a:spLocks noChangeShapeType="1"/>
            </p:cNvSpPr>
            <p:nvPr/>
          </p:nvSpPr>
          <p:spPr bwMode="auto">
            <a:xfrm flipH="1">
              <a:off x="3840" y="1728"/>
              <a:ext cx="19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02" name="Group 118"/>
          <p:cNvGrpSpPr>
            <a:grpSpLocks/>
          </p:cNvGrpSpPr>
          <p:nvPr/>
        </p:nvGrpSpPr>
        <p:grpSpPr bwMode="auto">
          <a:xfrm>
            <a:off x="6324600" y="2971800"/>
            <a:ext cx="1066800" cy="685800"/>
            <a:chOff x="3984" y="1872"/>
            <a:chExt cx="672" cy="432"/>
          </a:xfrm>
        </p:grpSpPr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4368" y="1872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Line 41"/>
            <p:cNvSpPr>
              <a:spLocks noChangeShapeType="1"/>
            </p:cNvSpPr>
            <p:nvPr/>
          </p:nvSpPr>
          <p:spPr bwMode="auto">
            <a:xfrm flipH="1">
              <a:off x="3984" y="2112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42"/>
            <p:cNvSpPr>
              <a:spLocks noChangeShapeType="1"/>
            </p:cNvSpPr>
            <p:nvPr/>
          </p:nvSpPr>
          <p:spPr bwMode="auto">
            <a:xfrm flipV="1">
              <a:off x="3984" y="2208"/>
              <a:ext cx="33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9" name="Group 115"/>
          <p:cNvGrpSpPr>
            <a:grpSpLocks/>
          </p:cNvGrpSpPr>
          <p:nvPr/>
        </p:nvGrpSpPr>
        <p:grpSpPr bwMode="auto">
          <a:xfrm>
            <a:off x="6248400" y="3886200"/>
            <a:ext cx="990600" cy="838200"/>
            <a:chOff x="3936" y="2448"/>
            <a:chExt cx="624" cy="528"/>
          </a:xfrm>
        </p:grpSpPr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4272" y="2688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7" name="Line 43"/>
            <p:cNvSpPr>
              <a:spLocks noChangeShapeType="1"/>
            </p:cNvSpPr>
            <p:nvPr/>
          </p:nvSpPr>
          <p:spPr bwMode="auto">
            <a:xfrm flipH="1" flipV="1">
              <a:off x="3936" y="2448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07" name="Group 123"/>
          <p:cNvGrpSpPr>
            <a:grpSpLocks/>
          </p:cNvGrpSpPr>
          <p:nvPr/>
        </p:nvGrpSpPr>
        <p:grpSpPr bwMode="auto">
          <a:xfrm>
            <a:off x="7391400" y="3505200"/>
            <a:ext cx="914400" cy="1752600"/>
            <a:chOff x="4656" y="2208"/>
            <a:chExt cx="576" cy="1104"/>
          </a:xfrm>
        </p:grpSpPr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4944" y="3024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>
              <a:off x="4656" y="2208"/>
              <a:ext cx="336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47"/>
            <p:cNvSpPr>
              <a:spLocks noChangeShapeType="1"/>
            </p:cNvSpPr>
            <p:nvPr/>
          </p:nvSpPr>
          <p:spPr bwMode="auto">
            <a:xfrm>
              <a:off x="4656" y="2928"/>
              <a:ext cx="24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1" name="Group 107"/>
          <p:cNvGrpSpPr>
            <a:grpSpLocks/>
          </p:cNvGrpSpPr>
          <p:nvPr/>
        </p:nvGrpSpPr>
        <p:grpSpPr bwMode="auto">
          <a:xfrm>
            <a:off x="4953000" y="4267200"/>
            <a:ext cx="762000" cy="1143000"/>
            <a:chOff x="3120" y="2688"/>
            <a:chExt cx="480" cy="720"/>
          </a:xfrm>
        </p:grpSpPr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3312" y="3120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Line 48"/>
            <p:cNvSpPr>
              <a:spLocks noChangeShapeType="1"/>
            </p:cNvSpPr>
            <p:nvPr/>
          </p:nvSpPr>
          <p:spPr bwMode="auto">
            <a:xfrm flipH="1" flipV="1">
              <a:off x="3120" y="2688"/>
              <a:ext cx="19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6" name="Group 112"/>
          <p:cNvGrpSpPr>
            <a:grpSpLocks/>
          </p:cNvGrpSpPr>
          <p:nvPr/>
        </p:nvGrpSpPr>
        <p:grpSpPr bwMode="auto">
          <a:xfrm>
            <a:off x="4038600" y="5410200"/>
            <a:ext cx="1143000" cy="1066800"/>
            <a:chOff x="2544" y="3408"/>
            <a:chExt cx="720" cy="672"/>
          </a:xfrm>
        </p:grpSpPr>
        <p:sp>
          <p:nvSpPr>
            <p:cNvPr id="16401" name="Oval 17"/>
            <p:cNvSpPr>
              <a:spLocks noChangeArrowheads="1"/>
            </p:cNvSpPr>
            <p:nvPr/>
          </p:nvSpPr>
          <p:spPr bwMode="auto">
            <a:xfrm>
              <a:off x="2544" y="3792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Line 49"/>
            <p:cNvSpPr>
              <a:spLocks noChangeShapeType="1"/>
            </p:cNvSpPr>
            <p:nvPr/>
          </p:nvSpPr>
          <p:spPr bwMode="auto">
            <a:xfrm flipV="1">
              <a:off x="2880" y="3408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03" name="Group 119"/>
          <p:cNvGrpSpPr>
            <a:grpSpLocks/>
          </p:cNvGrpSpPr>
          <p:nvPr/>
        </p:nvGrpSpPr>
        <p:grpSpPr bwMode="auto">
          <a:xfrm>
            <a:off x="5867400" y="5486400"/>
            <a:ext cx="1219200" cy="533400"/>
            <a:chOff x="3696" y="3456"/>
            <a:chExt cx="768" cy="336"/>
          </a:xfrm>
        </p:grpSpPr>
        <p:sp>
          <p:nvSpPr>
            <p:cNvPr id="16399" name="Oval 15"/>
            <p:cNvSpPr>
              <a:spLocks noChangeArrowheads="1"/>
            </p:cNvSpPr>
            <p:nvPr/>
          </p:nvSpPr>
          <p:spPr bwMode="auto">
            <a:xfrm>
              <a:off x="4176" y="3456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6" name="Line 52"/>
            <p:cNvSpPr>
              <a:spLocks noChangeShapeType="1"/>
            </p:cNvSpPr>
            <p:nvPr/>
          </p:nvSpPr>
          <p:spPr bwMode="auto">
            <a:xfrm flipH="1">
              <a:off x="3696" y="3648"/>
              <a:ext cx="38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8" name="Group 114"/>
          <p:cNvGrpSpPr>
            <a:grpSpLocks/>
          </p:cNvGrpSpPr>
          <p:nvPr/>
        </p:nvGrpSpPr>
        <p:grpSpPr bwMode="auto">
          <a:xfrm>
            <a:off x="4648200" y="5486400"/>
            <a:ext cx="1143000" cy="914400"/>
            <a:chOff x="2928" y="3456"/>
            <a:chExt cx="720" cy="576"/>
          </a:xfrm>
        </p:grpSpPr>
        <p:sp>
          <p:nvSpPr>
            <p:cNvPr id="16407" name="Oval 23"/>
            <p:cNvSpPr>
              <a:spLocks noChangeArrowheads="1"/>
            </p:cNvSpPr>
            <p:nvPr/>
          </p:nvSpPr>
          <p:spPr bwMode="auto">
            <a:xfrm>
              <a:off x="3360" y="3744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4" name="Line 50"/>
            <p:cNvSpPr>
              <a:spLocks noChangeShapeType="1"/>
            </p:cNvSpPr>
            <p:nvPr/>
          </p:nvSpPr>
          <p:spPr bwMode="auto">
            <a:xfrm flipV="1">
              <a:off x="2928" y="3888"/>
              <a:ext cx="33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51"/>
            <p:cNvSpPr>
              <a:spLocks noChangeShapeType="1"/>
            </p:cNvSpPr>
            <p:nvPr/>
          </p:nvSpPr>
          <p:spPr bwMode="auto">
            <a:xfrm flipV="1">
              <a:off x="3504" y="34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53"/>
            <p:cNvSpPr>
              <a:spLocks noChangeShapeType="1"/>
            </p:cNvSpPr>
            <p:nvPr/>
          </p:nvSpPr>
          <p:spPr bwMode="auto">
            <a:xfrm flipH="1">
              <a:off x="2928" y="3984"/>
              <a:ext cx="33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2" name="Group 108"/>
          <p:cNvGrpSpPr>
            <a:grpSpLocks/>
          </p:cNvGrpSpPr>
          <p:nvPr/>
        </p:nvGrpSpPr>
        <p:grpSpPr bwMode="auto">
          <a:xfrm>
            <a:off x="5105400" y="3429000"/>
            <a:ext cx="1066800" cy="609600"/>
            <a:chOff x="3216" y="2160"/>
            <a:chExt cx="672" cy="384"/>
          </a:xfrm>
        </p:grpSpPr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3600" y="2160"/>
              <a:ext cx="288" cy="2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Line 45"/>
            <p:cNvSpPr>
              <a:spLocks noChangeShapeType="1"/>
            </p:cNvSpPr>
            <p:nvPr/>
          </p:nvSpPr>
          <p:spPr bwMode="auto">
            <a:xfrm flipH="1">
              <a:off x="3216" y="2352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104"/>
            <p:cNvSpPr>
              <a:spLocks noChangeShapeType="1"/>
            </p:cNvSpPr>
            <p:nvPr/>
          </p:nvSpPr>
          <p:spPr bwMode="auto">
            <a:xfrm flipH="1">
              <a:off x="3264" y="2448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D07-C5FA-49BF-9991-D8BA7DF369F1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2286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What is Program Monitoring, Evaluation?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" y="1600200"/>
            <a:ext cx="3962400" cy="4114800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dirty="0" smtClean="0">
              <a:solidFill>
                <a:srgbClr val="FF990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Monitoring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is the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</a:rPr>
              <a:t>routine process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of data collection and measurement of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</a:rPr>
              <a:t>progress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toward program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goals</a:t>
            </a:r>
            <a:r>
              <a:rPr lang="en-US" dirty="0" err="1" smtClean="0">
                <a:latin typeface="Arial" charset="0"/>
              </a:rPr>
              <a:t>objectives</a:t>
            </a:r>
            <a:r>
              <a:rPr lang="en-US" dirty="0" smtClean="0">
                <a:latin typeface="Arial" charset="0"/>
              </a:rPr>
              <a:t>. </a:t>
            </a:r>
            <a:endParaRPr lang="en-US" dirty="0"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029200" y="1600200"/>
            <a:ext cx="3810000" cy="4114800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Evaluation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is the use of social research methods to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</a:rPr>
              <a:t>systematically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investigate the achievement of a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program</a:t>
            </a:r>
            <a:r>
              <a:rPr lang="ja-JP" altLang="en-US" i="1" dirty="0" smtClean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s </a:t>
            </a:r>
            <a:r>
              <a:rPr lang="en-US" i="1" u="sng" dirty="0" smtClean="0">
                <a:solidFill>
                  <a:srgbClr val="000000"/>
                </a:solidFill>
                <a:latin typeface="Arial" charset="0"/>
              </a:rPr>
              <a:t>results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u="sn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36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8D9-F3DB-407A-8119-04AD2AF7511B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553200" y="6324600"/>
            <a:ext cx="2133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fld id="{B6A30388-2534-4B88-BF61-15B0102A93C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6646752" y="6324600"/>
            <a:ext cx="208802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30388-2534-4B88-BF61-15B0102A93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charset="0"/>
              <a:ea typeface="+mn-ea"/>
              <a:cs typeface="Arial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799152" y="6096000"/>
            <a:ext cx="186431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5FF73B-C9C3-4364-B47A-42323826B5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charset="0"/>
              <a:ea typeface="+mn-ea"/>
              <a:cs typeface="Arial" charset="0"/>
            </a:endParaRPr>
          </a:p>
        </p:txBody>
      </p:sp>
      <p:pic>
        <p:nvPicPr>
          <p:cNvPr id="7" name="Picture 6" descr="Egypt-Crisis-.jpg"/>
          <p:cNvPicPr>
            <a:picLocks noChangeAspect="1"/>
          </p:cNvPicPr>
          <p:nvPr/>
        </p:nvPicPr>
        <p:blipFill>
          <a:blip r:embed="rId2" cstate="print"/>
          <a:srcRect t="53846"/>
          <a:stretch>
            <a:fillRect/>
          </a:stretch>
        </p:blipFill>
        <p:spPr>
          <a:xfrm>
            <a:off x="93553" y="1905000"/>
            <a:ext cx="38100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6593" y="304800"/>
            <a:ext cx="4847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Examples of New Visualization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Examples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www.ethanzuckerman.com/blog/wp-content/2011/02/Screen-shot-2011-02-09-at-10.58.04-A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9752" y="2362200"/>
            <a:ext cx="5011848" cy="2628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2178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61F5-E84B-421D-8F51-D19BB35D5907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Time-Series Analysis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41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000000"/>
                </a:solidFill>
              </a:rPr>
              <a:t>Used to analyse movements of a variable over a time period – usually years, quarters, months, etc.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Importance for assessing: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Seasonality 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Trend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Key moments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Magnitude 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24600"/>
            <a:ext cx="2133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fld id="{1D503796-A357-437A-8F8C-FDE5A846086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48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61F5-E84B-421D-8F51-D19BB35D5907}" type="slidenum">
              <a:rPr lang="en-US" smtClean="0">
                <a:solidFill>
                  <a:srgbClr val="FFFFFF"/>
                </a:solidFill>
              </a:rPr>
              <a:pPr/>
              <a:t>32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Trend Analysis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24600"/>
            <a:ext cx="2133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fld id="{FE74891F-9204-41D2-A203-154EA1BEE34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5410200" y="2055813"/>
            <a:ext cx="3733800" cy="34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1332" y="2175668"/>
            <a:ext cx="38862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86400" y="57150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Trend removed from data</a:t>
            </a:r>
          </a:p>
        </p:txBody>
      </p:sp>
    </p:spTree>
    <p:extLst>
      <p:ext uri="{BB962C8B-B14F-4D97-AF65-F5344CB8AC3E}">
        <p14:creationId xmlns:p14="http://schemas.microsoft.com/office/powerpoint/2010/main" val="3901697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61F5-E84B-421D-8F51-D19BB35D5907}" type="slidenum">
              <a:rPr lang="en-US" smtClean="0">
                <a:solidFill>
                  <a:srgbClr val="FFFFFF"/>
                </a:solidFill>
              </a:rPr>
              <a:pPr/>
              <a:t>33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24600"/>
            <a:ext cx="2133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fld id="{6BC568D9-F3DB-407A-8119-04AD2AF7511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219200" y="3048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Policing Intervention</a:t>
            </a:r>
            <a:endParaRPr lang="en-US" dirty="0"/>
          </a:p>
        </p:txBody>
      </p:sp>
      <p:pic>
        <p:nvPicPr>
          <p:cNvPr id="5" name="Picture 2" descr="C:\Users\priley\Pictures\Stage 1 of Community Polic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425" y="1843088"/>
            <a:ext cx="3536163" cy="4405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289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61F5-E84B-421D-8F51-D19BB35D5907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24600"/>
            <a:ext cx="2133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fld id="{6BC568D9-F3DB-407A-8119-04AD2AF7511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Policing Intervention</a:t>
            </a:r>
            <a:endParaRPr lang="en-US" dirty="0"/>
          </a:p>
        </p:txBody>
      </p:sp>
      <p:pic>
        <p:nvPicPr>
          <p:cNvPr id="5" name="Picture 4" descr="Stage Two Policing Interven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5" y="1143000"/>
            <a:ext cx="765095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96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61F5-E84B-421D-8F51-D19BB35D5907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Policing Intervention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24600"/>
            <a:ext cx="2133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fld id="{A04CB5FB-E738-4E55-9B5E-CEFB2BE756B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3" descr="tools-assessing-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73275"/>
            <a:ext cx="6296025" cy="3946525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62800" y="3657600"/>
            <a:ext cx="15240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ahoma" charset="0"/>
              </a:rPr>
              <a:t>They claim success???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524000" y="3048000"/>
            <a:ext cx="5029200" cy="1676400"/>
          </a:xfrm>
          <a:prstGeom prst="line">
            <a:avLst/>
          </a:prstGeom>
          <a:noFill/>
          <a:ln w="412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3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3B284-309C-49CE-9C6D-B3D25AF91D0C}" type="slidenum">
              <a:rPr lang="en-US"/>
              <a:pPr/>
              <a:t>36</a:t>
            </a:fld>
            <a:endParaRPr 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3400" y="4572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80000"/>
              </a:lnSpc>
            </a:pP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133600" y="4800600"/>
            <a:ext cx="5410200" cy="170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chemeClr val="bg2">
                    <a:lumMod val="10000"/>
                  </a:schemeClr>
                </a:solidFill>
              </a:rPr>
              <a:t>What </a:t>
            </a:r>
            <a:r>
              <a:rPr lang="en-US" sz="1900" b="1" dirty="0" smtClean="0">
                <a:solidFill>
                  <a:schemeClr val="bg2">
                    <a:lumMod val="10000"/>
                  </a:schemeClr>
                </a:solidFill>
              </a:rPr>
              <a:t>data</a:t>
            </a:r>
            <a:r>
              <a:rPr lang="en-US" sz="19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900" b="1" dirty="0">
                <a:solidFill>
                  <a:schemeClr val="bg2">
                    <a:lumMod val="10000"/>
                  </a:schemeClr>
                </a:solidFill>
              </a:rPr>
              <a:t>do you already have?</a:t>
            </a:r>
          </a:p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chemeClr val="bg2">
                    <a:lumMod val="10000"/>
                  </a:schemeClr>
                </a:solidFill>
              </a:rPr>
              <a:t>What </a:t>
            </a:r>
            <a:r>
              <a:rPr lang="en-US" sz="1900" b="1" dirty="0" smtClean="0">
                <a:solidFill>
                  <a:schemeClr val="bg2">
                    <a:lumMod val="10000"/>
                  </a:schemeClr>
                </a:solidFill>
              </a:rPr>
              <a:t>data</a:t>
            </a:r>
            <a:r>
              <a:rPr lang="en-US" sz="19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900" b="1" dirty="0">
                <a:solidFill>
                  <a:schemeClr val="bg2">
                    <a:lumMod val="10000"/>
                  </a:schemeClr>
                </a:solidFill>
              </a:rPr>
              <a:t>will you need to create?</a:t>
            </a:r>
          </a:p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chemeClr val="bg2">
                    <a:lumMod val="10000"/>
                  </a:schemeClr>
                </a:solidFill>
              </a:rPr>
              <a:t>What </a:t>
            </a:r>
            <a:r>
              <a:rPr lang="en-US" sz="1900" b="1" dirty="0" smtClean="0">
                <a:solidFill>
                  <a:schemeClr val="bg2">
                    <a:lumMod val="10000"/>
                  </a:schemeClr>
                </a:solidFill>
              </a:rPr>
              <a:t>data</a:t>
            </a:r>
            <a:r>
              <a:rPr lang="en-US" sz="19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900" b="1" dirty="0">
                <a:solidFill>
                  <a:schemeClr val="bg2">
                    <a:lumMod val="10000"/>
                  </a:schemeClr>
                </a:solidFill>
              </a:rPr>
              <a:t>will be the greatest challenge?</a:t>
            </a:r>
          </a:p>
          <a:p>
            <a:pPr algn="ctr">
              <a:spcBef>
                <a:spcPct val="50000"/>
              </a:spcBef>
            </a:pPr>
            <a:r>
              <a:rPr lang="en-US" sz="1900" b="1" dirty="0">
                <a:solidFill>
                  <a:schemeClr val="bg2">
                    <a:lumMod val="10000"/>
                  </a:schemeClr>
                </a:solidFill>
              </a:rPr>
              <a:t>What are your final </a:t>
            </a:r>
            <a:r>
              <a:rPr lang="en-US" sz="1900" b="1" dirty="0" smtClean="0">
                <a:solidFill>
                  <a:schemeClr val="bg2">
                    <a:lumMod val="10000"/>
                  </a:schemeClr>
                </a:solidFill>
              </a:rPr>
              <a:t>metrics of success?</a:t>
            </a:r>
            <a:endParaRPr lang="en-US" sz="19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838200" y="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tx2"/>
                </a:solidFill>
              </a:rPr>
              <a:t>Possible Data/Metrics/Indicators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876800" y="4343400"/>
            <a:ext cx="3352800" cy="3762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Assess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838200" y="4267200"/>
            <a:ext cx="3276600" cy="376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V="1">
            <a:off x="914400" y="2438400"/>
            <a:ext cx="3200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14400" y="3124200"/>
            <a:ext cx="3200400" cy="762000"/>
            <a:chOff x="762000" y="2084388"/>
            <a:chExt cx="3200400" cy="762000"/>
          </a:xfrm>
        </p:grpSpPr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 flipV="1">
              <a:off x="762000" y="2084388"/>
              <a:ext cx="3200400" cy="26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 flipV="1">
              <a:off x="762000" y="2819400"/>
              <a:ext cx="3200400" cy="26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76800" y="2514600"/>
            <a:ext cx="3352800" cy="1344612"/>
            <a:chOff x="4953000" y="2084388"/>
            <a:chExt cx="3352800" cy="735012"/>
          </a:xfrm>
        </p:grpSpPr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V="1">
              <a:off x="4953000" y="2084388"/>
              <a:ext cx="335280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>
              <a:off x="4953000" y="2424113"/>
              <a:ext cx="335280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 flipV="1">
              <a:off x="4953000" y="2819400"/>
              <a:ext cx="335280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0802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Homework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800" dirty="0" smtClean="0">
              <a:solidFill>
                <a:srgbClr val="000000"/>
              </a:solidFill>
              <a:latin typeface="Trebuchet MS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rebuchet MS" charset="0"/>
                <a:cs typeface="Arial" charset="0"/>
              </a:rPr>
              <a:t>Draft 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  <a:cs typeface="Arial" charset="0"/>
              </a:rPr>
              <a:t>a </a:t>
            </a:r>
            <a:r>
              <a:rPr lang="en-US" sz="2800" dirty="0" smtClean="0">
                <a:solidFill>
                  <a:srgbClr val="000000"/>
                </a:solidFill>
                <a:latin typeface="Trebuchet MS" charset="0"/>
                <a:cs typeface="Arial" charset="0"/>
              </a:rPr>
              <a:t>basic monitoring and evaluation plan 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  <a:cs typeface="Arial" charset="0"/>
              </a:rPr>
              <a:t>for your project</a:t>
            </a:r>
          </a:p>
          <a:p>
            <a:pPr>
              <a:lnSpc>
                <a:spcPct val="80000"/>
              </a:lnSpc>
              <a:buNone/>
            </a:pPr>
            <a:endParaRPr lang="en-US" sz="1200" dirty="0">
              <a:solidFill>
                <a:srgbClr val="000000"/>
              </a:solidFill>
              <a:latin typeface="Trebuchet MS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Trebuchet MS" charset="0"/>
                <a:cs typeface="Arial" charset="0"/>
              </a:rPr>
              <a:t>Make sure that it is tied to your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rebuchet MS" charset="0"/>
                <a:cs typeface="Arial" charset="0"/>
              </a:rPr>
              <a:t>Conceptual Model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rebuchet MS" charset="0"/>
                <a:cs typeface="Arial" charset="0"/>
              </a:rPr>
              <a:t>Results Chain Factors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rebuchet MS" charset="0"/>
                <a:cs typeface="Arial" charset="0"/>
              </a:rPr>
              <a:t>Objectives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rebuchet MS" charset="0"/>
                <a:cs typeface="Arial" charset="0"/>
              </a:rPr>
              <a:t>Indicators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Trebuchet MS" charset="0"/>
                <a:cs typeface="Arial" charset="0"/>
              </a:rPr>
              <a:t>Interventions/Activities</a:t>
            </a:r>
          </a:p>
          <a:p>
            <a:pPr lvl="1">
              <a:lnSpc>
                <a:spcPct val="80000"/>
              </a:lnSpc>
            </a:pPr>
            <a:endParaRPr lang="en-US" sz="1200" dirty="0">
              <a:solidFill>
                <a:srgbClr val="000000"/>
              </a:solidFill>
              <a:latin typeface="Trebuchet MS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Trebuchet MS" charset="0"/>
                <a:cs typeface="Arial" charset="0"/>
              </a:rPr>
              <a:t>Use the Worksheet entitled </a:t>
            </a:r>
            <a:r>
              <a:rPr lang="ja-JP" altLang="en-US" sz="2800" dirty="0" smtClean="0">
                <a:solidFill>
                  <a:srgbClr val="000000"/>
                </a:solidFill>
                <a:latin typeface="Trebuchet MS" charset="0"/>
                <a:cs typeface="Arial" charset="0"/>
              </a:rPr>
              <a:t>“</a:t>
            </a:r>
            <a:r>
              <a:rPr lang="en-US" sz="2800" dirty="0" smtClean="0">
                <a:solidFill>
                  <a:srgbClr val="000000"/>
                </a:solidFill>
                <a:latin typeface="Trebuchet MS" charset="0"/>
                <a:cs typeface="Arial" charset="0"/>
              </a:rPr>
              <a:t>Monitoring 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  <a:cs typeface="Arial" charset="0"/>
              </a:rPr>
              <a:t>Plan Tool</a:t>
            </a:r>
            <a:r>
              <a:rPr lang="ja-JP" altLang="en-US" sz="2800" dirty="0" smtClean="0">
                <a:solidFill>
                  <a:srgbClr val="000000"/>
                </a:solidFill>
                <a:latin typeface="Trebuchet MS" charset="0"/>
                <a:cs typeface="Arial" charset="0"/>
              </a:rPr>
              <a:t>”</a:t>
            </a:r>
            <a:r>
              <a:rPr lang="en-US" altLang="ja-JP" sz="2800" dirty="0" smtClean="0">
                <a:solidFill>
                  <a:srgbClr val="000000"/>
                </a:solidFill>
                <a:latin typeface="Trebuchet MS" charset="0"/>
                <a:cs typeface="Arial" charset="0"/>
              </a:rPr>
              <a:t> and do a simple goal analysis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D07-C5FA-49BF-9991-D8BA7DF369F1}" type="slidenum">
              <a:rPr lang="en-US" smtClean="0">
                <a:solidFill>
                  <a:srgbClr val="FFFFFF"/>
                </a:solidFill>
              </a:rPr>
              <a:pPr/>
              <a:t>37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1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D07-C5FA-49BF-9991-D8BA7DF369F1}" type="slidenum">
              <a:rPr lang="en-US" smtClean="0">
                <a:solidFill>
                  <a:srgbClr val="FFFFFF"/>
                </a:solidFill>
              </a:rPr>
              <a:pPr/>
              <a:t>38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85800" y="762000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/>
              <a:t>Your Goal:</a:t>
            </a:r>
            <a:endParaRPr lang="en-US" sz="4800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762000" y="2895600"/>
            <a:ext cx="81534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rgbClr val="000000"/>
                </a:solidFill>
              </a:rPr>
              <a:t>ADOPT A STATISTICIAN!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(or take one to lunch)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fld id="{495BE702-A58E-40C5-8C6B-E5C21342982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D07-C5FA-49BF-9991-D8BA7DF369F1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Trebuchet MS" charset="0"/>
                <a:cs typeface="Arial" charset="0"/>
              </a:rPr>
              <a:t>Data Collection</a:t>
            </a:r>
            <a:endParaRPr lang="en-US" dirty="0">
              <a:latin typeface="Trebuchet MS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rebuchet MS" charset="0"/>
                <a:cs typeface="Arial" charset="0"/>
              </a:rPr>
              <a:t>In practice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  <a:cs typeface="Arial" charset="0"/>
              </a:rPr>
              <a:t>, covers a wide range of activities and requires data collection, but data collection is not synonymous with monitoring</a:t>
            </a:r>
          </a:p>
          <a:p>
            <a:pPr>
              <a:lnSpc>
                <a:spcPct val="80000"/>
              </a:lnSpc>
            </a:pPr>
            <a:endParaRPr lang="en-US" sz="900" dirty="0">
              <a:solidFill>
                <a:srgbClr val="000000"/>
              </a:solidFill>
              <a:latin typeface="Trebuchet MS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Trebuchet MS" charset="0"/>
                <a:cs typeface="Arial" charset="0"/>
              </a:rPr>
              <a:t>Monitoring also implies analysis and use of the data</a:t>
            </a:r>
          </a:p>
          <a:p>
            <a:pPr>
              <a:lnSpc>
                <a:spcPct val="80000"/>
              </a:lnSpc>
            </a:pPr>
            <a:endParaRPr lang="en-US" sz="900" dirty="0">
              <a:solidFill>
                <a:srgbClr val="000000"/>
              </a:solidFill>
              <a:latin typeface="Trebuchet MS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Trebuchet MS" charset="0"/>
                <a:cs typeface="Arial" charset="0"/>
              </a:rPr>
              <a:t>Generally, the level that records information should be able to use it</a:t>
            </a:r>
          </a:p>
          <a:p>
            <a:pPr>
              <a:lnSpc>
                <a:spcPct val="80000"/>
              </a:lnSpc>
            </a:pPr>
            <a:endParaRPr lang="en-US" sz="900" dirty="0">
              <a:solidFill>
                <a:srgbClr val="000000"/>
              </a:solidFill>
              <a:latin typeface="Trebuchet MS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Trebuchet MS" charset="0"/>
                <a:cs typeface="Arial" charset="0"/>
              </a:rPr>
              <a:t>Designing data collection systems with this principle in mind helps improve chances that the data will be collected carefully and put </a:t>
            </a:r>
            <a:r>
              <a:rPr lang="en-US" sz="2800" dirty="0" smtClean="0">
                <a:solidFill>
                  <a:srgbClr val="000000"/>
                </a:solidFill>
                <a:latin typeface="Trebuchet MS" charset="0"/>
                <a:cs typeface="Arial" charset="0"/>
              </a:rPr>
              <a:t>to good use </a:t>
            </a:r>
            <a:r>
              <a:rPr lang="en-US" sz="2800" dirty="0">
                <a:latin typeface="Trebuchet MS" charset="0"/>
                <a:cs typeface="Arial" charset="0"/>
              </a:rPr>
              <a:t>use.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>
                <a:latin typeface="Trebuchet MS" charset="0"/>
                <a:cs typeface="Arial" charset="0"/>
              </a:rPr>
              <a:t>ires</a:t>
            </a:r>
            <a:r>
              <a:rPr lang="en-US" sz="2800" dirty="0" smtClean="0">
                <a:latin typeface="Trebuchet MS" charset="0"/>
                <a:cs typeface="Arial" charset="0"/>
              </a:rPr>
              <a:t> data collection, but data collection is not</a:t>
            </a:r>
            <a:endParaRPr lang="en-US" sz="2800" dirty="0">
              <a:latin typeface="Trebuchet MS" charset="0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charset="0"/>
                <a:ea typeface="ＭＳ Ｐゴシック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E8348FF-3A53-CA46-97FF-D7B0F3617BAB}" type="slidenum">
              <a:rPr lang="en-US" smtClean="0">
                <a:latin typeface="Arial" charset="0"/>
              </a:rPr>
              <a:pPr eaLnBrk="1" hangingPunct="1"/>
              <a:t>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2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61F5-E84B-421D-8F51-D19BB35D5907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Basic Logic Model 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66925" y="241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2913"/>
            <a:ext cx="89154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05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61F5-E84B-421D-8F51-D19BB35D5907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M&amp;E Questions</a:t>
            </a:r>
            <a:endParaRPr lang="en-US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4724400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Monitoring questions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What is being done?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By whom?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Target population?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When?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How much?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How often?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Additional outputs?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Resources used? (Staff, funds, materials, etc.)</a:t>
            </a:r>
          </a:p>
          <a:p>
            <a:pPr lvl="1">
              <a:lnSpc>
                <a:spcPct val="80000"/>
              </a:lnSpc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6" descr="MCj040426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286000"/>
            <a:ext cx="2862262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0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61F5-E84B-421D-8F51-D19BB35D5907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M&amp;E Questions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5943600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Evaluation Questions?</a:t>
            </a:r>
          </a:p>
          <a:p>
            <a:pPr lvl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Is the content of the intervention or the activity being delivered as planned?</a:t>
            </a:r>
          </a:p>
          <a:p>
            <a:pPr lvl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Does the content of the intervention or the activity reflect the requisite standards?</a:t>
            </a:r>
          </a:p>
          <a:p>
            <a:pPr lvl="1"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Has the intervention achieved the expected results?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5" descr="MPj038267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1271" y="1752600"/>
            <a:ext cx="223172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3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rebuchet MS" charset="0"/>
                <a:cs typeface="Arial" charset="0"/>
              </a:rPr>
              <a:t>Planning a Monitoring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>
            <a:normAutofit lnSpcReduction="10000"/>
          </a:bodyPr>
          <a:lstStyle/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rebuchet MS" charset="0"/>
                <a:cs typeface="Arial" charset="0"/>
              </a:rPr>
              <a:t>What should be monitored?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sz="500" dirty="0">
              <a:solidFill>
                <a:srgbClr val="000000"/>
              </a:solidFill>
              <a:latin typeface="Trebuchet MS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rebuchet MS" charset="0"/>
                <a:cs typeface="Arial" charset="0"/>
              </a:rPr>
              <a:t>Keep information requirements to a bare minimum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rebuchet MS" charset="0"/>
                <a:cs typeface="Arial" charset="0"/>
              </a:rPr>
              <a:t>Collect info that will be most helpful to those who will use it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sz="800" dirty="0">
              <a:solidFill>
                <a:srgbClr val="000000"/>
              </a:solidFill>
              <a:latin typeface="Trebuchet MS" charset="0"/>
              <a:cs typeface="Arial" charset="0"/>
            </a:endParaRPr>
          </a:p>
          <a:p>
            <a:pPr marL="381000" indent="-381000">
              <a:lnSpc>
                <a:spcPct val="90000"/>
              </a:lnSpc>
              <a:buFontTx/>
              <a:buAutoNum type="arabicPeriod" startAt="2"/>
            </a:pPr>
            <a:r>
              <a:rPr lang="en-US" sz="2800" dirty="0">
                <a:solidFill>
                  <a:srgbClr val="000000"/>
                </a:solidFill>
                <a:latin typeface="Trebuchet MS" charset="0"/>
                <a:cs typeface="Arial" charset="0"/>
              </a:rPr>
              <a:t>How? </a:t>
            </a:r>
          </a:p>
          <a:p>
            <a:pPr marL="381000" indent="-381000">
              <a:lnSpc>
                <a:spcPct val="90000"/>
              </a:lnSpc>
              <a:buFontTx/>
              <a:buAutoNum type="arabicPeriod" startAt="2"/>
            </a:pPr>
            <a:endParaRPr lang="en-US" sz="500" dirty="0">
              <a:solidFill>
                <a:srgbClr val="000000"/>
              </a:solidFill>
              <a:latin typeface="Trebuchet MS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Trebuchet MS" charset="0"/>
                <a:cs typeface="Arial" charset="0"/>
              </a:rPr>
              <a:t>Select methods to track indicators/report on progress</a:t>
            </a:r>
          </a:p>
          <a:p>
            <a:pPr marL="381000" indent="-381000"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Trebuchet MS" charset="0"/>
              <a:cs typeface="Arial" charset="0"/>
            </a:endParaRPr>
          </a:p>
          <a:p>
            <a:pPr marL="1219200" lvl="2" indent="-304800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rebuchet MS" charset="0"/>
                <a:cs typeface="Arial" charset="0"/>
              </a:rPr>
              <a:t>Observations, interviews, routine reporting, sentinel sites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rebuchet MS" charset="0"/>
                <a:cs typeface="Arial" charset="0"/>
              </a:rPr>
              <a:t>Piggyback on existing data collection systems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rebuchet MS" charset="0"/>
                <a:cs typeface="Arial" charset="0"/>
              </a:rPr>
              <a:t>Both formal/informal and quantitative/qualitative methods 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rebuchet MS" charset="0"/>
                <a:cs typeface="Arial" charset="0"/>
              </a:rPr>
              <a:t>Decide how information will be recorded systematically and reported clearly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rebuchet MS" charset="0"/>
                <a:cs typeface="Arial" charset="0"/>
              </a:rPr>
              <a:t>Consider the time and skills of those who will collect the data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rebuchet MS" charset="0"/>
                <a:cs typeface="Arial" charset="0"/>
              </a:rPr>
              <a:t>Pretest new monitoring instruments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61F5-E84B-421D-8F51-D19BB35D5907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2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Monitoring Planning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9530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AutoNum type="arabicPeriod" startAt="3"/>
            </a:pPr>
            <a:r>
              <a:rPr lang="en-US" sz="2800" dirty="0" smtClean="0">
                <a:solidFill>
                  <a:srgbClr val="000000"/>
                </a:solidFill>
                <a:latin typeface="Trebuchet MS" charset="0"/>
                <a:cs typeface="Arial" charset="0"/>
              </a:rPr>
              <a:t>Who should be involved when?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rebuchet MS" charset="0"/>
                <a:cs typeface="Arial" charset="0"/>
              </a:rPr>
              <a:t>Clearly identifying who will collect information on indicators, when (frequency) and who will receive it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rebuchet MS" charset="0"/>
                <a:cs typeface="Arial" charset="0"/>
              </a:rPr>
              <a:t>The monitoring plan should also identify who will be involved in reviewing progress and providing feedback</a:t>
            </a:r>
          </a:p>
          <a:p>
            <a:pPr marL="457200" indent="-457200">
              <a:lnSpc>
                <a:spcPct val="80000"/>
              </a:lnSpc>
            </a:pPr>
            <a:endParaRPr lang="en-US" sz="2800" dirty="0" smtClean="0">
              <a:solidFill>
                <a:srgbClr val="000000"/>
              </a:solidFill>
              <a:latin typeface="Trebuchet MS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Tx/>
              <a:buAutoNum type="arabicPeriod" startAt="4"/>
            </a:pPr>
            <a:r>
              <a:rPr lang="en-US" sz="2800" dirty="0" smtClean="0">
                <a:solidFill>
                  <a:srgbClr val="000000"/>
                </a:solidFill>
                <a:latin typeface="Trebuchet MS" charset="0"/>
                <a:cs typeface="Arial" charset="0"/>
              </a:rPr>
              <a:t>What resources are needed and available?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rebuchet MS" charset="0"/>
                <a:cs typeface="Arial" charset="0"/>
              </a:rPr>
              <a:t>The human and financial cost of gathering, reporting and reviewing data should be identified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rebuchet MS" charset="0"/>
                <a:cs typeface="Arial" charset="0"/>
              </a:rPr>
              <a:t>Needed funding and time should be set aside for this work</a:t>
            </a:r>
          </a:p>
          <a:p>
            <a:pPr marL="457200" indent="-457200">
              <a:lnSpc>
                <a:spcPct val="80000"/>
              </a:lnSpc>
            </a:pPr>
            <a:endParaRPr lang="en-US" sz="2800" dirty="0" smtClean="0">
              <a:solidFill>
                <a:srgbClr val="000000"/>
              </a:solidFill>
              <a:latin typeface="Trebuchet MS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ED07-C5FA-49BF-9991-D8BA7DF369F1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38146"/>
      </p:ext>
    </p:extLst>
  </p:cSld>
  <p:clrMapOvr>
    <a:masterClrMapping/>
  </p:clrMapOvr>
</p:sld>
</file>

<file path=ppt/theme/theme1.xml><?xml version="1.0" encoding="utf-8"?>
<a:theme xmlns:a="http://schemas.openxmlformats.org/drawingml/2006/main" name="WBAS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4383</TotalTime>
  <Words>1663</Words>
  <Application>Microsoft Macintosh PowerPoint</Application>
  <PresentationFormat>On-screen Show (4:3)</PresentationFormat>
  <Paragraphs>393</Paragraphs>
  <Slides>38</Slides>
  <Notes>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WBASC template</vt:lpstr>
      <vt:lpstr>Microsoft PowerPoint Slide</vt:lpstr>
      <vt:lpstr>Metrics, Measures and 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a Monitoring System</vt:lpstr>
      <vt:lpstr>Monitoring Planning </vt:lpstr>
      <vt:lpstr>PowerPoint Presentation</vt:lpstr>
      <vt:lpstr>Example Monitoring Tool </vt:lpstr>
      <vt:lpstr>PowerPoint Presentation</vt:lpstr>
      <vt:lpstr>PowerPoint Presentation</vt:lpstr>
      <vt:lpstr>Examples of Evaluation Metrics</vt:lpstr>
      <vt:lpstr>PowerPoint Presentation</vt:lpstr>
      <vt:lpstr>PowerPoint Presentation</vt:lpstr>
      <vt:lpstr>PowerPoint Presentation</vt:lpstr>
      <vt:lpstr>Focus on Strategic Communication</vt:lpstr>
      <vt:lpstr>PowerPoint Presentation</vt:lpstr>
      <vt:lpstr>PowerPoint Presentation</vt:lpstr>
      <vt:lpstr>Qualitative Analysis</vt:lpstr>
      <vt:lpstr>Surveys</vt:lpstr>
      <vt:lpstr>When Surveys are Useful</vt:lpstr>
      <vt:lpstr>Content Analysis </vt:lpstr>
      <vt:lpstr>When Content Analysis is Useful</vt:lpstr>
      <vt:lpstr>Web Measures</vt:lpstr>
      <vt:lpstr>Website Analytics/KPIs</vt:lpstr>
      <vt:lpstr>Power Curve</vt:lpstr>
      <vt:lpstr>Social Network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Task</vt:lpstr>
      <vt:lpstr>PowerPoint Presentation</vt:lpstr>
    </vt:vector>
  </TitlesOfParts>
  <Company>Annenberg School for Communication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 Fulk</dc:creator>
  <cp:lastModifiedBy>Patti Riley</cp:lastModifiedBy>
  <cp:revision>57</cp:revision>
  <dcterms:created xsi:type="dcterms:W3CDTF">2003-12-05T22:19:50Z</dcterms:created>
  <dcterms:modified xsi:type="dcterms:W3CDTF">2015-06-10T22:01:57Z</dcterms:modified>
</cp:coreProperties>
</file>