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14"/>
  </p:notesMasterIdLst>
  <p:sldIdLst>
    <p:sldId id="256" r:id="rId3"/>
    <p:sldId id="260" r:id="rId4"/>
    <p:sldId id="270" r:id="rId5"/>
    <p:sldId id="271" r:id="rId6"/>
    <p:sldId id="273" r:id="rId7"/>
    <p:sldId id="274" r:id="rId8"/>
    <p:sldId id="280" r:id="rId9"/>
    <p:sldId id="265" r:id="rId10"/>
    <p:sldId id="279" r:id="rId11"/>
    <p:sldId id="258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051" autoAdjust="0"/>
  </p:normalViewPr>
  <p:slideViewPr>
    <p:cSldViewPr>
      <p:cViewPr>
        <p:scale>
          <a:sx n="75" d="100"/>
          <a:sy n="75" d="100"/>
        </p:scale>
        <p:origin x="-2064" y="-28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A0AE-8239-7C47-8EC1-DFD10AAB21AB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D8246-8F3C-7C40-B7B5-DF9812B0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D8246-8F3C-7C40-B7B5-DF9812B09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4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9670-FDEF-44E6-861F-CF846261F77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microsoft.com/office/2007/relationships/media" Target="../media/media1.wmv"/><Relationship Id="rId14" Type="http://schemas.openxmlformats.org/officeDocument/2006/relationships/video" Target="../media/media1.wmv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6A22-1817-47A2-BE7E-A3C3CA36A58B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hyperlink" Target="http://www.uscscenariolab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2" y="27203"/>
            <a:ext cx="3050992" cy="887197"/>
          </a:xfrm>
          <a:prstGeom prst="rect">
            <a:avLst/>
          </a:prstGeom>
        </p:spPr>
      </p:pic>
      <p:pic>
        <p:nvPicPr>
          <p:cNvPr id="7" name="Picture 6" descr="logo-asc_175.png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58" y="38100"/>
            <a:ext cx="2924342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52400"/>
            <a:ext cx="3225800" cy="825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229601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Patricia </a:t>
            </a:r>
            <a:r>
              <a:rPr lang="en-US" sz="3600" dirty="0" smtClean="0">
                <a:solidFill>
                  <a:schemeClr val="accent4"/>
                </a:solidFill>
              </a:rPr>
              <a:t>Riley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r>
              <a:rPr lang="en-US" sz="3600" dirty="0" smtClean="0">
                <a:solidFill>
                  <a:schemeClr val="accent4"/>
                </a:solidFill>
              </a:rPr>
              <a:t>&amp; Gail Thomas</a:t>
            </a:r>
            <a:r>
              <a:rPr lang="en-US" sz="3600" dirty="0">
                <a:solidFill>
                  <a:schemeClr val="accent4"/>
                </a:solidFill>
              </a:rPr>
              <a:t/>
            </a:r>
            <a:br>
              <a:rPr lang="en-US" sz="3600" dirty="0">
                <a:solidFill>
                  <a:schemeClr val="accent4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Director, Global Communication Program</a:t>
            </a:r>
            <a:br>
              <a:rPr lang="en-US" sz="2800" dirty="0"/>
            </a:br>
            <a:r>
              <a:rPr lang="en-US" sz="2800" dirty="0"/>
              <a:t>Director, USC Annenberg Scenario Lab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>
                <a:hlinkClick r:id="rId7"/>
              </a:rPr>
              <a:t>www.uscscenariolab.com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0" y="3810000"/>
            <a:ext cx="5123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/>
              <a:t>Building Reform Networks and Embedding Strategic Communication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usiness-incuba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57349"/>
            <a:ext cx="4343400" cy="52006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8379893">
            <a:off x="3403968" y="408971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Partners?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 rot="19386607">
            <a:off x="1669874" y="275073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lgerian" pitchFamily="82" charset="0"/>
              </a:rPr>
              <a:t>Collaborators?</a:t>
            </a:r>
            <a:endParaRPr lang="en-US" sz="2400" b="1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780280">
            <a:off x="-214449" y="384292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Co-Creators?</a:t>
            </a:r>
            <a:endParaRPr lang="en-US" sz="3600" dirty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Best Practices for Building Innovative Networks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429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Assess possible members/partners</a:t>
            </a:r>
          </a:p>
          <a:p>
            <a:pPr lvl="1"/>
            <a:r>
              <a:rPr lang="en-US" dirty="0" smtClean="0"/>
              <a:t>Values, innovation, passion and commitment</a:t>
            </a:r>
          </a:p>
          <a:p>
            <a:r>
              <a:rPr lang="en-US" dirty="0" smtClean="0"/>
              <a:t>Jointly create goals</a:t>
            </a:r>
          </a:p>
          <a:p>
            <a:r>
              <a:rPr lang="en-US" b="1" dirty="0" smtClean="0"/>
              <a:t>Train</a:t>
            </a:r>
            <a:r>
              <a:rPr lang="en-US" dirty="0" smtClean="0"/>
              <a:t> members/partners when needed</a:t>
            </a:r>
          </a:p>
          <a:p>
            <a:r>
              <a:rPr lang="en-US" dirty="0" smtClean="0"/>
              <a:t>Develop and track metrics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Table Exercise</a:t>
            </a:r>
          </a:p>
          <a:p>
            <a:pPr lvl="1"/>
            <a:r>
              <a:rPr lang="en-US" dirty="0" smtClean="0"/>
              <a:t>How could your work improve by building a reform communication network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would be the goals?</a:t>
            </a:r>
            <a:endParaRPr lang="en-US" dirty="0" smtClean="0"/>
          </a:p>
          <a:p>
            <a:pPr lvl="1"/>
            <a:r>
              <a:rPr lang="en-US" dirty="0" smtClean="0"/>
              <a:t>There is a Linked-In group of prior participants and Facebook groups</a:t>
            </a:r>
          </a:p>
          <a:p>
            <a:pPr lvl="2"/>
            <a:r>
              <a:rPr lang="en-US" dirty="0" smtClean="0"/>
              <a:t>What else is needed?</a:t>
            </a:r>
          </a:p>
          <a:p>
            <a:pPr lvl="2"/>
            <a:r>
              <a:rPr lang="en-US" dirty="0" smtClean="0"/>
              <a:t>What </a:t>
            </a:r>
            <a:r>
              <a:rPr lang="en-US" dirty="0" smtClean="0"/>
              <a:t>should happen next?</a:t>
            </a:r>
            <a:endParaRPr lang="en-US" dirty="0" smtClean="0"/>
          </a:p>
          <a:p>
            <a:pPr lvl="2"/>
            <a:r>
              <a:rPr lang="en-US" dirty="0" smtClean="0"/>
              <a:t>How could the participants in this room sustain their interactions?</a:t>
            </a:r>
          </a:p>
          <a:p>
            <a:pPr lvl="1"/>
            <a:r>
              <a:rPr lang="en-US" dirty="0" smtClean="0"/>
              <a:t>Draw </a:t>
            </a:r>
            <a:r>
              <a:rPr lang="en-US" dirty="0" smtClean="0"/>
              <a:t>a picture of your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Build a Supportive Reform Communication Network?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3CCF-1045-4743-8C35-40C6B3595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791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To focus on the communication actions required for building coalitions and networks</a:t>
            </a:r>
          </a:p>
          <a:p>
            <a:r>
              <a:rPr lang="en-US" dirty="0" smtClean="0"/>
              <a:t>What does leadership look like in a network?</a:t>
            </a:r>
          </a:p>
          <a:p>
            <a:r>
              <a:rPr lang="en-US" dirty="0" smtClean="0"/>
              <a:t>What would your networks look like?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Coalition Sustainability Riley &amp; Weil 2011 </a:t>
            </a:r>
            <a:endParaRPr lang="en-US"/>
          </a:p>
        </p:txBody>
      </p:sp>
      <p:pic>
        <p:nvPicPr>
          <p:cNvPr id="11266" name="Picture 2" descr="http://t3.gstatic.com/images?q=tbn:ANd9GcTDi7PZ2B6Bt7sVeXEZmLKgZBu3dlTlBFkccprXjcd54GvmIn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101" y="4800600"/>
            <a:ext cx="1825624" cy="1752600"/>
          </a:xfrm>
          <a:prstGeom prst="rect">
            <a:avLst/>
          </a:prstGeom>
          <a:noFill/>
        </p:spPr>
      </p:pic>
      <p:pic>
        <p:nvPicPr>
          <p:cNvPr id="6" name="Picture 6" descr="art_globa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10400" y="17526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80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Network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3CCF-1045-4743-8C35-40C6B359558B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5486400" cy="5632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The communication system of the industrial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society centered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around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the mass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media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istribution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of a one-way message from one to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many</a:t>
            </a:r>
          </a:p>
          <a:p>
            <a:pPr lvl="1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foundation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of the network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society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global web of horizontal communication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networks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ultimodal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exchange of interactive messages from many to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many,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both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synchronous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asynchronous</a:t>
            </a:r>
          </a:p>
          <a:p>
            <a:pPr lvl="1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Castells, 2007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44" y="1828800"/>
            <a:ext cx="2899556" cy="41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Governance: From Nests to Webs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Nesting Structure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Network Structure</a:t>
            </a:r>
            <a:endParaRPr lang="en-US" dirty="0"/>
          </a:p>
        </p:txBody>
      </p:sp>
      <p:pic>
        <p:nvPicPr>
          <p:cNvPr id="11" name="Content Placeholder 10" descr="networ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79841" y="2354757"/>
            <a:ext cx="3883159" cy="32840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3CCF-1045-4743-8C35-40C6B359558B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14785"/>
            <a:ext cx="3892286" cy="330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17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638800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Coalitions tend to be bracketed in time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Networks create </a:t>
            </a:r>
            <a:r>
              <a:rPr lang="en-US" i="1" dirty="0" smtClean="0">
                <a:solidFill>
                  <a:srgbClr val="FFFFFF"/>
                </a:solidFill>
                <a:latin typeface="Calibri" pitchFamily="34" charset="0"/>
              </a:rPr>
              <a:t>bridges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that enable  participants to communicate beyond a campaign or policy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They allow for the </a:t>
            </a:r>
            <a:r>
              <a:rPr lang="en-US" i="1" dirty="0" smtClean="0">
                <a:solidFill>
                  <a:srgbClr val="FFFFFF"/>
                </a:solidFill>
                <a:latin typeface="Calibri" pitchFamily="34" charset="0"/>
              </a:rPr>
              <a:t>pooling of know-how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and the </a:t>
            </a:r>
            <a:r>
              <a:rPr lang="en-US" i="1" dirty="0" smtClean="0">
                <a:solidFill>
                  <a:srgbClr val="FFFFFF"/>
                </a:solidFill>
                <a:latin typeface="Calibri" pitchFamily="34" charset="0"/>
              </a:rPr>
              <a:t>exchange of experience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. </a:t>
            </a:r>
          </a:p>
          <a:p>
            <a:pPr marL="627063" lvl="1" indent="0"/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Span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socioeconomic, political, and cultural gaps, </a:t>
            </a:r>
            <a:r>
              <a:rPr lang="en-US" i="1" dirty="0" smtClean="0">
                <a:solidFill>
                  <a:srgbClr val="FFFFFF"/>
                </a:solidFill>
                <a:latin typeface="Calibri" pitchFamily="34" charset="0"/>
              </a:rPr>
              <a:t>networks manage relationships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that might otherwise degenerate into counterproductive confrontation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latin typeface="Calibri" pitchFamily="34" charset="0"/>
              </a:rPr>
              <a:t>Reinicke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and Deng, 2000)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3CCF-1045-4743-8C35-40C6B359558B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Beyond Coalitions</a:t>
            </a:r>
            <a:br>
              <a:rPr lang="en-US" dirty="0" smtClean="0"/>
            </a:b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6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24400" cy="5257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Agenda-setting</a:t>
            </a:r>
          </a:p>
          <a:p>
            <a:r>
              <a:rPr lang="en-US" sz="3200" dirty="0" smtClean="0"/>
              <a:t>Standard-setting </a:t>
            </a:r>
          </a:p>
          <a:p>
            <a:r>
              <a:rPr lang="en-US" sz="3200" dirty="0" smtClean="0"/>
              <a:t>Generating and disseminating knowledge</a:t>
            </a:r>
          </a:p>
          <a:p>
            <a:r>
              <a:rPr lang="en-US" sz="3200" dirty="0" smtClean="0"/>
              <a:t>Developing innovative implementations</a:t>
            </a:r>
          </a:p>
          <a:p>
            <a:r>
              <a:rPr lang="en-US" sz="3200" dirty="0" smtClean="0"/>
              <a:t>Creating a common culture/shared values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3CCF-1045-4743-8C35-40C6B359558B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Functions of Global Public Policy Networks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Steering committee</a:t>
            </a:r>
          </a:p>
          <a:p>
            <a:pPr lvl="2"/>
            <a:r>
              <a:rPr lang="en-US" dirty="0" smtClean="0"/>
              <a:t>Target stakeholder organizations</a:t>
            </a:r>
          </a:p>
          <a:p>
            <a:pPr lvl="2"/>
            <a:r>
              <a:rPr lang="en-US" dirty="0" smtClean="0"/>
              <a:t>Determine goals</a:t>
            </a:r>
          </a:p>
          <a:p>
            <a:pPr lvl="2"/>
            <a:r>
              <a:rPr lang="en-US" dirty="0" smtClean="0"/>
              <a:t>Communication plan</a:t>
            </a:r>
          </a:p>
          <a:p>
            <a:pPr lvl="1"/>
            <a:r>
              <a:rPr lang="en-US" dirty="0" smtClean="0"/>
              <a:t>Learning Forum</a:t>
            </a:r>
          </a:p>
          <a:p>
            <a:pPr lvl="2"/>
            <a:r>
              <a:rPr lang="en-US" dirty="0" smtClean="0"/>
              <a:t>Monthly meetings to start</a:t>
            </a:r>
          </a:p>
          <a:p>
            <a:pPr lvl="2"/>
            <a:r>
              <a:rPr lang="en-US" dirty="0" smtClean="0"/>
              <a:t>Annual meetings thereafter</a:t>
            </a:r>
          </a:p>
          <a:p>
            <a:pPr lvl="2"/>
            <a:r>
              <a:rPr lang="en-US" dirty="0" smtClean="0"/>
              <a:t>Webinar training schedule for both technical and process material</a:t>
            </a:r>
          </a:p>
          <a:p>
            <a:pPr lvl="1"/>
            <a:r>
              <a:rPr lang="en-US" dirty="0" smtClean="0"/>
              <a:t>Flexible sub-committee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8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/>
              <a:t>T</a:t>
            </a:r>
            <a:r>
              <a:rPr lang="en-US" dirty="0" smtClean="0"/>
              <a:t>hree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400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Negotiation Networks</a:t>
            </a:r>
          </a:p>
          <a:p>
            <a:pPr lvl="1"/>
            <a:r>
              <a:rPr lang="en-US" dirty="0" smtClean="0"/>
              <a:t>World Commission on Dams (1998)</a:t>
            </a:r>
          </a:p>
          <a:p>
            <a:pPr lvl="2"/>
            <a:r>
              <a:rPr lang="en-US" dirty="0" smtClean="0"/>
              <a:t>Initially supported by the WBG, then not supported, morphed to DDP (not a network)</a:t>
            </a:r>
          </a:p>
          <a:p>
            <a:pPr lvl="2"/>
            <a:r>
              <a:rPr lang="en-US" dirty="0" smtClean="0"/>
              <a:t>Reviewed by academics as generally successful at negotiating standards </a:t>
            </a:r>
          </a:p>
          <a:p>
            <a:r>
              <a:rPr lang="en-US" dirty="0" smtClean="0"/>
              <a:t>Coordination Networks</a:t>
            </a:r>
          </a:p>
          <a:p>
            <a:pPr lvl="1"/>
            <a:r>
              <a:rPr lang="en-US" dirty="0" smtClean="0"/>
              <a:t>Global Water Partnership (1996)</a:t>
            </a:r>
          </a:p>
          <a:p>
            <a:pPr lvl="1"/>
            <a:r>
              <a:rPr lang="en-US" dirty="0" smtClean="0"/>
              <a:t>Roll Back Malaria Venture (1998)</a:t>
            </a:r>
          </a:p>
          <a:p>
            <a:r>
              <a:rPr lang="en-US" dirty="0" smtClean="0"/>
              <a:t>Implementation Networks</a:t>
            </a:r>
          </a:p>
          <a:p>
            <a:pPr lvl="1"/>
            <a:r>
              <a:rPr lang="en-US" dirty="0" smtClean="0"/>
              <a:t>Clean Development Mechanism (CDM) &amp; Joint Implementation (JI) were both created to implement the Kyoto climate protocol</a:t>
            </a:r>
          </a:p>
          <a:p>
            <a:pPr lvl="1"/>
            <a:r>
              <a:rPr lang="en-US" dirty="0" smtClean="0"/>
              <a:t>Participate in pollution reduction and “buy” certified emission reductions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1" y="4876800"/>
            <a:ext cx="2395141" cy="180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048000"/>
            <a:ext cx="2108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1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3810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on Network Sustainability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305801" cy="53340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Meta-analysis of 16 successful reforms indicates that</a:t>
            </a:r>
            <a:r>
              <a:rPr lang="en-US" sz="3600" i="1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they shared: </a:t>
            </a:r>
          </a:p>
          <a:p>
            <a:pPr marL="971550" lvl="2" indent="-514350"/>
            <a:r>
              <a:rPr lang="en-US" sz="3200" dirty="0" smtClean="0">
                <a:solidFill>
                  <a:srgbClr val="FFFFFF"/>
                </a:solidFill>
              </a:rPr>
              <a:t>Purposes and direction</a:t>
            </a:r>
          </a:p>
          <a:p>
            <a:pPr marL="971550" lvl="2" indent="-514350"/>
            <a:r>
              <a:rPr lang="en-US" sz="3200" dirty="0" smtClean="0">
                <a:solidFill>
                  <a:srgbClr val="FFFFFF"/>
                </a:solidFill>
              </a:rPr>
              <a:t>A focus on building collaboration, consensus, and commitment</a:t>
            </a:r>
          </a:p>
          <a:p>
            <a:pPr marL="971550" lvl="2" indent="-514350"/>
            <a:r>
              <a:rPr lang="en-US" sz="3200" dirty="0" smtClean="0">
                <a:solidFill>
                  <a:srgbClr val="FFFFFF"/>
                </a:solidFill>
              </a:rPr>
              <a:t>Activities and relationships that formed  important building blocks</a:t>
            </a:r>
          </a:p>
          <a:p>
            <a:pPr marL="971550" lvl="2" indent="-514350"/>
            <a:r>
              <a:rPr lang="en-US" sz="3200" dirty="0" smtClean="0">
                <a:solidFill>
                  <a:srgbClr val="FFFFFF"/>
                </a:solidFill>
              </a:rPr>
              <a:t>Leaders have good communication skills – facilitate cross-cultural brokering</a:t>
            </a:r>
          </a:p>
          <a:p>
            <a:pPr marL="971550" lvl="2" indent="-514350"/>
            <a:r>
              <a:rPr lang="en-US" sz="3200" dirty="0" smtClean="0">
                <a:solidFill>
                  <a:srgbClr val="FFFFFF"/>
                </a:solidFill>
              </a:rPr>
              <a:t>Mechanisms for sharing funding problems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Coalition Sustainability Riley &amp; Weil 2011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Does Leadership Look Like in a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about position</a:t>
            </a:r>
          </a:p>
          <a:p>
            <a:r>
              <a:rPr lang="en-US" dirty="0" smtClean="0"/>
              <a:t>Based on relationships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Shared</a:t>
            </a:r>
            <a:r>
              <a:rPr lang="en-US" dirty="0" smtClean="0"/>
              <a:t> decision-making</a:t>
            </a:r>
          </a:p>
          <a:p>
            <a:r>
              <a:rPr lang="en-US" dirty="0" smtClean="0"/>
              <a:t>Requires collaboration skills</a:t>
            </a:r>
          </a:p>
          <a:p>
            <a:r>
              <a:rPr lang="en-US" dirty="0" smtClean="0"/>
              <a:t>Have to know               who knows whom</a:t>
            </a:r>
          </a:p>
          <a:p>
            <a:r>
              <a:rPr lang="en-US" dirty="0" smtClean="0"/>
              <a:t>Have to know               who knows what</a:t>
            </a:r>
          </a:p>
          <a:p>
            <a:r>
              <a:rPr lang="en-US" dirty="0" smtClean="0"/>
              <a:t>Need to develop knowledge sharing tools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33600"/>
            <a:ext cx="4079142" cy="3506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960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Adapted from Rob Cross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2132"/>
      </p:ext>
    </p:extLst>
  </p:cSld>
  <p:clrMapOvr>
    <a:masterClrMapping/>
  </p:clrMapOvr>
</p:sld>
</file>

<file path=ppt/theme/theme1.xml><?xml version="1.0" encoding="utf-8"?>
<a:theme xmlns:a="http://schemas.openxmlformats.org/drawingml/2006/main" name="WBA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WBASC template.potx</Template>
  <TotalTime>1646</TotalTime>
  <Words>546</Words>
  <Application>Microsoft Macintosh PowerPoint</Application>
  <PresentationFormat>On-screen Show (4:3)</PresentationFormat>
  <Paragraphs>97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WBASC template</vt:lpstr>
      <vt:lpstr>Patricia Riley &amp; Gail Thomas  Director, Global Communication Program Director, USC Annenberg Scenario Lab (www.uscscenariolab.com)  </vt:lpstr>
      <vt:lpstr>Objectives</vt:lpstr>
      <vt:lpstr>A Network Society</vt:lpstr>
      <vt:lpstr>Governance: From Nests to Webs</vt:lpstr>
      <vt:lpstr>Moving Beyond Coalitions </vt:lpstr>
      <vt:lpstr>Functions of Global Public Policy Networks </vt:lpstr>
      <vt:lpstr>Examples: Three Types</vt:lpstr>
      <vt:lpstr>Research on Network Sustainability </vt:lpstr>
      <vt:lpstr>What Does Leadership Look Like in a Network?</vt:lpstr>
      <vt:lpstr>Best Practices for Building Innovative Networks</vt:lpstr>
      <vt:lpstr>How Can We Build a Supportive Reform Communication Network?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Animated_World_Globe</dc:title>
  <dc:creator/>
  <cp:keywords/>
  <dc:description>2010 animated global powerpoint template from presentationpro.com</dc:description>
  <cp:lastModifiedBy>Patti Riley</cp:lastModifiedBy>
  <cp:revision>34</cp:revision>
  <dcterms:modified xsi:type="dcterms:W3CDTF">2015-06-04T14:15:27Z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