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72" r:id="rId6"/>
    <p:sldId id="259" r:id="rId7"/>
    <p:sldId id="260" r:id="rId8"/>
    <p:sldId id="261" r:id="rId9"/>
    <p:sldId id="266" r:id="rId10"/>
    <p:sldId id="267" r:id="rId11"/>
    <p:sldId id="268" r:id="rId12"/>
    <p:sldId id="273" r:id="rId13"/>
    <p:sldId id="263" r:id="rId14"/>
    <p:sldId id="269" r:id="rId15"/>
    <p:sldId id="274" r:id="rId16"/>
    <p:sldId id="275" r:id="rId17"/>
    <p:sldId id="26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72343" autoAdjust="0"/>
  </p:normalViewPr>
  <p:slideViewPr>
    <p:cSldViewPr>
      <p:cViewPr varScale="1">
        <p:scale>
          <a:sx n="70" d="100"/>
          <a:sy n="70" d="100"/>
        </p:scale>
        <p:origin x="17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6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A849D3E4-07FD-43A7-A8CA-A03FAA978087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8" rIns="93177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984BC2CD-7A18-491E-839F-FA5B18C41F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5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C2CD-7A18-491E-839F-FA5B18C41F2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12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King Mohammed VI has ruled since July 30, 1999.</a:t>
            </a:r>
          </a:p>
          <a:p>
            <a:r>
              <a:rPr lang="en-US" dirty="0" smtClean="0"/>
              <a:t>Protests</a:t>
            </a:r>
            <a:r>
              <a:rPr lang="en-US" baseline="0" dirty="0" smtClean="0"/>
              <a:t> in February 2011: Referendum July 2011</a:t>
            </a:r>
          </a:p>
          <a:p>
            <a:r>
              <a:rPr lang="en-US" baseline="0" dirty="0" smtClean="0"/>
              <a:t>Post Arab Spring Reforms: New Constitution</a:t>
            </a:r>
          </a:p>
          <a:p>
            <a:pPr marL="173062" indent="-173062">
              <a:buFont typeface="Arial" pitchFamily="34" charset="0"/>
              <a:buChar char="•"/>
            </a:pPr>
            <a:r>
              <a:rPr lang="en-US" baseline="0" dirty="0" smtClean="0"/>
              <a:t>Stronger authority for Prime Minister and Parliament</a:t>
            </a:r>
          </a:p>
          <a:p>
            <a:pPr marL="173062" indent="-173062">
              <a:buFont typeface="Arial" pitchFamily="34" charset="0"/>
              <a:buChar char="•"/>
            </a:pPr>
            <a:r>
              <a:rPr lang="en-US" baseline="0" dirty="0" smtClean="0"/>
              <a:t>PM can now appoint government officials</a:t>
            </a:r>
          </a:p>
          <a:p>
            <a:pPr marL="173062" indent="-173062">
              <a:buFont typeface="Arial" pitchFamily="34" charset="0"/>
              <a:buChar char="•"/>
            </a:pPr>
            <a:r>
              <a:rPr lang="en-US" baseline="0" dirty="0" smtClean="0"/>
              <a:t>PM comes from party with the most votes in an election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reality, the power of the monarch is unchanged</a:t>
            </a:r>
          </a:p>
          <a:p>
            <a:pPr marL="173062" indent="-173062">
              <a:buFont typeface="Arial" pitchFamily="34" charset="0"/>
              <a:buChar char="•"/>
            </a:pPr>
            <a:r>
              <a:rPr lang="en-US" baseline="0" dirty="0" smtClean="0"/>
              <a:t>Absolute control over military and religious matters</a:t>
            </a:r>
          </a:p>
          <a:p>
            <a:pPr marL="173062" indent="-173062">
              <a:buFont typeface="Arial" pitchFamily="34" charset="0"/>
              <a:buChar char="•"/>
            </a:pPr>
            <a:r>
              <a:rPr lang="en-US" baseline="0" dirty="0" smtClean="0"/>
              <a:t>Powerful system of kings advisors in government departments</a:t>
            </a:r>
          </a:p>
          <a:p>
            <a:pPr marL="173062" indent="-173062">
              <a:buFont typeface="Arial" pitchFamily="34" charset="0"/>
              <a:buChar char="•"/>
            </a:pPr>
            <a:r>
              <a:rPr lang="en-US" baseline="0" dirty="0" smtClean="0"/>
              <a:t>PM can exercise his powers but subject to King’s approval</a:t>
            </a:r>
          </a:p>
          <a:p>
            <a:pPr marL="173062" indent="-173062">
              <a:buFont typeface="Arial" pitchFamily="34" charset="0"/>
              <a:buChar char="•"/>
            </a:pPr>
            <a:r>
              <a:rPr lang="en-US" baseline="0" dirty="0" smtClean="0"/>
              <a:t>No real separation of powers</a:t>
            </a:r>
          </a:p>
          <a:p>
            <a:pPr marL="173062" indent="-173062">
              <a:buFont typeface="Arial" pitchFamily="34" charset="0"/>
              <a:buChar char="•"/>
            </a:pPr>
            <a:r>
              <a:rPr lang="en-US" baseline="0" dirty="0" smtClean="0"/>
              <a:t>The king’s letters</a:t>
            </a:r>
          </a:p>
          <a:p>
            <a:pPr marL="173062" indent="-173062">
              <a:buFont typeface="Arial" pitchFamily="34" charset="0"/>
              <a:buChar char="•"/>
            </a:pPr>
            <a:r>
              <a:rPr lang="en-US" baseline="0" dirty="0" smtClean="0"/>
              <a:t>Ritual humiliation of ministers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C2CD-7A18-491E-839F-FA5B18C41F2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56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Streams Framework (Kingdom, 1995)</a:t>
            </a:r>
          </a:p>
          <a:p>
            <a:endParaRPr lang="en-US" dirty="0"/>
          </a:p>
          <a:p>
            <a:pPr marL="232941" indent="-232941">
              <a:buAutoNum type="arabicParenR"/>
            </a:pPr>
            <a:r>
              <a:rPr lang="en-US" b="1" dirty="0" smtClean="0"/>
              <a:t>Problems: </a:t>
            </a:r>
            <a:r>
              <a:rPr lang="en-US" dirty="0" smtClean="0"/>
              <a:t>that governments and citizens want to sort out. </a:t>
            </a:r>
          </a:p>
          <a:p>
            <a:pPr marL="232941" indent="-232941"/>
            <a:r>
              <a:rPr lang="en-US" dirty="0"/>
              <a:t> </a:t>
            </a:r>
            <a:r>
              <a:rPr lang="en-US" dirty="0" smtClean="0"/>
              <a:t>	Discovered through:  </a:t>
            </a:r>
          </a:p>
          <a:p>
            <a:pPr marL="232941" indent="-232941"/>
            <a:r>
              <a:rPr lang="en-US" dirty="0"/>
              <a:t>	</a:t>
            </a:r>
            <a:r>
              <a:rPr lang="en-US" dirty="0" smtClean="0"/>
              <a:t>- Indicators </a:t>
            </a:r>
          </a:p>
          <a:p>
            <a:pPr marL="232941" indent="-232941"/>
            <a:r>
              <a:rPr lang="en-US" dirty="0" smtClean="0"/>
              <a:t>	- focusing events, crises</a:t>
            </a:r>
          </a:p>
          <a:p>
            <a:pPr marL="232941" indent="-232941"/>
            <a:r>
              <a:rPr lang="en-US" dirty="0"/>
              <a:t>	</a:t>
            </a:r>
            <a:r>
              <a:rPr lang="en-US" dirty="0" smtClean="0"/>
              <a:t>- feedback</a:t>
            </a:r>
          </a:p>
          <a:p>
            <a:pPr marL="232941" indent="-232941"/>
            <a:r>
              <a:rPr lang="en-US" b="1" dirty="0" smtClean="0"/>
              <a:t>2) 	Policies: </a:t>
            </a:r>
            <a:r>
              <a:rPr lang="en-US" dirty="0" smtClean="0"/>
              <a:t>Soup of policy ideas floating around</a:t>
            </a:r>
          </a:p>
          <a:p>
            <a:pPr marL="232941" indent="-232941">
              <a:buAutoNum type="arabicParenR" startAt="3"/>
            </a:pPr>
            <a:r>
              <a:rPr lang="en-US" b="1" dirty="0" smtClean="0"/>
              <a:t>Politics: </a:t>
            </a:r>
          </a:p>
          <a:p>
            <a:pPr marL="232941" indent="-232941"/>
            <a:r>
              <a:rPr lang="en-US" dirty="0"/>
              <a:t>	</a:t>
            </a:r>
            <a:r>
              <a:rPr lang="en-US" dirty="0" smtClean="0"/>
              <a:t>- National mood</a:t>
            </a:r>
          </a:p>
          <a:p>
            <a:pPr marL="232941" indent="-232941"/>
            <a:r>
              <a:rPr lang="en-US" dirty="0"/>
              <a:t>	</a:t>
            </a:r>
            <a:r>
              <a:rPr lang="en-US" dirty="0" smtClean="0"/>
              <a:t>- pressure group campaigns </a:t>
            </a:r>
          </a:p>
          <a:p>
            <a:pPr marL="232941" indent="-232941"/>
            <a:r>
              <a:rPr lang="en-US" dirty="0"/>
              <a:t>	</a:t>
            </a:r>
            <a:r>
              <a:rPr lang="en-US" dirty="0" smtClean="0"/>
              <a:t>- elections have consequences</a:t>
            </a:r>
          </a:p>
          <a:p>
            <a:pPr marL="232941" indent="-232941"/>
            <a:r>
              <a:rPr lang="en-US" dirty="0"/>
              <a:t> </a:t>
            </a:r>
            <a:r>
              <a:rPr lang="en-US" dirty="0" smtClean="0"/>
              <a:t>	- administrative turnover</a:t>
            </a:r>
          </a:p>
          <a:p>
            <a:pPr marL="232941" indent="-232941">
              <a:buAutoNum type="arabicParenR" startAt="4"/>
            </a:pPr>
            <a:r>
              <a:rPr lang="en-US" b="1" dirty="0" smtClean="0"/>
              <a:t>Windows</a:t>
            </a:r>
            <a:r>
              <a:rPr lang="en-US" dirty="0" smtClean="0"/>
              <a:t>, Coupling, Policy Entrepreneurs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Windows open and close</a:t>
            </a:r>
          </a:p>
          <a:p>
            <a:pPr marL="232941" indent="-232941">
              <a:buAutoNum type="arabicParenR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C2CD-7A18-491E-839F-FA5B18C41F2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80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Sausage</a:t>
            </a:r>
            <a:r>
              <a:rPr lang="en-US" baseline="0" dirty="0" smtClean="0"/>
              <a:t> making can be ugly and messy</a:t>
            </a:r>
          </a:p>
          <a:p>
            <a:r>
              <a:rPr lang="en-US" baseline="0" dirty="0" smtClean="0"/>
              <a:t>My DFID: Hilary B3en and ‘the great and the good’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C2CD-7A18-491E-839F-FA5B18C41F2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07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C2CD-7A18-491E-839F-FA5B18C41F2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8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C2CD-7A18-491E-839F-FA5B18C41F2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5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C2CD-7A18-491E-839F-FA5B18C41F2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1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Dominant discretionary:</a:t>
            </a:r>
            <a:r>
              <a:rPr lang="en-US" b="1" u="sng" baseline="0" dirty="0" smtClean="0"/>
              <a:t> </a:t>
            </a:r>
            <a:r>
              <a:rPr lang="en-US" baseline="0" dirty="0" smtClean="0"/>
              <a:t>strong political leadership (perhaps military, civilian, organized around a political party, or around a charismatic individual) has successfully consolidated its grip on power, but formal institutions remain weak, so rule is personalized</a:t>
            </a:r>
          </a:p>
          <a:p>
            <a:endParaRPr lang="en-US" b="1" u="sng" baseline="0" dirty="0" smtClean="0"/>
          </a:p>
          <a:p>
            <a:r>
              <a:rPr lang="en-US" b="1" u="sng" baseline="0" dirty="0" smtClean="0"/>
              <a:t>Rule-by-law dominant</a:t>
            </a:r>
            <a:r>
              <a:rPr lang="en-US" baseline="0" dirty="0" smtClean="0"/>
              <a:t>: where institutions are more impersonal but political control remains monopolized</a:t>
            </a:r>
          </a:p>
          <a:p>
            <a:endParaRPr lang="en-US" b="1" u="sng" baseline="0" dirty="0" smtClean="0"/>
          </a:p>
          <a:p>
            <a:r>
              <a:rPr lang="en-US" b="1" u="sng" baseline="0" dirty="0" smtClean="0"/>
              <a:t>Personalized competitive</a:t>
            </a:r>
            <a:r>
              <a:rPr lang="en-US" baseline="0" dirty="0" smtClean="0"/>
              <a:t>: politics is competitive, but the rules of the game governing both the polity and the economy remain weak</a:t>
            </a:r>
          </a:p>
          <a:p>
            <a:endParaRPr lang="en-US" b="1" u="sng" baseline="0" dirty="0" smtClean="0"/>
          </a:p>
          <a:p>
            <a:r>
              <a:rPr lang="en-US" b="1" u="sng" baseline="0" dirty="0" smtClean="0"/>
              <a:t>Rule-of-law competitive</a:t>
            </a:r>
            <a:r>
              <a:rPr lang="en-US" baseline="0" dirty="0" smtClean="0"/>
              <a:t>: the political and economic rules have become more impersonal— though some other necessary aspects of democratic sustainability have not yet been achieved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C2CD-7A18-491E-839F-FA5B18C41F2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1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C2CD-7A18-491E-839F-FA5B18C41F2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8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day-to-day politics is noise</a:t>
            </a:r>
          </a:p>
          <a:p>
            <a:r>
              <a:rPr lang="en-US" dirty="0" smtClean="0"/>
              <a:t>Next: a couple of frameworks for picking what might be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C2CD-7A18-491E-839F-FA5B18C41F2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28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rules of the game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Values, norms, beliefs and rationalizations that provide both a logic and a propellant for action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Institutional logics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Example: constitutional conventions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Key issue: How are decisions really taken?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Stories:</a:t>
            </a:r>
          </a:p>
          <a:p>
            <a:pPr marL="230749" indent="-230749">
              <a:buFont typeface="+mj-lt"/>
              <a:buAutoNum type="arabicPeriod"/>
            </a:pPr>
            <a:r>
              <a:rPr lang="en-US" dirty="0" smtClean="0"/>
              <a:t>There are two reasons why you do something:</a:t>
            </a:r>
            <a:r>
              <a:rPr lang="en-US" baseline="0" dirty="0" smtClean="0"/>
              <a:t> the good, the real</a:t>
            </a:r>
          </a:p>
          <a:p>
            <a:pPr marL="230749" indent="-230749">
              <a:buFont typeface="+mj-lt"/>
              <a:buAutoNum type="arabicPeriod"/>
            </a:pPr>
            <a:r>
              <a:rPr lang="en-US" baseline="0" dirty="0" smtClean="0"/>
              <a:t>Beyond captain, all appointments are political (below the waterline)</a:t>
            </a:r>
          </a:p>
          <a:p>
            <a:pPr marL="230749" indent="-230749">
              <a:buFont typeface="+mj-lt"/>
              <a:buAutoNum type="arabicPeriod"/>
            </a:pPr>
            <a:r>
              <a:rPr lang="en-US" baseline="0" dirty="0" smtClean="0"/>
              <a:t>The meeting before the meeting</a:t>
            </a:r>
          </a:p>
          <a:p>
            <a:pPr marL="230749" indent="-230749">
              <a:buFont typeface="+mj-lt"/>
              <a:buAutoNum type="arabicPeriod"/>
            </a:pPr>
            <a:r>
              <a:rPr lang="en-US" baseline="0" dirty="0" smtClean="0"/>
              <a:t>Committees of the Great and the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C2CD-7A18-491E-839F-FA5B18C41F2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6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three examples to make these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C2CD-7A18-491E-839F-FA5B18C41F2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87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Nigeria</a:t>
            </a:r>
          </a:p>
          <a:p>
            <a:pPr algn="l"/>
            <a:r>
              <a:rPr lang="en-US" dirty="0" smtClean="0"/>
              <a:t>Nigeria</a:t>
            </a:r>
            <a:r>
              <a:rPr lang="en-US" baseline="0" dirty="0" smtClean="0"/>
              <a:t> is ruled by a few hundred “Big Men”</a:t>
            </a:r>
          </a:p>
          <a:p>
            <a:pPr algn="l"/>
            <a:r>
              <a:rPr lang="en-US" baseline="0" dirty="0" smtClean="0"/>
              <a:t>They lead patron-client networks</a:t>
            </a:r>
          </a:p>
          <a:p>
            <a:pPr algn="l"/>
            <a:r>
              <a:rPr lang="en-US" baseline="0" dirty="0" smtClean="0"/>
              <a:t>They do their horse-trading at night, often till morning. It is governed at night</a:t>
            </a:r>
          </a:p>
          <a:p>
            <a:pPr algn="l"/>
            <a:r>
              <a:rPr lang="en-US" baseline="0" dirty="0" smtClean="0"/>
              <a:t>Exceedingly corrupt</a:t>
            </a:r>
          </a:p>
          <a:p>
            <a:pPr algn="l"/>
            <a:r>
              <a:rPr lang="en-US" baseline="0" dirty="0" smtClean="0"/>
              <a:t>Rules:</a:t>
            </a:r>
          </a:p>
          <a:p>
            <a:pPr algn="l"/>
            <a:r>
              <a:rPr lang="en-US" baseline="0" dirty="0" smtClean="0"/>
              <a:t>-No president for life</a:t>
            </a:r>
          </a:p>
          <a:p>
            <a:pPr algn="l"/>
            <a:r>
              <a:rPr lang="en-US" baseline="0" dirty="0" smtClean="0"/>
              <a:t>-Don’t kill heads of networks</a:t>
            </a:r>
          </a:p>
          <a:p>
            <a:pPr algn="l"/>
            <a:r>
              <a:rPr lang="en-US" baseline="0" dirty="0" smtClean="0"/>
              <a:t>-Don’t go after money made in office</a:t>
            </a:r>
          </a:p>
          <a:p>
            <a:pPr algn="l"/>
            <a:r>
              <a:rPr lang="en-US" dirty="0" smtClean="0"/>
              <a:t>Zoning and alternation of power between North and South</a:t>
            </a:r>
          </a:p>
          <a:p>
            <a:pPr algn="l"/>
            <a:r>
              <a:rPr lang="en-US" dirty="0" smtClean="0"/>
              <a:t>System currently in crisis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Afghanistan</a:t>
            </a:r>
          </a:p>
          <a:p>
            <a:pPr algn="l"/>
            <a:r>
              <a:rPr lang="en-US" dirty="0" smtClean="0"/>
              <a:t>A</a:t>
            </a:r>
            <a:r>
              <a:rPr lang="en-US" baseline="0" dirty="0" smtClean="0"/>
              <a:t> system of major power brokers: political leaders or former mujahideen leaders</a:t>
            </a:r>
          </a:p>
          <a:p>
            <a:pPr algn="l"/>
            <a:r>
              <a:rPr lang="en-US" baseline="0" dirty="0" smtClean="0"/>
              <a:t>An elaborate system for trading favors</a:t>
            </a:r>
          </a:p>
          <a:p>
            <a:pPr algn="l"/>
            <a:r>
              <a:rPr lang="en-US" baseline="0" dirty="0" smtClean="0"/>
              <a:t>Powerful role of ancient tribal norms and practices</a:t>
            </a:r>
          </a:p>
          <a:p>
            <a:pPr algn="l"/>
            <a:r>
              <a:rPr lang="en-US" baseline="0" dirty="0" smtClean="0"/>
              <a:t>“This is how we do things around here.”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C2CD-7A18-491E-839F-FA5B18C41F2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99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C5D0-05C1-4DFD-824A-00322D31E3EC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C382-54A5-4441-A90E-13EBA2AA8B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C5D0-05C1-4DFD-824A-00322D31E3EC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C382-54A5-4441-A90E-13EBA2AA8B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C5D0-05C1-4DFD-824A-00322D31E3EC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C382-54A5-4441-A90E-13EBA2AA8B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C5D0-05C1-4DFD-824A-00322D31E3EC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C382-54A5-4441-A90E-13EBA2AA8B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C5D0-05C1-4DFD-824A-00322D31E3EC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C382-54A5-4441-A90E-13EBA2AA8B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C5D0-05C1-4DFD-824A-00322D31E3EC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C382-54A5-4441-A90E-13EBA2AA8B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C5D0-05C1-4DFD-824A-00322D31E3EC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C382-54A5-4441-A90E-13EBA2AA8B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C5D0-05C1-4DFD-824A-00322D31E3EC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C382-54A5-4441-A90E-13EBA2AA8B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C5D0-05C1-4DFD-824A-00322D31E3EC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C382-54A5-4441-A90E-13EBA2AA8B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C5D0-05C1-4DFD-824A-00322D31E3EC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C382-54A5-4441-A90E-13EBA2AA8B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C5D0-05C1-4DFD-824A-00322D31E3EC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C382-54A5-4441-A90E-13EBA2AA8B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C5D0-05C1-4DFD-824A-00322D31E3EC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EC382-54A5-4441-A90E-13EBA2AA8B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skyline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855976"/>
          </a:xfrm>
          <a:prstGeom prst="rect">
            <a:avLst/>
          </a:prstGeom>
        </p:spPr>
      </p:pic>
      <p:sp>
        <p:nvSpPr>
          <p:cNvPr id="7" name="Text Box 7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3474492"/>
            <a:ext cx="7772400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 smtClean="0">
                <a:solidFill>
                  <a:schemeClr val="accent2"/>
                </a:solidFill>
                <a:ea typeface="MS PGothic" pitchFamily="34" charset="-128"/>
              </a:rPr>
              <a:t>Political Navigation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4648200"/>
            <a:ext cx="91440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Sina Odugbemi</a:t>
            </a:r>
          </a:p>
          <a:p>
            <a:pPr algn="ctr"/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The World Bank Group</a:t>
            </a:r>
          </a:p>
          <a:p>
            <a:pPr algn="ctr"/>
            <a:endParaRPr lang="en-US" altLang="ja-JP" sz="2400" b="1" dirty="0">
              <a:solidFill>
                <a:schemeClr val="tx2">
                  <a:lumMod val="75000"/>
                </a:schemeClr>
              </a:solidFill>
              <a:ea typeface="MS PGothic" pitchFamily="34" charset="-128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219200" y="5586800"/>
            <a:ext cx="67056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b="1" i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Summer Institute in </a:t>
            </a:r>
            <a:r>
              <a:rPr lang="en-US" altLang="ja-JP" b="1" i="1" dirty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Reform Communication: </a:t>
            </a:r>
            <a:endParaRPr lang="en-US" altLang="ja-JP" b="1" i="1" dirty="0" smtClean="0">
              <a:solidFill>
                <a:schemeClr val="tx2">
                  <a:lumMod val="75000"/>
                </a:schemeClr>
              </a:solidFill>
              <a:ea typeface="MS PGothic" pitchFamily="34" charset="-128"/>
            </a:endParaRPr>
          </a:p>
          <a:p>
            <a:pPr algn="ctr"/>
            <a:r>
              <a:rPr lang="en-US" altLang="ja-JP" b="1" i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Leadership</a:t>
            </a:r>
            <a:r>
              <a:rPr lang="en-US" altLang="ja-JP" b="1" i="1" dirty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, Strategy and Stakeholder Alignment</a:t>
            </a:r>
          </a:p>
          <a:p>
            <a:pPr algn="ctr"/>
            <a:r>
              <a:rPr lang="en-US" altLang="ja-JP" b="1" i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Los Angeles, June 2, 2015</a:t>
            </a:r>
            <a:endParaRPr lang="en-US" altLang="ja-JP" sz="1000" b="1" i="1" dirty="0">
              <a:solidFill>
                <a:schemeClr val="tx2">
                  <a:lumMod val="75000"/>
                </a:schemeClr>
              </a:solidFill>
              <a:ea typeface="MS PGothic" pitchFamily="34" charset="-128"/>
            </a:endParaRPr>
          </a:p>
        </p:txBody>
      </p:sp>
      <p:pic>
        <p:nvPicPr>
          <p:cNvPr id="11" name="Picture 10" descr="wbcube-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</a:rPr>
              <a:t>Discover the elite settlement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5480072"/>
            <a:ext cx="4038600" cy="7921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President </a:t>
            </a:r>
            <a:r>
              <a:rPr lang="en-US" dirty="0" err="1" smtClean="0">
                <a:solidFill>
                  <a:srgbClr val="002060"/>
                </a:solidFill>
              </a:rPr>
              <a:t>Muhammadu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Buhari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of Nigeria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5024" y="5478279"/>
            <a:ext cx="4114800" cy="7899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President </a:t>
            </a:r>
            <a:r>
              <a:rPr lang="en-US" dirty="0">
                <a:solidFill>
                  <a:srgbClr val="002060"/>
                </a:solidFill>
              </a:rPr>
              <a:t>Mohammad Ashraf </a:t>
            </a:r>
            <a:r>
              <a:rPr lang="en-US" dirty="0" err="1" smtClean="0">
                <a:solidFill>
                  <a:srgbClr val="002060"/>
                </a:solidFill>
              </a:rPr>
              <a:t>Ghani</a:t>
            </a:r>
            <a:r>
              <a:rPr lang="en-US" dirty="0" smtClean="0">
                <a:solidFill>
                  <a:srgbClr val="002060"/>
                </a:solidFill>
              </a:rPr>
              <a:t> of Afghanistan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34" y="1574799"/>
            <a:ext cx="2781180" cy="3772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9" y="1574799"/>
            <a:ext cx="3654181" cy="37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0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 disciple of Edmund Burke?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Reform in order to conserve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895600"/>
            <a:ext cx="3505200" cy="1524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King Mohammed VI of Morocco</a:t>
            </a:r>
          </a:p>
          <a:p>
            <a:pPr marL="0" indent="0" algn="ctr">
              <a:buNone/>
            </a:pPr>
            <a:r>
              <a:rPr lang="en-US" dirty="0" smtClean="0"/>
              <a:t>“M6”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88381"/>
            <a:ext cx="4210050" cy="501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17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How would you secure a flow of political intelligence in your country?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12"/>
          <p:cNvSpPr txBox="1">
            <a:spLocks/>
          </p:cNvSpPr>
          <p:nvPr/>
        </p:nvSpPr>
        <p:spPr bwMode="auto">
          <a:xfrm>
            <a:off x="457200" y="8461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rgbClr val="C00000"/>
                </a:solidFill>
              </a:rPr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24034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5800" y="2450068"/>
            <a:ext cx="2590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85800" y="3593068"/>
            <a:ext cx="3505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85800" y="4736068"/>
            <a:ext cx="4191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212068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Problems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355068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Policies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498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Politics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09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Before the Decision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2" name="Picture 11" descr="2145878111_92faa4f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399" y="1295400"/>
            <a:ext cx="3239797" cy="45502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32004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Policy </a:t>
            </a:r>
          </a:p>
          <a:p>
            <a:r>
              <a:rPr lang="en-US" sz="2800" b="1" dirty="0" smtClean="0"/>
              <a:t>Window</a:t>
            </a:r>
            <a:endParaRPr lang="en-US" sz="2800" b="1" dirty="0"/>
          </a:p>
        </p:txBody>
      </p:sp>
      <p:pic>
        <p:nvPicPr>
          <p:cNvPr id="14" name="Picture 13" descr="wbcube-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7467600" cy="4736122"/>
          </a:xfrm>
        </p:spPr>
      </p:pic>
      <p:sp>
        <p:nvSpPr>
          <p:cNvPr id="5" name="TextBox 4"/>
          <p:cNvSpPr txBox="1"/>
          <p:nvPr/>
        </p:nvSpPr>
        <p:spPr>
          <a:xfrm>
            <a:off x="0" y="2309336"/>
            <a:ext cx="152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Problems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Policies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Politics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289" y="5289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C00000"/>
                </a:solidFill>
              </a:rPr>
              <a:t>The Public Agenda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048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Inside Game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23247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The Decision Agenda</a:t>
            </a:r>
            <a:endParaRPr lang="en-US" sz="2400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13402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Formal Decision-making Bodies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309416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Decision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4221957"/>
            <a:ext cx="2367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Underlying rules of the game: below the water line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6611" y="3808874"/>
            <a:ext cx="183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Mandate and Money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0800000" flipH="1">
            <a:off x="8001000" y="3456139"/>
            <a:ext cx="304800" cy="413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6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457200" y="735013"/>
            <a:ext cx="8229600" cy="682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altLang="en-US" dirty="0" smtClean="0">
                <a:solidFill>
                  <a:srgbClr val="C00000"/>
                </a:solidFill>
              </a:rPr>
              <a:t>Reforms at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All of this work is not just about a reform that can be implemented, but a reform that can be </a:t>
            </a:r>
            <a:r>
              <a:rPr lang="en-US" sz="2400" dirty="0" smtClean="0"/>
              <a:t>sustained</a:t>
            </a:r>
          </a:p>
          <a:p>
            <a:pPr>
              <a:defRPr/>
            </a:pPr>
            <a:r>
              <a:rPr lang="en-US" sz="2400" dirty="0"/>
              <a:t>Reforms are reversible… unless stakeholder support </a:t>
            </a:r>
            <a:r>
              <a:rPr lang="en-US" sz="2400" dirty="0" smtClean="0"/>
              <a:t>continues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400" dirty="0" smtClean="0"/>
          </a:p>
          <a:p>
            <a:pPr marL="377291" indent="-342991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Stage One: </a:t>
            </a:r>
            <a:r>
              <a:rPr lang="en-US" sz="2400" dirty="0" smtClean="0"/>
              <a:t>There is a decision point- a reform is decided upon, reform and policy options are picked, and resources are allocated.</a:t>
            </a:r>
          </a:p>
          <a:p>
            <a:pPr marL="377291" indent="-342991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Stage Two: </a:t>
            </a:r>
            <a:r>
              <a:rPr lang="en-US" sz="2400" dirty="0" smtClean="0"/>
              <a:t>Opponents do not necessarily give up— unless reform is self-sustaining (for example, telecommunications deregulation)</a:t>
            </a:r>
          </a:p>
        </p:txBody>
      </p:sp>
    </p:spTree>
    <p:extLst>
      <p:ext uri="{BB962C8B-B14F-4D97-AF65-F5344CB8AC3E}">
        <p14:creationId xmlns:p14="http://schemas.microsoft.com/office/powerpoint/2010/main" val="4095924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565150" y="488087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After the Decision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72" y="1295400"/>
            <a:ext cx="7169555" cy="51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6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20218758_df5c442a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4368800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17526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Meaning Well vs.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Knowing How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029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…astute tactical maneuvering.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4" descr="wbcube-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20522217_Large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Overview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Deep Probes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How to find a Political Path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 Signal vs. The Noise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 Iceberg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Before the Decision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After the Decision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Group Work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wbcube-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828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Deep Probes Matter…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3733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……but politics keeps moving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4064349988_79a8d2ba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3695700" cy="4927600"/>
          </a:xfrm>
          <a:prstGeom prst="rect">
            <a:avLst/>
          </a:prstGeom>
        </p:spPr>
      </p:pic>
      <p:pic>
        <p:nvPicPr>
          <p:cNvPr id="5" name="Picture 4" descr="wbcube-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Where are we?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4"/>
          <a:stretch/>
        </p:blipFill>
        <p:spPr bwMode="auto">
          <a:xfrm>
            <a:off x="304800" y="1143000"/>
            <a:ext cx="85344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72200" y="6308725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Working with the Grain</a:t>
            </a:r>
            <a:r>
              <a:rPr lang="en-US" sz="1100" dirty="0" smtClean="0"/>
              <a:t>, Brian Levy, 2014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737607" y="2751731"/>
            <a:ext cx="17564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</a:rPr>
              <a:t>South Korea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under </a:t>
            </a:r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</a:rPr>
              <a:t>Gen. Park 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Chung-</a:t>
            </a:r>
            <a:r>
              <a:rPr lang="en-US" sz="1100" b="1" dirty="0" err="1">
                <a:solidFill>
                  <a:schemeClr val="accent3">
                    <a:lumMod val="75000"/>
                  </a:schemeClr>
                </a:solidFill>
              </a:rPr>
              <a:t>hee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; Ethiopia under </a:t>
            </a:r>
            <a:r>
              <a:rPr lang="en-US" sz="1100" b="1" dirty="0" err="1">
                <a:solidFill>
                  <a:schemeClr val="accent3">
                    <a:lumMod val="75000"/>
                  </a:schemeClr>
                </a:solidFill>
              </a:rPr>
              <a:t>Meles</a:t>
            </a: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accent3">
                    <a:lumMod val="75000"/>
                  </a:schemeClr>
                </a:solidFill>
              </a:rPr>
              <a:t>Zenawi</a:t>
            </a:r>
            <a:endParaRPr lang="en-US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4020" y="51054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South Africa</a:t>
            </a:r>
            <a:endParaRPr lang="en-US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2100" y="2828675"/>
            <a:ext cx="15449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South Korea, 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late-1970s 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>to democratic transition</a:t>
            </a:r>
            <a:endParaRPr lang="en-US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105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Bangladesh, Zambia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300" y="54864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Nigeria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2"/>
          <p:cNvSpPr>
            <a:spLocks noGrp="1"/>
          </p:cNvSpPr>
          <p:nvPr>
            <p:ph type="title"/>
          </p:nvPr>
        </p:nvSpPr>
        <p:spPr bwMode="auto">
          <a:xfrm>
            <a:off x="381000" y="846138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 smtClean="0">
                <a:solidFill>
                  <a:srgbClr val="C00000"/>
                </a:solidFill>
              </a:rPr>
              <a:t>How to find a political path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29125"/>
              </p:ext>
            </p:extLst>
          </p:nvPr>
        </p:nvGraphicFramePr>
        <p:xfrm>
          <a:off x="380999" y="1600200"/>
          <a:ext cx="8305800" cy="372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6158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Approach</a:t>
                      </a:r>
                      <a:endParaRPr lang="en-US" sz="1400" dirty="0"/>
                    </a:p>
                  </a:txBody>
                  <a:tcPr marL="68610" marR="68610" marT="34295" marB="3429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Grand Political Economy Analysis</a:t>
                      </a:r>
                      <a:endParaRPr lang="en-US" sz="1400" dirty="0"/>
                    </a:p>
                  </a:txBody>
                  <a:tcPr marL="68610" marR="68610" marT="34295" marB="3429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Sector-wide Problem-driven Approach </a:t>
                      </a:r>
                      <a:endParaRPr lang="en-US" sz="1400" dirty="0"/>
                    </a:p>
                  </a:txBody>
                  <a:tcPr marL="68610" marR="68610" marT="34295" marB="3429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Political</a:t>
                      </a:r>
                      <a:r>
                        <a:rPr lang="en-US" sz="1400" baseline="0" dirty="0" smtClean="0"/>
                        <a:t> Intelligence</a:t>
                      </a:r>
                      <a:endParaRPr lang="en-US" sz="1400" dirty="0"/>
                    </a:p>
                  </a:txBody>
                  <a:tcPr marL="68610" marR="68610" marT="34295" marB="34295"/>
                </a:tc>
              </a:tr>
              <a:tr h="103772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What is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approach?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610" marR="68610" marT="34295" marB="3429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30,000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feet </a:t>
                      </a:r>
                      <a:r>
                        <a:rPr lang="en-US" sz="1200" baseline="0" dirty="0" smtClean="0"/>
                        <a:t>view of politics</a:t>
                      </a:r>
                      <a:endParaRPr lang="en-US" sz="1200" dirty="0"/>
                    </a:p>
                  </a:txBody>
                  <a:tcPr marL="68610" marR="68610" marT="34295" marB="34295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 review of vested interests, challenges, and potential allies for change</a:t>
                      </a:r>
                    </a:p>
                  </a:txBody>
                  <a:tcPr marL="68610" marR="68610" marT="34295" marB="3429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Involves establishing a process by which political intelligence is provided to the implementation team</a:t>
                      </a:r>
                      <a:endParaRPr lang="en-US" sz="1200" dirty="0"/>
                    </a:p>
                  </a:txBody>
                  <a:tcPr marL="68610" marR="68610" marT="34295" marB="34295"/>
                </a:tc>
              </a:tr>
              <a:tr h="99507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What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can it be used for?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610" marR="68610" marT="34295" marB="3429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Good for systemic reform</a:t>
                      </a:r>
                      <a:endParaRPr lang="en-US" sz="1200" dirty="0"/>
                    </a:p>
                  </a:txBody>
                  <a:tcPr marL="68610" marR="68610" marT="34295" marB="3429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Helpful to understanding the sector and political challenges</a:t>
                      </a:r>
                      <a:r>
                        <a:rPr lang="en-US" sz="1200" baseline="0" dirty="0" smtClean="0"/>
                        <a:t> a reform will face in the near future</a:t>
                      </a:r>
                      <a:endParaRPr lang="en-US" sz="1200" dirty="0"/>
                    </a:p>
                  </a:txBody>
                  <a:tcPr marL="68610" marR="68610" marT="34295" marB="34295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Helps you navigate a constantly changing political</a:t>
                      </a:r>
                      <a:r>
                        <a:rPr lang="en-US" sz="1200" baseline="0" dirty="0" smtClean="0"/>
                        <a:t> environment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marL="68610" marR="68610" marT="34295" marB="34295"/>
                </a:tc>
              </a:tr>
              <a:tr h="54018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Who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does it?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610" marR="68610" marT="34295" marB="3429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Party elite, Executive leaders</a:t>
                      </a:r>
                    </a:p>
                  </a:txBody>
                  <a:tcPr marL="68610" marR="68610" marT="34295" marB="3429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Sector specialists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i="1" baseline="0" dirty="0" smtClean="0"/>
                        <a:t>with</a:t>
                      </a:r>
                      <a:r>
                        <a:rPr lang="en-US" sz="1200" baseline="0" dirty="0" smtClean="0"/>
                        <a:t> political advisors</a:t>
                      </a:r>
                      <a:endParaRPr lang="en-US" sz="1200" dirty="0"/>
                    </a:p>
                  </a:txBody>
                  <a:tcPr marL="68610" marR="68610" marT="34295" marB="3429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</a:t>
                      </a:r>
                      <a:r>
                        <a:rPr lang="en-US" sz="1200" baseline="0" dirty="0" smtClean="0"/>
                        <a:t> least one </a:t>
                      </a:r>
                      <a:r>
                        <a:rPr lang="en-US" sz="1200" dirty="0" smtClean="0"/>
                        <a:t>political</a:t>
                      </a:r>
                      <a:r>
                        <a:rPr lang="en-US" sz="1200" baseline="0" dirty="0" smtClean="0"/>
                        <a:t> insider, or more</a:t>
                      </a:r>
                      <a:endParaRPr lang="en-US" sz="1200" dirty="0"/>
                    </a:p>
                  </a:txBody>
                  <a:tcPr marL="68610" marR="68610" marT="34295" marB="34295"/>
                </a:tc>
              </a:tr>
              <a:tr h="54018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How frequently?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610" marR="68610" marT="34295" marB="3429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Historical,</a:t>
                      </a:r>
                      <a:r>
                        <a:rPr lang="en-US" sz="1200" baseline="0" dirty="0" smtClean="0"/>
                        <a:t> seldom done</a:t>
                      </a:r>
                      <a:endParaRPr lang="en-US" sz="1200" dirty="0"/>
                    </a:p>
                  </a:txBody>
                  <a:tcPr marL="68610" marR="68610" marT="34295" marB="3429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Once at the beginning of the reform cycle</a:t>
                      </a:r>
                      <a:endParaRPr lang="en-US" sz="1200" dirty="0"/>
                    </a:p>
                  </a:txBody>
                  <a:tcPr marL="68610" marR="68610" marT="34295" marB="3429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 of day-to-day operations</a:t>
                      </a:r>
                      <a:endParaRPr lang="en-US" sz="1200" dirty="0"/>
                    </a:p>
                  </a:txBody>
                  <a:tcPr marL="68610" marR="68610" marT="34295" marB="34295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181600" y="57150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Lead to Actionable Intelligence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6554788" y="4140200"/>
            <a:ext cx="211137" cy="26527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39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14525"/>
            <a:ext cx="1104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33600" y="2000071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UK Prime Minister (1957-1963) Harold Macmillan when asked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what is most likely to blow governments off course: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“Events, my dear boy, events.”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019550"/>
            <a:ext cx="1123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394335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“A week is a long time in politics”</a:t>
            </a:r>
          </a:p>
          <a:p>
            <a:pPr algn="r">
              <a:buNone/>
            </a:pPr>
            <a:r>
              <a:rPr lang="en-US" dirty="0">
                <a:solidFill>
                  <a:srgbClr val="002060"/>
                </a:solidFill>
              </a:rPr>
              <a:t>Harold Wilson, UK Prime Minister 1964-1970</a:t>
            </a:r>
          </a:p>
        </p:txBody>
      </p:sp>
      <p:pic>
        <p:nvPicPr>
          <p:cNvPr id="6" name="Picture 5" descr="wbcube-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34400" y="6248400"/>
            <a:ext cx="457200" cy="457200"/>
          </a:xfrm>
          <a:prstGeom prst="rect">
            <a:avLst/>
          </a:prstGeom>
        </p:spPr>
      </p:pic>
      <p:sp>
        <p:nvSpPr>
          <p:cNvPr id="7" name="Title 12"/>
          <p:cNvSpPr txBox="1">
            <a:spLocks/>
          </p:cNvSpPr>
          <p:nvPr/>
        </p:nvSpPr>
        <p:spPr bwMode="auto">
          <a:xfrm>
            <a:off x="457200" y="8461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dirty="0" smtClean="0">
                <a:solidFill>
                  <a:srgbClr val="002060"/>
                </a:solidFill>
              </a:rPr>
              <a:t>… politics is dynamic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1871008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The Signal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vs.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The Noise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3" descr="3816660227_9a64e930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114800" cy="3124200"/>
          </a:xfrm>
          <a:prstGeom prst="rect">
            <a:avLst/>
          </a:prstGeom>
        </p:spPr>
      </p:pic>
      <p:pic>
        <p:nvPicPr>
          <p:cNvPr id="3" name="Picture 2" descr="2389965725_4c165673b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99" y="3581400"/>
            <a:ext cx="4118919" cy="2895600"/>
          </a:xfrm>
          <a:prstGeom prst="rect">
            <a:avLst/>
          </a:prstGeom>
        </p:spPr>
      </p:pic>
      <p:pic>
        <p:nvPicPr>
          <p:cNvPr id="5" name="Picture 4" descr="wbcube-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344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609600" y="1143000"/>
            <a:ext cx="3962400" cy="5105400"/>
          </a:xfrm>
          <a:custGeom>
            <a:avLst/>
            <a:gdLst>
              <a:gd name="connsiteX0" fmla="*/ 435685 w 4830184"/>
              <a:gd name="connsiteY0" fmla="*/ 5593976 h 6483274"/>
              <a:gd name="connsiteX1" fmla="*/ 1769634 w 4830184"/>
              <a:gd name="connsiteY1" fmla="*/ 935914 h 6483274"/>
              <a:gd name="connsiteX2" fmla="*/ 2770095 w 4830184"/>
              <a:gd name="connsiteY2" fmla="*/ 1344705 h 6483274"/>
              <a:gd name="connsiteX3" fmla="*/ 3103582 w 4830184"/>
              <a:gd name="connsiteY3" fmla="*/ 720762 h 6483274"/>
              <a:gd name="connsiteX4" fmla="*/ 4383742 w 4830184"/>
              <a:gd name="connsiteY4" fmla="*/ 5669279 h 6483274"/>
              <a:gd name="connsiteX5" fmla="*/ 435685 w 4830184"/>
              <a:gd name="connsiteY5" fmla="*/ 5593976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0184" h="6483274">
                <a:moveTo>
                  <a:pt x="435685" y="5593976"/>
                </a:moveTo>
                <a:cubicBezTo>
                  <a:pt x="0" y="4805082"/>
                  <a:pt x="1380566" y="1644126"/>
                  <a:pt x="1769634" y="935914"/>
                </a:cubicBezTo>
                <a:cubicBezTo>
                  <a:pt x="2158702" y="227702"/>
                  <a:pt x="2547770" y="1380564"/>
                  <a:pt x="2770095" y="1344705"/>
                </a:cubicBezTo>
                <a:cubicBezTo>
                  <a:pt x="2992420" y="1308846"/>
                  <a:pt x="2834641" y="0"/>
                  <a:pt x="3103582" y="720762"/>
                </a:cubicBezTo>
                <a:cubicBezTo>
                  <a:pt x="3372523" y="1441524"/>
                  <a:pt x="4830184" y="4855284"/>
                  <a:pt x="4383742" y="5669279"/>
                </a:cubicBezTo>
                <a:cubicBezTo>
                  <a:pt x="3937300" y="6483274"/>
                  <a:pt x="871370" y="6382870"/>
                  <a:pt x="435685" y="559397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33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The iceberg is everywhere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029200" y="2375356"/>
            <a:ext cx="304800" cy="1143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5029200" y="3823156"/>
            <a:ext cx="304800" cy="1143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23622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Regulative (activities, resources)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3886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Waterline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4343400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Normative (activities, resources)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4343400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Cultural, cognitive (activities, resources)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2451556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Formal institutional content: Above the waterline, in view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3823156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Informal institutional content: Below the waterline, out of view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40254" y="3399416"/>
            <a:ext cx="4792532" cy="817582"/>
          </a:xfrm>
          <a:custGeom>
            <a:avLst/>
            <a:gdLst>
              <a:gd name="connsiteX0" fmla="*/ 254598 w 4792532"/>
              <a:gd name="connsiteY0" fmla="*/ 817582 h 817582"/>
              <a:gd name="connsiteX1" fmla="*/ 340659 w 4792532"/>
              <a:gd name="connsiteY1" fmla="*/ 376518 h 817582"/>
              <a:gd name="connsiteX2" fmla="*/ 2298551 w 4792532"/>
              <a:gd name="connsiteY2" fmla="*/ 570156 h 817582"/>
              <a:gd name="connsiteX3" fmla="*/ 3481892 w 4792532"/>
              <a:gd name="connsiteY3" fmla="*/ 118335 h 817582"/>
              <a:gd name="connsiteX4" fmla="*/ 4267200 w 4792532"/>
              <a:gd name="connsiteY4" fmla="*/ 387276 h 817582"/>
              <a:gd name="connsiteX5" fmla="*/ 4708264 w 4792532"/>
              <a:gd name="connsiteY5" fmla="*/ 96819 h 817582"/>
              <a:gd name="connsiteX6" fmla="*/ 4772810 w 4792532"/>
              <a:gd name="connsiteY6" fmla="*/ 0 h 81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2532" h="817582">
                <a:moveTo>
                  <a:pt x="254598" y="817582"/>
                </a:moveTo>
                <a:cubicBezTo>
                  <a:pt x="127299" y="617669"/>
                  <a:pt x="0" y="417756"/>
                  <a:pt x="340659" y="376518"/>
                </a:cubicBezTo>
                <a:cubicBezTo>
                  <a:pt x="681318" y="335280"/>
                  <a:pt x="1775012" y="613187"/>
                  <a:pt x="2298551" y="570156"/>
                </a:cubicBezTo>
                <a:cubicBezTo>
                  <a:pt x="2822090" y="527126"/>
                  <a:pt x="3153784" y="148815"/>
                  <a:pt x="3481892" y="118335"/>
                </a:cubicBezTo>
                <a:cubicBezTo>
                  <a:pt x="3810000" y="87855"/>
                  <a:pt x="4062805" y="390862"/>
                  <a:pt x="4267200" y="387276"/>
                </a:cubicBezTo>
                <a:cubicBezTo>
                  <a:pt x="4471595" y="383690"/>
                  <a:pt x="4623996" y="161365"/>
                  <a:pt x="4708264" y="96819"/>
                </a:cubicBezTo>
                <a:cubicBezTo>
                  <a:pt x="4792532" y="32273"/>
                  <a:pt x="4782671" y="16136"/>
                  <a:pt x="477281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wbcube-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6096000"/>
            <a:ext cx="457200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43400" y="6581001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i="1" dirty="0" smtClean="0"/>
              <a:t>The Limits of Institutional Reform in Development</a:t>
            </a:r>
            <a:r>
              <a:rPr lang="en-US" sz="1200" dirty="0" smtClean="0"/>
              <a:t>, by Matt Andrews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Diving below the waterline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4958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Who really rules?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How do they maintain political support?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How are decisions really made?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588436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76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990</Words>
  <Application>Microsoft Office PowerPoint</Application>
  <PresentationFormat>On-screen Show (4:3)</PresentationFormat>
  <Paragraphs>185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MS PGothic</vt:lpstr>
      <vt:lpstr>Arial</vt:lpstr>
      <vt:lpstr>Calibri</vt:lpstr>
      <vt:lpstr>Office Theme</vt:lpstr>
      <vt:lpstr>Political Navigation</vt:lpstr>
      <vt:lpstr>Overview</vt:lpstr>
      <vt:lpstr>PowerPoint Presentation</vt:lpstr>
      <vt:lpstr>Where are we?</vt:lpstr>
      <vt:lpstr>How to find a political path</vt:lpstr>
      <vt:lpstr>PowerPoint Presentation</vt:lpstr>
      <vt:lpstr>PowerPoint Presentation</vt:lpstr>
      <vt:lpstr>PowerPoint Presentation</vt:lpstr>
      <vt:lpstr>Diving below the waterline</vt:lpstr>
      <vt:lpstr>Discover the elite settlement</vt:lpstr>
      <vt:lpstr>A disciple of Edmund Burke?  Reform in order to conserve</vt:lpstr>
      <vt:lpstr>How would you secure a flow of political intelligence in your country?</vt:lpstr>
      <vt:lpstr>PowerPoint Presentation</vt:lpstr>
      <vt:lpstr>PowerPoint Presentation</vt:lpstr>
      <vt:lpstr>Reforms at Risk</vt:lpstr>
      <vt:lpstr>After the Decision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Intelligence /  Political Updates</dc:title>
  <dc:creator>wb163429</dc:creator>
  <cp:lastModifiedBy>Roxanne Carlene Bauer</cp:lastModifiedBy>
  <cp:revision>43</cp:revision>
  <cp:lastPrinted>2014-05-30T18:03:14Z</cp:lastPrinted>
  <dcterms:created xsi:type="dcterms:W3CDTF">2013-05-23T13:35:14Z</dcterms:created>
  <dcterms:modified xsi:type="dcterms:W3CDTF">2015-05-28T20:57:54Z</dcterms:modified>
</cp:coreProperties>
</file>